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48" r:id="rId1"/>
    <p:sldMasterId id="2147483754" r:id="rId2"/>
    <p:sldMasterId id="2147483765" r:id="rId3"/>
  </p:sldMasterIdLst>
  <p:notesMasterIdLst>
    <p:notesMasterId r:id="rId5"/>
  </p:notesMasterIdLst>
  <p:handoutMasterIdLst>
    <p:handoutMasterId r:id="rId6"/>
  </p:handoutMasterIdLst>
  <p:sldIdLst>
    <p:sldId id="441" r:id="rId4"/>
  </p:sldIdLst>
  <p:sldSz cx="9906000" cy="6858000" type="A4"/>
  <p:notesSz cx="6797675" cy="9926638"/>
  <p:embeddedFontLst>
    <p:embeddedFont>
      <p:font typeface="맑은 고딕" panose="020B0503020000020004" pitchFamily="50" charset="-127"/>
      <p:regular r:id="rId7"/>
      <p:bold r:id="rId8"/>
    </p:embeddedFont>
    <p:embeddedFont>
      <p:font typeface="맑은 고딕" panose="020B0503020000020004" pitchFamily="50" charset="-127"/>
      <p:regular r:id="rId7"/>
      <p:bold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기본 구역" id="{876D3469-7298-497C-8833-3CF50ECFA186}">
          <p14:sldIdLst>
            <p14:sldId id="44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727" userDrawn="1">
          <p15:clr>
            <a:srgbClr val="A4A3A4"/>
          </p15:clr>
        </p15:guide>
        <p15:guide id="2" pos="3075" userDrawn="1">
          <p15:clr>
            <a:srgbClr val="A4A3A4"/>
          </p15:clr>
        </p15:guide>
        <p15:guide id="6" orient="horz" pos="4110" userDrawn="1">
          <p15:clr>
            <a:srgbClr val="A4A3A4"/>
          </p15:clr>
        </p15:guide>
        <p15:guide id="9" orient="horz" pos="572" userDrawn="1">
          <p15:clr>
            <a:srgbClr val="A4A3A4"/>
          </p15:clr>
        </p15:guide>
        <p15:guide id="11" pos="36" userDrawn="1">
          <p15:clr>
            <a:srgbClr val="A4A3A4"/>
          </p15:clr>
        </p15:guide>
        <p15:guide id="13" pos="43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  <p:ext uri="http://customooxmlschemas.google.com/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104" roundtripDataSignature="AMtx7mjZZap5luSaRxguHJocqVRP2junT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D9D9D9"/>
    <a:srgbClr val="FFFFFF"/>
    <a:srgbClr val="4D65E2"/>
    <a:srgbClr val="EFF5FF"/>
    <a:srgbClr val="4D65E3"/>
    <a:srgbClr val="F8F8F8"/>
    <a:srgbClr val="EE2E62"/>
    <a:srgbClr val="00FF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3F2F993-F14D-4597-A060-1A1540AD9866}">
  <a:tblStyle styleId="{83F2F993-F14D-4597-A060-1A1540AD986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F1E6306-6801-45E6-8D38-118EC825A11B}" styleName="Table_1">
    <a:wholeTbl>
      <a:tcTxStyle b="off" i="off">
        <a:font>
          <a:latin typeface="맑은 고딕"/>
          <a:ea typeface="맑은 고딕"/>
          <a:cs typeface="맑은 고딕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4B5DA54-C56D-40CF-8B53-F70CB16E2E38}" styleName="Table_2">
    <a:wholeTbl>
      <a:tcTxStyle b="off" i="off">
        <a:font>
          <a:latin typeface="맑은 고딕"/>
          <a:ea typeface="맑은 고딕"/>
          <a:cs typeface="맑은 고딕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309" autoAdjust="0"/>
  </p:normalViewPr>
  <p:slideViewPr>
    <p:cSldViewPr snapToGrid="0">
      <p:cViewPr varScale="1">
        <p:scale>
          <a:sx n="126" d="100"/>
          <a:sy n="126" d="100"/>
        </p:scale>
        <p:origin x="930" y="120"/>
      </p:cViewPr>
      <p:guideLst>
        <p:guide orient="horz" pos="2727"/>
        <p:guide pos="3075"/>
        <p:guide orient="horz" pos="4110"/>
        <p:guide orient="horz" pos="572"/>
        <p:guide pos="36"/>
        <p:guide pos="434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104" Type="http://customschemas.google.com/relationships/presentationmetadata" Target="metadata"/><Relationship Id="rId7" Type="http://schemas.openxmlformats.org/officeDocument/2006/relationships/font" Target="fonts/font1.fntdata"/><Relationship Id="rId10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07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6" Type="http://schemas.openxmlformats.org/officeDocument/2006/relationships/viewProps" Target="viewProps.xml"/><Relationship Id="rId4" Type="http://schemas.openxmlformats.org/officeDocument/2006/relationships/slide" Target="slides/slide1.xml"/><Relationship Id="rId10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7419C760-7822-EB26-77FF-5870640F6A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D81CD9A-030F-679E-063B-721BA15058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014C02-D6CC-BC4C-8223-34F913F8302D}" type="datetimeFigureOut">
              <a:rPr kumimoji="1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2025-12-18</a:t>
            </a:fld>
            <a:endParaRPr kumimoji="1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557D28B-FDED-904C-FB93-564C5354B6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6A4CD42-CC6A-6EFF-1347-B119E28F3C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C51D1-ECA5-A342-A33C-A19B6E7DCA91}" type="slidenum">
              <a:rPr kumimoji="1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‹#›</a:t>
            </a:fld>
            <a:endParaRPr kumimoji="1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6685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247" cy="496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9826" y="0"/>
            <a:ext cx="2946246" cy="496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09613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288" y="4714953"/>
            <a:ext cx="5439101" cy="4467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309"/>
            <a:ext cx="2946247" cy="496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9826" y="9428309"/>
            <a:ext cx="2946246" cy="496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2594352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">
            <a:extLst>
              <a:ext uri="{FF2B5EF4-FFF2-40B4-BE49-F238E27FC236}">
                <a16:creationId xmlns:a16="http://schemas.microsoft.com/office/drawing/2014/main" id="{B46198CC-349D-3E47-2305-10175B57A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600" y="1232756"/>
            <a:ext cx="9907200" cy="18676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8B8A77E5-11B4-2368-9248-09C16B0C64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2186514"/>
            <a:ext cx="91440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algn="ctr">
              <a:defRPr lang="ko-KR" altLang="en-US" sz="2000" b="1" dirty="0">
                <a:latin typeface="Malgun Gothic"/>
                <a:ea typeface="Malgun Gothic"/>
                <a:cs typeface="Malgun Gothic"/>
              </a:defRPr>
            </a:lvl1pPr>
          </a:lstStyle>
          <a:p>
            <a:pPr lvl="0" algn="ctr"/>
            <a:r>
              <a:rPr lang="ko-KR" altLang="en-US" sz="2000" b="1">
                <a:latin typeface="Malgun Gothic"/>
                <a:ea typeface="Malgun Gothic"/>
                <a:cs typeface="Malgun Gothic"/>
                <a:sym typeface="Malgun Gothic"/>
              </a:rPr>
              <a:t>사업명</a:t>
            </a:r>
            <a:endParaRPr lang="ko-KR" altLang="en-US"/>
          </a:p>
        </p:txBody>
      </p:sp>
      <p:sp>
        <p:nvSpPr>
          <p:cNvPr id="10" name="제목 1">
            <a:extLst>
              <a:ext uri="{FF2B5EF4-FFF2-40B4-BE49-F238E27FC236}">
                <a16:creationId xmlns:a16="http://schemas.microsoft.com/office/drawing/2014/main" id="{1756C01E-3F6D-17C5-912D-0F60A5F0DA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1440538"/>
            <a:ext cx="91440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algn="ctr">
              <a:defRPr lang="ko-KR" altLang="en-US" sz="3600" b="1" dirty="0">
                <a:latin typeface="Malgun Gothic"/>
                <a:ea typeface="Malgun Gothic"/>
                <a:cs typeface="Malgun Gothic"/>
              </a:defRPr>
            </a:lvl1pPr>
          </a:lstStyle>
          <a:p>
            <a:pPr lvl="0" algn="ctr"/>
            <a:r>
              <a:rPr kumimoji="1" lang="ko-KR" altLang="en-US" err="1"/>
              <a:t>문서명</a:t>
            </a:r>
            <a:endParaRPr kumimoji="1" lang="ko-KR" altLang="en-US"/>
          </a:p>
        </p:txBody>
      </p:sp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75" y="388969"/>
            <a:ext cx="1190544" cy="30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432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이전 에서 다음 계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[R] 4">
            <a:extLst>
              <a:ext uri="{FF2B5EF4-FFF2-40B4-BE49-F238E27FC236}">
                <a16:creationId xmlns:a16="http://schemas.microsoft.com/office/drawing/2014/main" id="{561A29B6-E366-8826-5BE7-A240999511FD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[R] 5">
            <a:extLst>
              <a:ext uri="{FF2B5EF4-FFF2-40B4-BE49-F238E27FC236}">
                <a16:creationId xmlns:a16="http://schemas.microsoft.com/office/drawing/2014/main" id="{C1EC38AE-9217-52A2-9962-BC95A130416C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>
            <a:extLst>
              <a:ext uri="{FF2B5EF4-FFF2-40B4-BE49-F238E27FC236}">
                <a16:creationId xmlns:a16="http://schemas.microsoft.com/office/drawing/2014/main" id="{D3722062-BE57-7BB6-4858-F5F7DA9369E6}"/>
              </a:ext>
            </a:extLst>
          </p:cNvPr>
          <p:cNvSpPr/>
          <p:nvPr userDrawn="1"/>
        </p:nvSpPr>
        <p:spPr>
          <a:xfrm>
            <a:off x="92075" y="872289"/>
            <a:ext cx="6840000" cy="150646"/>
          </a:xfrm>
          <a:prstGeom prst="rect">
            <a:avLst/>
          </a:prstGeom>
          <a:solidFill>
            <a:schemeClr val="tx1">
              <a:alpha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en-US" sz="800" b="0" i="0" u="none" strike="noStrike" kern="1200" cap="none" spc="-9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이전 페이지에서 계속</a:t>
            </a:r>
          </a:p>
        </p:txBody>
      </p:sp>
      <p:sp>
        <p:nvSpPr>
          <p:cNvPr id="13" name="Text Box 1099">
            <a:extLst>
              <a:ext uri="{FF2B5EF4-FFF2-40B4-BE49-F238E27FC236}">
                <a16:creationId xmlns:a16="http://schemas.microsoft.com/office/drawing/2014/main" id="{2B82FA86-0338-03AB-346F-0D4EF6A477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481C39B-AB19-48F2-39C1-807EE1084AE0}"/>
              </a:ext>
            </a:extLst>
          </p:cNvPr>
          <p:cNvSpPr/>
          <p:nvPr userDrawn="1"/>
        </p:nvSpPr>
        <p:spPr>
          <a:xfrm>
            <a:off x="93874" y="6490001"/>
            <a:ext cx="6840000" cy="150646"/>
          </a:xfrm>
          <a:prstGeom prst="rect">
            <a:avLst/>
          </a:prstGeom>
          <a:solidFill>
            <a:schemeClr val="tx1">
              <a:alpha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en-US" sz="800" b="0" i="0" u="none" strike="noStrike" kern="1200" cap="none" spc="-9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다음페이지에 계속</a:t>
            </a:r>
          </a:p>
        </p:txBody>
      </p:sp>
      <p:sp>
        <p:nvSpPr>
          <p:cNvPr id="17" name="날짜 개체 틀 3">
            <a:extLst>
              <a:ext uri="{FF2B5EF4-FFF2-40B4-BE49-F238E27FC236}">
                <a16:creationId xmlns:a16="http://schemas.microsoft.com/office/drawing/2014/main" id="{96797C54-D529-421D-967F-9ECBAFF118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2025-12-18</a:t>
            </a:fld>
            <a:endParaRPr kumimoji="1" lang="ko-KR" altLang="en-US">
              <a:solidFill>
                <a:prstClr val="black"/>
              </a:solidFill>
            </a:endParaRPr>
          </a:p>
        </p:txBody>
      </p:sp>
      <p:sp>
        <p:nvSpPr>
          <p:cNvPr id="23" name="부제목 2">
            <a:extLst>
              <a:ext uri="{FF2B5EF4-FFF2-40B4-BE49-F238E27FC236}">
                <a16:creationId xmlns:a16="http://schemas.microsoft.com/office/drawing/2014/main" id="{9F131F6D-07DA-4390-A3FC-E1642C81D2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7680" y="408334"/>
            <a:ext cx="5135434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화면명을 입력하세요</a:t>
            </a:r>
          </a:p>
        </p:txBody>
      </p:sp>
      <p:sp>
        <p:nvSpPr>
          <p:cNvPr id="26" name="텍스트 개체 틀 8">
            <a:extLst>
              <a:ext uri="{FF2B5EF4-FFF2-40B4-BE49-F238E27FC236}">
                <a16:creationId xmlns:a16="http://schemas.microsoft.com/office/drawing/2014/main" id="{3E18FCA5-4EA3-4D96-9D95-3041A0DDAE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8" y="617559"/>
            <a:ext cx="6864222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화면 경로 정보를 메뉴단위 까지 입력하세요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64630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 이전에서 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C54A66-1868-D221-57E6-0351370E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2025-12-18</a:t>
            </a:fld>
            <a:endParaRPr kumimoji="1" lang="ko-KR" altLang="en-US">
              <a:solidFill>
                <a:prstClr val="black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3722062-BE57-7BB6-4858-F5F7DA9369E6}"/>
              </a:ext>
            </a:extLst>
          </p:cNvPr>
          <p:cNvSpPr/>
          <p:nvPr userDrawn="1"/>
        </p:nvSpPr>
        <p:spPr>
          <a:xfrm>
            <a:off x="92075" y="872289"/>
            <a:ext cx="6840000" cy="150646"/>
          </a:xfrm>
          <a:prstGeom prst="rect">
            <a:avLst/>
          </a:prstGeom>
          <a:solidFill>
            <a:schemeClr val="tx1">
              <a:alpha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en-US" sz="800" b="0" i="0" u="none" strike="noStrike" kern="1200" cap="none" spc="-9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이전 페이지에서 계속</a:t>
            </a:r>
          </a:p>
        </p:txBody>
      </p:sp>
      <p:cxnSp>
        <p:nvCxnSpPr>
          <p:cNvPr id="15" name="직선 연결선[R] 4">
            <a:extLst>
              <a:ext uri="{FF2B5EF4-FFF2-40B4-BE49-F238E27FC236}">
                <a16:creationId xmlns:a16="http://schemas.microsoft.com/office/drawing/2014/main" id="{2A2FCC51-F9D1-4BA9-9367-C2FDC974CE62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[R] 5">
            <a:extLst>
              <a:ext uri="{FF2B5EF4-FFF2-40B4-BE49-F238E27FC236}">
                <a16:creationId xmlns:a16="http://schemas.microsoft.com/office/drawing/2014/main" id="{2FA2BAAD-9EF7-4011-9015-29127D4F192E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날짜 개체 틀 3">
            <a:extLst>
              <a:ext uri="{FF2B5EF4-FFF2-40B4-BE49-F238E27FC236}">
                <a16:creationId xmlns:a16="http://schemas.microsoft.com/office/drawing/2014/main" id="{1646B46E-357C-4527-B5CE-88A038145A75}"/>
              </a:ext>
            </a:extLst>
          </p:cNvPr>
          <p:cNvSpPr txBox="1">
            <a:spLocks/>
          </p:cNvSpPr>
          <p:nvPr userDrawn="1"/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800" b="0" i="0" u="none" strike="noStrike" cap="none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2025-12-18</a:t>
            </a:fld>
            <a:endParaRPr kumimoji="1" lang="ko-KR" altLang="en-US">
              <a:solidFill>
                <a:prstClr val="black"/>
              </a:solidFill>
            </a:endParaRPr>
          </a:p>
        </p:txBody>
      </p:sp>
      <p:sp>
        <p:nvSpPr>
          <p:cNvPr id="23" name="Text Box 1099">
            <a:extLst>
              <a:ext uri="{FF2B5EF4-FFF2-40B4-BE49-F238E27FC236}">
                <a16:creationId xmlns:a16="http://schemas.microsoft.com/office/drawing/2014/main" id="{AFEE63C2-E73A-40D4-889F-D1AEC902307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  <p:sp>
        <p:nvSpPr>
          <p:cNvPr id="33" name="부제목 2">
            <a:extLst>
              <a:ext uri="{FF2B5EF4-FFF2-40B4-BE49-F238E27FC236}">
                <a16:creationId xmlns:a16="http://schemas.microsoft.com/office/drawing/2014/main" id="{3CDD95A9-6430-40C1-A635-3538DDBD04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7680" y="408334"/>
            <a:ext cx="5135434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화면명을 입력하세요</a:t>
            </a:r>
          </a:p>
        </p:txBody>
      </p:sp>
      <p:sp>
        <p:nvSpPr>
          <p:cNvPr id="34" name="텍스트 개체 틀 8">
            <a:extLst>
              <a:ext uri="{FF2B5EF4-FFF2-40B4-BE49-F238E27FC236}">
                <a16:creationId xmlns:a16="http://schemas.microsoft.com/office/drawing/2014/main" id="{372C9959-F7C6-4BDF-B7DD-F79BC383B3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8" y="617559"/>
            <a:ext cx="6864222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화면 경로 정보를 메뉴단위 까지 입력하세요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58386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 Dimm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직선 연결선[R] 4">
            <a:extLst>
              <a:ext uri="{FF2B5EF4-FFF2-40B4-BE49-F238E27FC236}">
                <a16:creationId xmlns:a16="http://schemas.microsoft.com/office/drawing/2014/main" id="{D44F7725-3D08-4CB9-83BC-520939DE26B9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[R] 5">
            <a:extLst>
              <a:ext uri="{FF2B5EF4-FFF2-40B4-BE49-F238E27FC236}">
                <a16:creationId xmlns:a16="http://schemas.microsoft.com/office/drawing/2014/main" id="{8D1E4C5C-E01E-4FA8-9BEF-078EA6484B79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날짜 개체 틀 3">
            <a:extLst>
              <a:ext uri="{FF2B5EF4-FFF2-40B4-BE49-F238E27FC236}">
                <a16:creationId xmlns:a16="http://schemas.microsoft.com/office/drawing/2014/main" id="{F7531CDD-4B33-43FD-95DB-C2933CF05E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2025-12-18</a:t>
            </a:fld>
            <a:endParaRPr kumimoji="1" lang="ko-KR" altLang="en-US">
              <a:solidFill>
                <a:prstClr val="black"/>
              </a:solidFill>
            </a:endParaRPr>
          </a:p>
        </p:txBody>
      </p:sp>
      <p:sp>
        <p:nvSpPr>
          <p:cNvPr id="22" name="Text Box 1099">
            <a:extLst>
              <a:ext uri="{FF2B5EF4-FFF2-40B4-BE49-F238E27FC236}">
                <a16:creationId xmlns:a16="http://schemas.microsoft.com/office/drawing/2014/main" id="{F53C150C-D0AC-4B8F-97FA-DCEEF83E899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  <p:sp>
        <p:nvSpPr>
          <p:cNvPr id="8" name="Modal Dialog Overlay">
            <a:extLst>
              <a:ext uri="{FF2B5EF4-FFF2-40B4-BE49-F238E27FC236}">
                <a16:creationId xmlns:a16="http://schemas.microsoft.com/office/drawing/2014/main" id="{2CADDBB9-9DFA-B529-8003-80768EF774B9}"/>
              </a:ext>
            </a:extLst>
          </p:cNvPr>
          <p:cNvSpPr>
            <a:spLocks/>
          </p:cNvSpPr>
          <p:nvPr userDrawn="1"/>
        </p:nvSpPr>
        <p:spPr bwMode="auto">
          <a:xfrm>
            <a:off x="92075" y="872950"/>
            <a:ext cx="6840000" cy="5769049"/>
          </a:xfrm>
          <a:prstGeom prst="rect">
            <a:avLst/>
          </a:prstGeom>
          <a:solidFill>
            <a:srgbClr val="808080">
              <a:alpha val="60000"/>
            </a:srgbClr>
          </a:solidFill>
          <a:ln w="635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  <a:sym typeface="Arial"/>
            </a:endParaRPr>
          </a:p>
        </p:txBody>
      </p:sp>
      <p:sp>
        <p:nvSpPr>
          <p:cNvPr id="26" name="부제목 2">
            <a:extLst>
              <a:ext uri="{FF2B5EF4-FFF2-40B4-BE49-F238E27FC236}">
                <a16:creationId xmlns:a16="http://schemas.microsoft.com/office/drawing/2014/main" id="{453C7B78-E932-46BA-9FBD-C2CFDE2478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7680" y="408334"/>
            <a:ext cx="5135434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화면명을 입력하세요</a:t>
            </a:r>
          </a:p>
        </p:txBody>
      </p:sp>
      <p:sp>
        <p:nvSpPr>
          <p:cNvPr id="27" name="텍스트 개체 틀 8">
            <a:extLst>
              <a:ext uri="{FF2B5EF4-FFF2-40B4-BE49-F238E27FC236}">
                <a16:creationId xmlns:a16="http://schemas.microsoft.com/office/drawing/2014/main" id="{31775A5E-BD95-4A68-85D9-5194A9F18D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8" y="617559"/>
            <a:ext cx="6864222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화면 경로 정보를 메뉴단위 까지 입력하세요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9763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당장은 안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80E1508-4A59-4BDE-8754-8128F1078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2025-12-18</a:t>
            </a:fld>
            <a:endParaRPr kumimoji="1"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906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 표지-목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직선 연결선 11"/>
          <p:cNvCxnSpPr/>
          <p:nvPr userDrawn="1"/>
        </p:nvCxnSpPr>
        <p:spPr bwMode="auto">
          <a:xfrm>
            <a:off x="226059" y="6654650"/>
            <a:ext cx="9453887" cy="0"/>
          </a:xfrm>
          <a:prstGeom prst="line">
            <a:avLst/>
          </a:pr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Text Box 1099">
            <a:extLst>
              <a:ext uri="{FF2B5EF4-FFF2-40B4-BE49-F238E27FC236}">
                <a16:creationId xmlns:a16="http://schemas.microsoft.com/office/drawing/2014/main" id="{6515E09C-CAB5-75DD-25BD-B19BC16A2BA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Arial"/>
                <a:sym typeface="Arial"/>
              </a:rPr>
              <a:t> -</a:t>
            </a:r>
          </a:p>
        </p:txBody>
      </p:sp>
      <p:sp>
        <p:nvSpPr>
          <p:cNvPr id="13" name="Google Shape;56;p29">
            <a:extLst>
              <a:ext uri="{FF2B5EF4-FFF2-40B4-BE49-F238E27FC236}">
                <a16:creationId xmlns:a16="http://schemas.microsoft.com/office/drawing/2014/main" id="{F400A6A3-A84E-77FA-64C3-700FC0361A97}"/>
              </a:ext>
            </a:extLst>
          </p:cNvPr>
          <p:cNvSpPr txBox="1"/>
          <p:nvPr userDrawn="1"/>
        </p:nvSpPr>
        <p:spPr>
          <a:xfrm>
            <a:off x="636358" y="54165"/>
            <a:ext cx="488201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Malgun Gothic"/>
              <a:buNone/>
              <a:tabLst/>
              <a:defRPr/>
            </a:pPr>
            <a:r>
              <a:rPr kumimoji="0" lang="ko-KR" altLang="en-US" sz="10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ea"/>
                <a:ea typeface="+mn-ea"/>
                <a:cs typeface="Malgun Gothic"/>
                <a:sym typeface="Malgun Gothic"/>
              </a:rPr>
              <a:t>결제전산원</a:t>
            </a:r>
            <a:endParaRPr kumimoji="0" lang="ko-KR" altLang="en-US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ea"/>
              <a:ea typeface="+mn-ea"/>
              <a:cs typeface="Malgun Gothic"/>
              <a:sym typeface="Malgun Gothic"/>
            </a:endParaRPr>
          </a:p>
        </p:txBody>
      </p:sp>
      <p:sp>
        <p:nvSpPr>
          <p:cNvPr id="14" name="자유형 13">
            <a:extLst>
              <a:ext uri="{FF2B5EF4-FFF2-40B4-BE49-F238E27FC236}">
                <a16:creationId xmlns:a16="http://schemas.microsoft.com/office/drawing/2014/main" id="{640B290B-54E2-252E-8127-BDB7910ADB65}"/>
              </a:ext>
            </a:extLst>
          </p:cNvPr>
          <p:cNvSpPr/>
          <p:nvPr userDrawn="1"/>
        </p:nvSpPr>
        <p:spPr>
          <a:xfrm>
            <a:off x="7505" y="8623"/>
            <a:ext cx="656692" cy="244973"/>
          </a:xfrm>
          <a:custGeom>
            <a:avLst/>
            <a:gdLst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196772 h 244973"/>
              <a:gd name="connsiteX11" fmla="*/ 0 w 656692"/>
              <a:gd name="connsiteY11" fmla="*/ 48201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196772 h 244973"/>
              <a:gd name="connsiteX11" fmla="*/ 0 w 656692"/>
              <a:gd name="connsiteY11" fmla="*/ 0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0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0 w 656692"/>
              <a:gd name="connsiteY8" fmla="*/ 244973 h 244973"/>
              <a:gd name="connsiteX9" fmla="*/ 0 w 656692"/>
              <a:gd name="connsiteY9" fmla="*/ 0 h 244973"/>
              <a:gd name="connsiteX0" fmla="*/ 0 w 656692"/>
              <a:gd name="connsiteY0" fmla="*/ 0 h 244973"/>
              <a:gd name="connsiteX1" fmla="*/ 168799 w 656692"/>
              <a:gd name="connsiteY1" fmla="*/ 0 h 244973"/>
              <a:gd name="connsiteX2" fmla="*/ 608491 w 656692"/>
              <a:gd name="connsiteY2" fmla="*/ 0 h 244973"/>
              <a:gd name="connsiteX3" fmla="*/ 656692 w 656692"/>
              <a:gd name="connsiteY3" fmla="*/ 48201 h 244973"/>
              <a:gd name="connsiteX4" fmla="*/ 656692 w 656692"/>
              <a:gd name="connsiteY4" fmla="*/ 196772 h 244973"/>
              <a:gd name="connsiteX5" fmla="*/ 608491 w 656692"/>
              <a:gd name="connsiteY5" fmla="*/ 244973 h 244973"/>
              <a:gd name="connsiteX6" fmla="*/ 168799 w 656692"/>
              <a:gd name="connsiteY6" fmla="*/ 244973 h 244973"/>
              <a:gd name="connsiteX7" fmla="*/ 0 w 656692"/>
              <a:gd name="connsiteY7" fmla="*/ 244973 h 244973"/>
              <a:gd name="connsiteX8" fmla="*/ 0 w 656692"/>
              <a:gd name="connsiteY8" fmla="*/ 0 h 244973"/>
              <a:gd name="connsiteX0" fmla="*/ 0 w 656692"/>
              <a:gd name="connsiteY0" fmla="*/ 0 h 244973"/>
              <a:gd name="connsiteX1" fmla="*/ 608491 w 656692"/>
              <a:gd name="connsiteY1" fmla="*/ 0 h 244973"/>
              <a:gd name="connsiteX2" fmla="*/ 656692 w 656692"/>
              <a:gd name="connsiteY2" fmla="*/ 48201 h 244973"/>
              <a:gd name="connsiteX3" fmla="*/ 656692 w 656692"/>
              <a:gd name="connsiteY3" fmla="*/ 196772 h 244973"/>
              <a:gd name="connsiteX4" fmla="*/ 608491 w 656692"/>
              <a:gd name="connsiteY4" fmla="*/ 244973 h 244973"/>
              <a:gd name="connsiteX5" fmla="*/ 168799 w 656692"/>
              <a:gd name="connsiteY5" fmla="*/ 244973 h 244973"/>
              <a:gd name="connsiteX6" fmla="*/ 0 w 656692"/>
              <a:gd name="connsiteY6" fmla="*/ 244973 h 244973"/>
              <a:gd name="connsiteX7" fmla="*/ 0 w 656692"/>
              <a:gd name="connsiteY7" fmla="*/ 0 h 244973"/>
              <a:gd name="connsiteX0" fmla="*/ 0 w 656692"/>
              <a:gd name="connsiteY0" fmla="*/ 0 h 244973"/>
              <a:gd name="connsiteX1" fmla="*/ 608491 w 656692"/>
              <a:gd name="connsiteY1" fmla="*/ 0 h 244973"/>
              <a:gd name="connsiteX2" fmla="*/ 656692 w 656692"/>
              <a:gd name="connsiteY2" fmla="*/ 48201 h 244973"/>
              <a:gd name="connsiteX3" fmla="*/ 656692 w 656692"/>
              <a:gd name="connsiteY3" fmla="*/ 196772 h 244973"/>
              <a:gd name="connsiteX4" fmla="*/ 608491 w 656692"/>
              <a:gd name="connsiteY4" fmla="*/ 244973 h 244973"/>
              <a:gd name="connsiteX5" fmla="*/ 0 w 656692"/>
              <a:gd name="connsiteY5" fmla="*/ 244973 h 244973"/>
              <a:gd name="connsiteX6" fmla="*/ 0 w 656692"/>
              <a:gd name="connsiteY6" fmla="*/ 0 h 244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6692" h="244973">
                <a:moveTo>
                  <a:pt x="0" y="0"/>
                </a:moveTo>
                <a:lnTo>
                  <a:pt x="608491" y="0"/>
                </a:lnTo>
                <a:cubicBezTo>
                  <a:pt x="635112" y="0"/>
                  <a:pt x="656692" y="21580"/>
                  <a:pt x="656692" y="48201"/>
                </a:cubicBezTo>
                <a:lnTo>
                  <a:pt x="656692" y="196772"/>
                </a:lnTo>
                <a:cubicBezTo>
                  <a:pt x="656692" y="223393"/>
                  <a:pt x="635112" y="244973"/>
                  <a:pt x="608491" y="244973"/>
                </a:cubicBezTo>
                <a:lnTo>
                  <a:pt x="0" y="244973"/>
                </a:lnTo>
                <a:lnTo>
                  <a:pt x="0" y="0"/>
                </a:ln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Gulim"/>
              <a:sym typeface="Gulim"/>
            </a:endParaRPr>
          </a:p>
        </p:txBody>
      </p:sp>
      <p:sp>
        <p:nvSpPr>
          <p:cNvPr id="15" name="자유형 14">
            <a:extLst>
              <a:ext uri="{FF2B5EF4-FFF2-40B4-BE49-F238E27FC236}">
                <a16:creationId xmlns:a16="http://schemas.microsoft.com/office/drawing/2014/main" id="{A38879C1-823C-A204-1A21-3FF546492D03}"/>
              </a:ext>
            </a:extLst>
          </p:cNvPr>
          <p:cNvSpPr/>
          <p:nvPr userDrawn="1"/>
        </p:nvSpPr>
        <p:spPr>
          <a:xfrm flipH="1">
            <a:off x="6137939" y="8624"/>
            <a:ext cx="3758122" cy="244972"/>
          </a:xfrm>
          <a:custGeom>
            <a:avLst/>
            <a:gdLst>
              <a:gd name="connsiteX0" fmla="*/ 3714686 w 3758122"/>
              <a:gd name="connsiteY0" fmla="*/ 0 h 244972"/>
              <a:gd name="connsiteX1" fmla="*/ 3417168 w 3758122"/>
              <a:gd name="connsiteY1" fmla="*/ 0 h 244972"/>
              <a:gd name="connsiteX2" fmla="*/ 3353883 w 3758122"/>
              <a:gd name="connsiteY2" fmla="*/ 0 h 244972"/>
              <a:gd name="connsiteX3" fmla="*/ 0 w 3758122"/>
              <a:gd name="connsiteY3" fmla="*/ 0 h 244972"/>
              <a:gd name="connsiteX4" fmla="*/ 0 w 3758122"/>
              <a:gd name="connsiteY4" fmla="*/ 244972 h 244972"/>
              <a:gd name="connsiteX5" fmla="*/ 3353883 w 3758122"/>
              <a:gd name="connsiteY5" fmla="*/ 244972 h 244972"/>
              <a:gd name="connsiteX6" fmla="*/ 3417168 w 3758122"/>
              <a:gd name="connsiteY6" fmla="*/ 244972 h 244972"/>
              <a:gd name="connsiteX7" fmla="*/ 3714686 w 3758122"/>
              <a:gd name="connsiteY7" fmla="*/ 244972 h 244972"/>
              <a:gd name="connsiteX8" fmla="*/ 3758122 w 3758122"/>
              <a:gd name="connsiteY8" fmla="*/ 201536 h 244972"/>
              <a:gd name="connsiteX9" fmla="*/ 3758122 w 3758122"/>
              <a:gd name="connsiteY9" fmla="*/ 43436 h 244972"/>
              <a:gd name="connsiteX10" fmla="*/ 3714686 w 3758122"/>
              <a:gd name="connsiteY10" fmla="*/ 0 h 244972"/>
              <a:gd name="connsiteX0" fmla="*/ 3714686 w 3758122"/>
              <a:gd name="connsiteY0" fmla="*/ 0 h 244972"/>
              <a:gd name="connsiteX1" fmla="*/ 3353883 w 3758122"/>
              <a:gd name="connsiteY1" fmla="*/ 0 h 244972"/>
              <a:gd name="connsiteX2" fmla="*/ 0 w 3758122"/>
              <a:gd name="connsiteY2" fmla="*/ 0 h 244972"/>
              <a:gd name="connsiteX3" fmla="*/ 0 w 3758122"/>
              <a:gd name="connsiteY3" fmla="*/ 244972 h 244972"/>
              <a:gd name="connsiteX4" fmla="*/ 3353883 w 3758122"/>
              <a:gd name="connsiteY4" fmla="*/ 244972 h 244972"/>
              <a:gd name="connsiteX5" fmla="*/ 3417168 w 3758122"/>
              <a:gd name="connsiteY5" fmla="*/ 244972 h 244972"/>
              <a:gd name="connsiteX6" fmla="*/ 3714686 w 3758122"/>
              <a:gd name="connsiteY6" fmla="*/ 244972 h 244972"/>
              <a:gd name="connsiteX7" fmla="*/ 3758122 w 3758122"/>
              <a:gd name="connsiteY7" fmla="*/ 201536 h 244972"/>
              <a:gd name="connsiteX8" fmla="*/ 3758122 w 3758122"/>
              <a:gd name="connsiteY8" fmla="*/ 43436 h 244972"/>
              <a:gd name="connsiteX9" fmla="*/ 3714686 w 3758122"/>
              <a:gd name="connsiteY9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353883 w 3758122"/>
              <a:gd name="connsiteY3" fmla="*/ 244972 h 244972"/>
              <a:gd name="connsiteX4" fmla="*/ 3417168 w 3758122"/>
              <a:gd name="connsiteY4" fmla="*/ 244972 h 244972"/>
              <a:gd name="connsiteX5" fmla="*/ 3714686 w 3758122"/>
              <a:gd name="connsiteY5" fmla="*/ 244972 h 244972"/>
              <a:gd name="connsiteX6" fmla="*/ 3758122 w 3758122"/>
              <a:gd name="connsiteY6" fmla="*/ 201536 h 244972"/>
              <a:gd name="connsiteX7" fmla="*/ 3758122 w 3758122"/>
              <a:gd name="connsiteY7" fmla="*/ 43436 h 244972"/>
              <a:gd name="connsiteX8" fmla="*/ 3714686 w 3758122"/>
              <a:gd name="connsiteY8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353883 w 3758122"/>
              <a:gd name="connsiteY3" fmla="*/ 244972 h 244972"/>
              <a:gd name="connsiteX4" fmla="*/ 3714686 w 3758122"/>
              <a:gd name="connsiteY4" fmla="*/ 244972 h 244972"/>
              <a:gd name="connsiteX5" fmla="*/ 3758122 w 3758122"/>
              <a:gd name="connsiteY5" fmla="*/ 201536 h 244972"/>
              <a:gd name="connsiteX6" fmla="*/ 3758122 w 3758122"/>
              <a:gd name="connsiteY6" fmla="*/ 43436 h 244972"/>
              <a:gd name="connsiteX7" fmla="*/ 3714686 w 3758122"/>
              <a:gd name="connsiteY7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714686 w 3758122"/>
              <a:gd name="connsiteY3" fmla="*/ 244972 h 244972"/>
              <a:gd name="connsiteX4" fmla="*/ 3758122 w 3758122"/>
              <a:gd name="connsiteY4" fmla="*/ 201536 h 244972"/>
              <a:gd name="connsiteX5" fmla="*/ 3758122 w 3758122"/>
              <a:gd name="connsiteY5" fmla="*/ 43436 h 244972"/>
              <a:gd name="connsiteX6" fmla="*/ 3714686 w 3758122"/>
              <a:gd name="connsiteY6" fmla="*/ 0 h 24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58122" h="244972">
                <a:moveTo>
                  <a:pt x="3714686" y="0"/>
                </a:moveTo>
                <a:lnTo>
                  <a:pt x="0" y="0"/>
                </a:lnTo>
                <a:lnTo>
                  <a:pt x="0" y="244972"/>
                </a:lnTo>
                <a:lnTo>
                  <a:pt x="3714686" y="244972"/>
                </a:lnTo>
                <a:cubicBezTo>
                  <a:pt x="3738675" y="244972"/>
                  <a:pt x="3758122" y="225525"/>
                  <a:pt x="3758122" y="201536"/>
                </a:cubicBezTo>
                <a:lnTo>
                  <a:pt x="3758122" y="43436"/>
                </a:lnTo>
                <a:cubicBezTo>
                  <a:pt x="3758122" y="19447"/>
                  <a:pt x="3738675" y="0"/>
                  <a:pt x="3714686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ko-KR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Malgun Gothic"/>
                <a:sym typeface="Malgun Gothic"/>
              </a:rPr>
              <a:t>화면설계서</a:t>
            </a:r>
            <a:endParaRPr kumimoji="0" lang="ko-KR" altLang="en-US" sz="1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Gulim"/>
              <a:sym typeface="Gulim"/>
            </a:endParaRPr>
          </a:p>
        </p:txBody>
      </p:sp>
    </p:spTree>
    <p:extLst>
      <p:ext uri="{BB962C8B-B14F-4D97-AF65-F5344CB8AC3E}">
        <p14:creationId xmlns:p14="http://schemas.microsoft.com/office/powerpoint/2010/main" val="2647391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넓은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[R] 4">
            <a:extLst>
              <a:ext uri="{FF2B5EF4-FFF2-40B4-BE49-F238E27FC236}">
                <a16:creationId xmlns:a16="http://schemas.microsoft.com/office/drawing/2014/main" id="{4EB2D96E-53D4-0206-7A0F-09A301342D7E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[R] 5">
            <a:extLst>
              <a:ext uri="{FF2B5EF4-FFF2-40B4-BE49-F238E27FC236}">
                <a16:creationId xmlns:a16="http://schemas.microsoft.com/office/drawing/2014/main" id="{D557100C-7E44-9AB2-4117-9D74175D927B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부제목 2">
            <a:extLst>
              <a:ext uri="{FF2B5EF4-FFF2-40B4-BE49-F238E27FC236}">
                <a16:creationId xmlns:a16="http://schemas.microsoft.com/office/drawing/2014/main" id="{86FEACD9-51B7-38DB-9ABE-9B7D534393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7680" y="408334"/>
            <a:ext cx="5135434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화면명을 입력하세요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C54A66-1868-D221-57E6-0351370E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2025-12-18</a:t>
            </a:fld>
            <a:endParaRPr kumimoji="1" lang="ko-KR" altLang="en-US">
              <a:solidFill>
                <a:prstClr val="black"/>
              </a:solidFill>
            </a:endParaRPr>
          </a:p>
        </p:txBody>
      </p:sp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90BF8F2D-5D09-0170-5818-0092760E06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8" y="617559"/>
            <a:ext cx="6864222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화면 경로 정보를 메뉴단위 까지 입력하세요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3" name="Text Box 1099">
            <a:extLst>
              <a:ext uri="{FF2B5EF4-FFF2-40B4-BE49-F238E27FC236}">
                <a16:creationId xmlns:a16="http://schemas.microsoft.com/office/drawing/2014/main" id="{2B82FA86-0338-03AB-346F-0D4EF6A477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832591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844">
          <p15:clr>
            <a:srgbClr val="FBAE40"/>
          </p15:clr>
        </p15:guide>
        <p15:guide id="2" pos="620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표지-목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직선 연결선 11"/>
          <p:cNvCxnSpPr/>
          <p:nvPr userDrawn="1"/>
        </p:nvCxnSpPr>
        <p:spPr bwMode="auto">
          <a:xfrm>
            <a:off x="226059" y="6654650"/>
            <a:ext cx="9453887" cy="0"/>
          </a:xfrm>
          <a:prstGeom prst="line">
            <a:avLst/>
          </a:pr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Text Box 1099">
            <a:extLst>
              <a:ext uri="{FF2B5EF4-FFF2-40B4-BE49-F238E27FC236}">
                <a16:creationId xmlns:a16="http://schemas.microsoft.com/office/drawing/2014/main" id="{6515E09C-CAB5-75DD-25BD-B19BC16A2BA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Arial"/>
                <a:sym typeface="Arial"/>
              </a:rPr>
              <a:t> -</a:t>
            </a:r>
          </a:p>
        </p:txBody>
      </p:sp>
      <p:sp>
        <p:nvSpPr>
          <p:cNvPr id="13" name="Google Shape;56;p29">
            <a:extLst>
              <a:ext uri="{FF2B5EF4-FFF2-40B4-BE49-F238E27FC236}">
                <a16:creationId xmlns:a16="http://schemas.microsoft.com/office/drawing/2014/main" id="{F400A6A3-A84E-77FA-64C3-700FC0361A97}"/>
              </a:ext>
            </a:extLst>
          </p:cNvPr>
          <p:cNvSpPr txBox="1"/>
          <p:nvPr userDrawn="1"/>
        </p:nvSpPr>
        <p:spPr>
          <a:xfrm>
            <a:off x="636358" y="54165"/>
            <a:ext cx="488201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Malgun Gothic"/>
              <a:buNone/>
              <a:tabLst/>
              <a:defRPr/>
            </a:pPr>
            <a:r>
              <a:rPr kumimoji="0" lang="ko-KR" altLang="en-US" sz="10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ea"/>
                <a:ea typeface="+mn-ea"/>
                <a:cs typeface="Malgun Gothic"/>
                <a:sym typeface="Malgun Gothic"/>
              </a:rPr>
              <a:t>결제전산원</a:t>
            </a:r>
            <a:endParaRPr kumimoji="0" lang="ko-KR" altLang="en-US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ea"/>
              <a:ea typeface="+mn-ea"/>
              <a:cs typeface="Malgun Gothic"/>
              <a:sym typeface="Malgun Gothic"/>
            </a:endParaRPr>
          </a:p>
        </p:txBody>
      </p:sp>
      <p:sp>
        <p:nvSpPr>
          <p:cNvPr id="14" name="자유형 13">
            <a:extLst>
              <a:ext uri="{FF2B5EF4-FFF2-40B4-BE49-F238E27FC236}">
                <a16:creationId xmlns:a16="http://schemas.microsoft.com/office/drawing/2014/main" id="{640B290B-54E2-252E-8127-BDB7910ADB65}"/>
              </a:ext>
            </a:extLst>
          </p:cNvPr>
          <p:cNvSpPr/>
          <p:nvPr userDrawn="1"/>
        </p:nvSpPr>
        <p:spPr>
          <a:xfrm>
            <a:off x="7505" y="8623"/>
            <a:ext cx="656692" cy="244973"/>
          </a:xfrm>
          <a:custGeom>
            <a:avLst/>
            <a:gdLst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196772 h 244973"/>
              <a:gd name="connsiteX11" fmla="*/ 0 w 656692"/>
              <a:gd name="connsiteY11" fmla="*/ 48201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196772 h 244973"/>
              <a:gd name="connsiteX11" fmla="*/ 0 w 656692"/>
              <a:gd name="connsiteY11" fmla="*/ 0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0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0 w 656692"/>
              <a:gd name="connsiteY8" fmla="*/ 244973 h 244973"/>
              <a:gd name="connsiteX9" fmla="*/ 0 w 656692"/>
              <a:gd name="connsiteY9" fmla="*/ 0 h 244973"/>
              <a:gd name="connsiteX0" fmla="*/ 0 w 656692"/>
              <a:gd name="connsiteY0" fmla="*/ 0 h 244973"/>
              <a:gd name="connsiteX1" fmla="*/ 168799 w 656692"/>
              <a:gd name="connsiteY1" fmla="*/ 0 h 244973"/>
              <a:gd name="connsiteX2" fmla="*/ 608491 w 656692"/>
              <a:gd name="connsiteY2" fmla="*/ 0 h 244973"/>
              <a:gd name="connsiteX3" fmla="*/ 656692 w 656692"/>
              <a:gd name="connsiteY3" fmla="*/ 48201 h 244973"/>
              <a:gd name="connsiteX4" fmla="*/ 656692 w 656692"/>
              <a:gd name="connsiteY4" fmla="*/ 196772 h 244973"/>
              <a:gd name="connsiteX5" fmla="*/ 608491 w 656692"/>
              <a:gd name="connsiteY5" fmla="*/ 244973 h 244973"/>
              <a:gd name="connsiteX6" fmla="*/ 168799 w 656692"/>
              <a:gd name="connsiteY6" fmla="*/ 244973 h 244973"/>
              <a:gd name="connsiteX7" fmla="*/ 0 w 656692"/>
              <a:gd name="connsiteY7" fmla="*/ 244973 h 244973"/>
              <a:gd name="connsiteX8" fmla="*/ 0 w 656692"/>
              <a:gd name="connsiteY8" fmla="*/ 0 h 244973"/>
              <a:gd name="connsiteX0" fmla="*/ 0 w 656692"/>
              <a:gd name="connsiteY0" fmla="*/ 0 h 244973"/>
              <a:gd name="connsiteX1" fmla="*/ 608491 w 656692"/>
              <a:gd name="connsiteY1" fmla="*/ 0 h 244973"/>
              <a:gd name="connsiteX2" fmla="*/ 656692 w 656692"/>
              <a:gd name="connsiteY2" fmla="*/ 48201 h 244973"/>
              <a:gd name="connsiteX3" fmla="*/ 656692 w 656692"/>
              <a:gd name="connsiteY3" fmla="*/ 196772 h 244973"/>
              <a:gd name="connsiteX4" fmla="*/ 608491 w 656692"/>
              <a:gd name="connsiteY4" fmla="*/ 244973 h 244973"/>
              <a:gd name="connsiteX5" fmla="*/ 168799 w 656692"/>
              <a:gd name="connsiteY5" fmla="*/ 244973 h 244973"/>
              <a:gd name="connsiteX6" fmla="*/ 0 w 656692"/>
              <a:gd name="connsiteY6" fmla="*/ 244973 h 244973"/>
              <a:gd name="connsiteX7" fmla="*/ 0 w 656692"/>
              <a:gd name="connsiteY7" fmla="*/ 0 h 244973"/>
              <a:gd name="connsiteX0" fmla="*/ 0 w 656692"/>
              <a:gd name="connsiteY0" fmla="*/ 0 h 244973"/>
              <a:gd name="connsiteX1" fmla="*/ 608491 w 656692"/>
              <a:gd name="connsiteY1" fmla="*/ 0 h 244973"/>
              <a:gd name="connsiteX2" fmla="*/ 656692 w 656692"/>
              <a:gd name="connsiteY2" fmla="*/ 48201 h 244973"/>
              <a:gd name="connsiteX3" fmla="*/ 656692 w 656692"/>
              <a:gd name="connsiteY3" fmla="*/ 196772 h 244973"/>
              <a:gd name="connsiteX4" fmla="*/ 608491 w 656692"/>
              <a:gd name="connsiteY4" fmla="*/ 244973 h 244973"/>
              <a:gd name="connsiteX5" fmla="*/ 0 w 656692"/>
              <a:gd name="connsiteY5" fmla="*/ 244973 h 244973"/>
              <a:gd name="connsiteX6" fmla="*/ 0 w 656692"/>
              <a:gd name="connsiteY6" fmla="*/ 0 h 244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6692" h="244973">
                <a:moveTo>
                  <a:pt x="0" y="0"/>
                </a:moveTo>
                <a:lnTo>
                  <a:pt x="608491" y="0"/>
                </a:lnTo>
                <a:cubicBezTo>
                  <a:pt x="635112" y="0"/>
                  <a:pt x="656692" y="21580"/>
                  <a:pt x="656692" y="48201"/>
                </a:cubicBezTo>
                <a:lnTo>
                  <a:pt x="656692" y="196772"/>
                </a:lnTo>
                <a:cubicBezTo>
                  <a:pt x="656692" y="223393"/>
                  <a:pt x="635112" y="244973"/>
                  <a:pt x="608491" y="244973"/>
                </a:cubicBezTo>
                <a:lnTo>
                  <a:pt x="0" y="244973"/>
                </a:lnTo>
                <a:lnTo>
                  <a:pt x="0" y="0"/>
                </a:ln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Gulim"/>
              <a:sym typeface="Gulim"/>
            </a:endParaRPr>
          </a:p>
        </p:txBody>
      </p:sp>
      <p:sp>
        <p:nvSpPr>
          <p:cNvPr id="15" name="자유형 14">
            <a:extLst>
              <a:ext uri="{FF2B5EF4-FFF2-40B4-BE49-F238E27FC236}">
                <a16:creationId xmlns:a16="http://schemas.microsoft.com/office/drawing/2014/main" id="{A38879C1-823C-A204-1A21-3FF546492D03}"/>
              </a:ext>
            </a:extLst>
          </p:cNvPr>
          <p:cNvSpPr/>
          <p:nvPr userDrawn="1"/>
        </p:nvSpPr>
        <p:spPr>
          <a:xfrm flipH="1">
            <a:off x="6137939" y="8624"/>
            <a:ext cx="3758122" cy="244972"/>
          </a:xfrm>
          <a:custGeom>
            <a:avLst/>
            <a:gdLst>
              <a:gd name="connsiteX0" fmla="*/ 3714686 w 3758122"/>
              <a:gd name="connsiteY0" fmla="*/ 0 h 244972"/>
              <a:gd name="connsiteX1" fmla="*/ 3417168 w 3758122"/>
              <a:gd name="connsiteY1" fmla="*/ 0 h 244972"/>
              <a:gd name="connsiteX2" fmla="*/ 3353883 w 3758122"/>
              <a:gd name="connsiteY2" fmla="*/ 0 h 244972"/>
              <a:gd name="connsiteX3" fmla="*/ 0 w 3758122"/>
              <a:gd name="connsiteY3" fmla="*/ 0 h 244972"/>
              <a:gd name="connsiteX4" fmla="*/ 0 w 3758122"/>
              <a:gd name="connsiteY4" fmla="*/ 244972 h 244972"/>
              <a:gd name="connsiteX5" fmla="*/ 3353883 w 3758122"/>
              <a:gd name="connsiteY5" fmla="*/ 244972 h 244972"/>
              <a:gd name="connsiteX6" fmla="*/ 3417168 w 3758122"/>
              <a:gd name="connsiteY6" fmla="*/ 244972 h 244972"/>
              <a:gd name="connsiteX7" fmla="*/ 3714686 w 3758122"/>
              <a:gd name="connsiteY7" fmla="*/ 244972 h 244972"/>
              <a:gd name="connsiteX8" fmla="*/ 3758122 w 3758122"/>
              <a:gd name="connsiteY8" fmla="*/ 201536 h 244972"/>
              <a:gd name="connsiteX9" fmla="*/ 3758122 w 3758122"/>
              <a:gd name="connsiteY9" fmla="*/ 43436 h 244972"/>
              <a:gd name="connsiteX10" fmla="*/ 3714686 w 3758122"/>
              <a:gd name="connsiteY10" fmla="*/ 0 h 244972"/>
              <a:gd name="connsiteX0" fmla="*/ 3714686 w 3758122"/>
              <a:gd name="connsiteY0" fmla="*/ 0 h 244972"/>
              <a:gd name="connsiteX1" fmla="*/ 3353883 w 3758122"/>
              <a:gd name="connsiteY1" fmla="*/ 0 h 244972"/>
              <a:gd name="connsiteX2" fmla="*/ 0 w 3758122"/>
              <a:gd name="connsiteY2" fmla="*/ 0 h 244972"/>
              <a:gd name="connsiteX3" fmla="*/ 0 w 3758122"/>
              <a:gd name="connsiteY3" fmla="*/ 244972 h 244972"/>
              <a:gd name="connsiteX4" fmla="*/ 3353883 w 3758122"/>
              <a:gd name="connsiteY4" fmla="*/ 244972 h 244972"/>
              <a:gd name="connsiteX5" fmla="*/ 3417168 w 3758122"/>
              <a:gd name="connsiteY5" fmla="*/ 244972 h 244972"/>
              <a:gd name="connsiteX6" fmla="*/ 3714686 w 3758122"/>
              <a:gd name="connsiteY6" fmla="*/ 244972 h 244972"/>
              <a:gd name="connsiteX7" fmla="*/ 3758122 w 3758122"/>
              <a:gd name="connsiteY7" fmla="*/ 201536 h 244972"/>
              <a:gd name="connsiteX8" fmla="*/ 3758122 w 3758122"/>
              <a:gd name="connsiteY8" fmla="*/ 43436 h 244972"/>
              <a:gd name="connsiteX9" fmla="*/ 3714686 w 3758122"/>
              <a:gd name="connsiteY9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353883 w 3758122"/>
              <a:gd name="connsiteY3" fmla="*/ 244972 h 244972"/>
              <a:gd name="connsiteX4" fmla="*/ 3417168 w 3758122"/>
              <a:gd name="connsiteY4" fmla="*/ 244972 h 244972"/>
              <a:gd name="connsiteX5" fmla="*/ 3714686 w 3758122"/>
              <a:gd name="connsiteY5" fmla="*/ 244972 h 244972"/>
              <a:gd name="connsiteX6" fmla="*/ 3758122 w 3758122"/>
              <a:gd name="connsiteY6" fmla="*/ 201536 h 244972"/>
              <a:gd name="connsiteX7" fmla="*/ 3758122 w 3758122"/>
              <a:gd name="connsiteY7" fmla="*/ 43436 h 244972"/>
              <a:gd name="connsiteX8" fmla="*/ 3714686 w 3758122"/>
              <a:gd name="connsiteY8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353883 w 3758122"/>
              <a:gd name="connsiteY3" fmla="*/ 244972 h 244972"/>
              <a:gd name="connsiteX4" fmla="*/ 3714686 w 3758122"/>
              <a:gd name="connsiteY4" fmla="*/ 244972 h 244972"/>
              <a:gd name="connsiteX5" fmla="*/ 3758122 w 3758122"/>
              <a:gd name="connsiteY5" fmla="*/ 201536 h 244972"/>
              <a:gd name="connsiteX6" fmla="*/ 3758122 w 3758122"/>
              <a:gd name="connsiteY6" fmla="*/ 43436 h 244972"/>
              <a:gd name="connsiteX7" fmla="*/ 3714686 w 3758122"/>
              <a:gd name="connsiteY7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714686 w 3758122"/>
              <a:gd name="connsiteY3" fmla="*/ 244972 h 244972"/>
              <a:gd name="connsiteX4" fmla="*/ 3758122 w 3758122"/>
              <a:gd name="connsiteY4" fmla="*/ 201536 h 244972"/>
              <a:gd name="connsiteX5" fmla="*/ 3758122 w 3758122"/>
              <a:gd name="connsiteY5" fmla="*/ 43436 h 244972"/>
              <a:gd name="connsiteX6" fmla="*/ 3714686 w 3758122"/>
              <a:gd name="connsiteY6" fmla="*/ 0 h 24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58122" h="244972">
                <a:moveTo>
                  <a:pt x="3714686" y="0"/>
                </a:moveTo>
                <a:lnTo>
                  <a:pt x="0" y="0"/>
                </a:lnTo>
                <a:lnTo>
                  <a:pt x="0" y="244972"/>
                </a:lnTo>
                <a:lnTo>
                  <a:pt x="3714686" y="244972"/>
                </a:lnTo>
                <a:cubicBezTo>
                  <a:pt x="3738675" y="244972"/>
                  <a:pt x="3758122" y="225525"/>
                  <a:pt x="3758122" y="201536"/>
                </a:cubicBezTo>
                <a:lnTo>
                  <a:pt x="3758122" y="43436"/>
                </a:lnTo>
                <a:cubicBezTo>
                  <a:pt x="3758122" y="19447"/>
                  <a:pt x="3738675" y="0"/>
                  <a:pt x="3714686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ko-KR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Malgun Gothic"/>
                <a:sym typeface="Malgun Gothic"/>
              </a:rPr>
              <a:t>화면설계서</a:t>
            </a:r>
            <a:endParaRPr kumimoji="0" lang="ko-KR" altLang="en-US" sz="1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Gulim"/>
              <a:sym typeface="Gulim"/>
            </a:endParaRPr>
          </a:p>
        </p:txBody>
      </p:sp>
    </p:spTree>
    <p:extLst>
      <p:ext uri="{BB962C8B-B14F-4D97-AF65-F5344CB8AC3E}">
        <p14:creationId xmlns:p14="http://schemas.microsoft.com/office/powerpoint/2010/main" val="3482259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. 표지-빈화면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99">
            <a:extLst>
              <a:ext uri="{FF2B5EF4-FFF2-40B4-BE49-F238E27FC236}">
                <a16:creationId xmlns:a16="http://schemas.microsoft.com/office/drawing/2014/main" id="{0EF60D59-563D-2E35-7178-4F66A5C65FD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396327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 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99"/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  <p:sp>
        <p:nvSpPr>
          <p:cNvPr id="12" name="제목 11">
            <a:extLst>
              <a:ext uri="{FF2B5EF4-FFF2-40B4-BE49-F238E27FC236}">
                <a16:creationId xmlns:a16="http://schemas.microsoft.com/office/drawing/2014/main" id="{14BAB7C8-23AE-449D-0BA4-F4D6468AD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9" y="2917752"/>
            <a:ext cx="9900000" cy="94202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8000" tIns="180000" rIns="108000" bIns="108000" numCol="1" rtlCol="0" anchor="t" anchorCtr="0" compatLnSpc="1">
            <a:prstTxWarp prst="textNoShape">
              <a:avLst/>
            </a:prstTxWarp>
            <a:noAutofit/>
          </a:bodyPr>
          <a:lstStyle>
            <a:lvl1pPr algn="ctr">
              <a:lnSpc>
                <a:spcPct val="100000"/>
              </a:lnSpc>
              <a:defRPr lang="ko-KR" altLang="en-US" sz="3600" b="1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 lvl="0">
              <a:lnSpc>
                <a:spcPct val="150000"/>
              </a:lnSpc>
            </a:pPr>
            <a:r>
              <a:rPr kumimoji="1" lang="ko-KR" altLang="en-US"/>
              <a:t>마스터 제목 스타일 편집</a:t>
            </a:r>
          </a:p>
        </p:txBody>
      </p:sp>
      <p:sp>
        <p:nvSpPr>
          <p:cNvPr id="13" name="부제목 2">
            <a:extLst>
              <a:ext uri="{FF2B5EF4-FFF2-40B4-BE49-F238E27FC236}">
                <a16:creationId xmlns:a16="http://schemas.microsoft.com/office/drawing/2014/main" id="{D59D0790-D85F-834F-A9AC-A0C6625B4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517642"/>
            <a:ext cx="9899999" cy="400110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20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425" y="339954"/>
            <a:ext cx="983921" cy="25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532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. from Pr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[R] 4">
            <a:extLst>
              <a:ext uri="{FF2B5EF4-FFF2-40B4-BE49-F238E27FC236}">
                <a16:creationId xmlns:a16="http://schemas.microsoft.com/office/drawing/2014/main" id="{48C2C5E3-8902-A07F-FAFB-C5B0CDA744E4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[R] 5">
            <a:extLst>
              <a:ext uri="{FF2B5EF4-FFF2-40B4-BE49-F238E27FC236}">
                <a16:creationId xmlns:a16="http://schemas.microsoft.com/office/drawing/2014/main" id="{F15DDE1D-B575-7A82-C375-6EE18412E95A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>
            <a:extLst>
              <a:ext uri="{FF2B5EF4-FFF2-40B4-BE49-F238E27FC236}">
                <a16:creationId xmlns:a16="http://schemas.microsoft.com/office/drawing/2014/main" id="{F6C0D967-9EDE-4470-A99C-A4DBDC536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7142" y="408334"/>
            <a:ext cx="2340000" cy="216000"/>
          </a:xfrm>
          <a:prstGeom prst="rect">
            <a:avLst/>
          </a:prstGeom>
        </p:spPr>
        <p:txBody>
          <a:bodyPr wrap="square" lIns="90000" tIns="46800" rIns="90000" bIns="46800" anchor="ctr" anchorCtr="0">
            <a:normAutofit/>
          </a:bodyPr>
          <a:lstStyle>
            <a:lvl1pPr algn="l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r>
              <a:rPr kumimoji="1" lang="ko-KR" altLang="en-US"/>
              <a:t>화면</a:t>
            </a:r>
            <a:r>
              <a:rPr kumimoji="1" lang="en-US" altLang="ko-KR"/>
              <a:t>ID</a:t>
            </a:r>
            <a:r>
              <a:rPr kumimoji="1" lang="ko-KR" altLang="en-US" err="1"/>
              <a:t>를</a:t>
            </a:r>
            <a:r>
              <a:rPr kumimoji="1" lang="ko-KR" altLang="en-US"/>
              <a:t> 입력하세요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6FEACD9-51B7-38DB-9ABE-9B7D534393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83579" y="408334"/>
            <a:ext cx="3600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/>
              <a:t>화면명을 입력하세요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C54A66-1868-D221-57E6-0351370E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2025-12-18</a:t>
            </a:fld>
            <a:endParaRPr kumimoji="1" lang="ko-KR" altLang="en-US">
              <a:solidFill>
                <a:prstClr val="black"/>
              </a:solidFill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7C756D9-1767-6351-E4CB-77514485CA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8619" y="408334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반응형</a:t>
            </a:r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3DD2029B-34AE-E07C-9C07-3E3DC5CC2B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8619" y="642937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2pPr>
              <a:defRPr lang="ko-KR" altLang="en-US" dirty="0" smtClean="0">
                <a:latin typeface="Malgun Gothic" panose="020B0503020000020004" pitchFamily="34" charset="-127"/>
                <a:ea typeface="Malgun Gothic" panose="020B0503020000020004" pitchFamily="34" charset="-127"/>
              </a:defRPr>
            </a:lvl2pPr>
          </a:lstStyle>
          <a:p>
            <a:pPr lvl="1"/>
            <a:r>
              <a:rPr kumimoji="1" lang="ko-KR" altLang="en-US"/>
              <a:t>요구사항</a:t>
            </a:r>
            <a:r>
              <a:rPr kumimoji="1" lang="en" altLang="ko-KR"/>
              <a:t>ID</a:t>
            </a:r>
            <a:r>
              <a:rPr kumimoji="1" lang="ko-KR" altLang="en-US" err="1"/>
              <a:t>를</a:t>
            </a:r>
            <a:r>
              <a:rPr kumimoji="1" lang="ko-KR" altLang="en-US"/>
              <a:t> 입력하세요</a:t>
            </a:r>
            <a:r>
              <a:rPr kumimoji="1" lang="en-US" altLang="ko-KR"/>
              <a:t>.</a:t>
            </a:r>
            <a:endParaRPr kumimoji="1" lang="ko-KR" altLang="en-US"/>
          </a:p>
        </p:txBody>
      </p:sp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90BF8F2D-5D09-0170-5818-0092760E06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9" y="643675"/>
            <a:ext cx="65659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en-US" altLang="ko-KR" dirty="0"/>
              <a:t>AS-IS </a:t>
            </a:r>
            <a:r>
              <a:rPr kumimoji="1" lang="ko-KR" altLang="en-US" dirty="0"/>
              <a:t>사이트 이동 경로</a:t>
            </a:r>
            <a:r>
              <a:rPr kumimoji="1" lang="en-US" altLang="ko-KR" dirty="0"/>
              <a:t>(Breadcrumb)</a:t>
            </a:r>
            <a:r>
              <a:rPr kumimoji="1" lang="ko-KR" altLang="en-US" dirty="0"/>
              <a:t>을 입력하세요</a:t>
            </a:r>
          </a:p>
        </p:txBody>
      </p:sp>
      <p:sp>
        <p:nvSpPr>
          <p:cNvPr id="14" name="표 개체 틀 13">
            <a:extLst>
              <a:ext uri="{FF2B5EF4-FFF2-40B4-BE49-F238E27FC236}">
                <a16:creationId xmlns:a16="http://schemas.microsoft.com/office/drawing/2014/main" id="{823D9FB1-9EC6-69A5-679B-CBAD80AE2A33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995390" y="1098550"/>
            <a:ext cx="1897400" cy="5543450"/>
          </a:xfrm>
          <a:prstGeom prst="rect">
            <a:avLst/>
          </a:prstGeom>
        </p:spPr>
        <p:txBody>
          <a:bodyPr/>
          <a:lstStyle>
            <a:lvl1pPr>
              <a:defRPr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r>
              <a:rPr kumimoji="1" lang="en-US" altLang="ko-KR"/>
              <a:t>Description</a:t>
            </a:r>
            <a:endParaRPr kumimoji="1"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3722062-BE57-7BB6-4858-F5F7DA9369E6}"/>
              </a:ext>
            </a:extLst>
          </p:cNvPr>
          <p:cNvSpPr/>
          <p:nvPr userDrawn="1"/>
        </p:nvSpPr>
        <p:spPr>
          <a:xfrm>
            <a:off x="4679" y="872289"/>
            <a:ext cx="7992000" cy="150646"/>
          </a:xfrm>
          <a:prstGeom prst="rect">
            <a:avLst/>
          </a:prstGeom>
          <a:solidFill>
            <a:schemeClr val="tx1">
              <a:alpha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en-US" sz="800" b="0" i="0" u="none" strike="noStrike" kern="1200" cap="none" spc="-9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이전 페이지에서 계속</a:t>
            </a:r>
          </a:p>
        </p:txBody>
      </p:sp>
      <p:sp>
        <p:nvSpPr>
          <p:cNvPr id="13" name="Text Box 1099">
            <a:extLst>
              <a:ext uri="{FF2B5EF4-FFF2-40B4-BE49-F238E27FC236}">
                <a16:creationId xmlns:a16="http://schemas.microsoft.com/office/drawing/2014/main" id="{2B82FA86-0338-03AB-346F-0D4EF6A477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4296DA8-FE58-1A70-B6C2-D086355850D7}"/>
              </a:ext>
            </a:extLst>
          </p:cNvPr>
          <p:cNvSpPr/>
          <p:nvPr userDrawn="1"/>
        </p:nvSpPr>
        <p:spPr>
          <a:xfrm>
            <a:off x="0" y="6520731"/>
            <a:ext cx="7992000" cy="135131"/>
          </a:xfrm>
          <a:prstGeom prst="rect">
            <a:avLst/>
          </a:prstGeom>
          <a:solidFill>
            <a:schemeClr val="tx1">
              <a:alpha val="2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Footer</a:t>
            </a:r>
            <a:endParaRPr kumimoji="0" lang="ko-KR" altLang="en-US" sz="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7660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. to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>
            <a:extLst>
              <a:ext uri="{FF2B5EF4-FFF2-40B4-BE49-F238E27FC236}">
                <a16:creationId xmlns:a16="http://schemas.microsoft.com/office/drawing/2014/main" id="{419428EC-E8EF-CCCD-69A9-F18734D0B360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[R] 6">
            <a:extLst>
              <a:ext uri="{FF2B5EF4-FFF2-40B4-BE49-F238E27FC236}">
                <a16:creationId xmlns:a16="http://schemas.microsoft.com/office/drawing/2014/main" id="{771455CA-E310-7F7D-823A-9644A83AA817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>
            <a:extLst>
              <a:ext uri="{FF2B5EF4-FFF2-40B4-BE49-F238E27FC236}">
                <a16:creationId xmlns:a16="http://schemas.microsoft.com/office/drawing/2014/main" id="{F6C0D967-9EDE-4470-A99C-A4DBDC536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7142" y="408334"/>
            <a:ext cx="2340000" cy="216000"/>
          </a:xfrm>
          <a:prstGeom prst="rect">
            <a:avLst/>
          </a:prstGeom>
        </p:spPr>
        <p:txBody>
          <a:bodyPr wrap="square" lIns="90000" tIns="46800" rIns="90000" bIns="46800" anchor="ctr" anchorCtr="0">
            <a:normAutofit/>
          </a:bodyPr>
          <a:lstStyle>
            <a:lvl1pPr algn="l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r>
              <a:rPr kumimoji="1" lang="ko-KR" altLang="en-US"/>
              <a:t>화면</a:t>
            </a:r>
            <a:r>
              <a:rPr kumimoji="1" lang="en-US" altLang="ko-KR"/>
              <a:t>ID</a:t>
            </a:r>
            <a:r>
              <a:rPr kumimoji="1" lang="ko-KR" altLang="en-US" err="1"/>
              <a:t>를</a:t>
            </a:r>
            <a:r>
              <a:rPr kumimoji="1" lang="ko-KR" altLang="en-US"/>
              <a:t> 입력하세요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6FEACD9-51B7-38DB-9ABE-9B7D534393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83579" y="408334"/>
            <a:ext cx="3600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/>
              <a:t>화면명을 입력하세요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C54A66-1868-D221-57E6-0351370E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2025-12-18</a:t>
            </a:fld>
            <a:endParaRPr kumimoji="1" lang="ko-KR" altLang="en-US">
              <a:solidFill>
                <a:prstClr val="black"/>
              </a:solidFill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7C756D9-1767-6351-E4CB-77514485CA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8619" y="408334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반응형</a:t>
            </a:r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3DD2029B-34AE-E07C-9C07-3E3DC5CC2B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8619" y="642937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2pPr>
              <a:defRPr lang="ko-KR" altLang="en-US" dirty="0" smtClean="0">
                <a:latin typeface="Malgun Gothic" panose="020B0503020000020004" pitchFamily="34" charset="-127"/>
                <a:ea typeface="Malgun Gothic" panose="020B0503020000020004" pitchFamily="34" charset="-127"/>
              </a:defRPr>
            </a:lvl2pPr>
          </a:lstStyle>
          <a:p>
            <a:pPr lvl="1"/>
            <a:r>
              <a:rPr kumimoji="1" lang="ko-KR" altLang="en-US"/>
              <a:t>요구사항</a:t>
            </a:r>
            <a:r>
              <a:rPr kumimoji="1" lang="en" altLang="ko-KR"/>
              <a:t>ID</a:t>
            </a:r>
            <a:r>
              <a:rPr kumimoji="1" lang="ko-KR" altLang="en-US" err="1"/>
              <a:t>를</a:t>
            </a:r>
            <a:r>
              <a:rPr kumimoji="1" lang="ko-KR" altLang="en-US"/>
              <a:t> 입력하세요</a:t>
            </a:r>
            <a:r>
              <a:rPr kumimoji="1" lang="en-US" altLang="ko-KR"/>
              <a:t>.</a:t>
            </a:r>
            <a:endParaRPr kumimoji="1" lang="ko-KR" altLang="en-US"/>
          </a:p>
        </p:txBody>
      </p:sp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90BF8F2D-5D09-0170-5818-0092760E06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9" y="643675"/>
            <a:ext cx="65659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en-US" altLang="ko-KR" dirty="0"/>
              <a:t>AS-IS </a:t>
            </a:r>
            <a:r>
              <a:rPr kumimoji="1" lang="ko-KR" altLang="en-US" dirty="0"/>
              <a:t>사이트 이동 경로</a:t>
            </a:r>
            <a:r>
              <a:rPr kumimoji="1" lang="en-US" altLang="ko-KR" dirty="0"/>
              <a:t>(Breadcrumb)</a:t>
            </a:r>
            <a:r>
              <a:rPr kumimoji="1" lang="ko-KR" altLang="en-US" dirty="0"/>
              <a:t>을 입력하세요</a:t>
            </a:r>
          </a:p>
        </p:txBody>
      </p:sp>
      <p:sp>
        <p:nvSpPr>
          <p:cNvPr id="14" name="표 개체 틀 13">
            <a:extLst>
              <a:ext uri="{FF2B5EF4-FFF2-40B4-BE49-F238E27FC236}">
                <a16:creationId xmlns:a16="http://schemas.microsoft.com/office/drawing/2014/main" id="{823D9FB1-9EC6-69A5-679B-CBAD80AE2A33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995390" y="1098550"/>
            <a:ext cx="1897400" cy="5543450"/>
          </a:xfrm>
          <a:prstGeom prst="rect">
            <a:avLst/>
          </a:prstGeom>
        </p:spPr>
        <p:txBody>
          <a:bodyPr/>
          <a:lstStyle>
            <a:lvl1pPr>
              <a:defRPr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r>
              <a:rPr kumimoji="1" lang="en-US" altLang="ko-KR"/>
              <a:t>Description</a:t>
            </a:r>
            <a:endParaRPr kumimoji="1" lang="ko-KR" altLang="en-US"/>
          </a:p>
        </p:txBody>
      </p:sp>
      <p:sp>
        <p:nvSpPr>
          <p:cNvPr id="13" name="Text Box 1099">
            <a:extLst>
              <a:ext uri="{FF2B5EF4-FFF2-40B4-BE49-F238E27FC236}">
                <a16:creationId xmlns:a16="http://schemas.microsoft.com/office/drawing/2014/main" id="{2B82FA86-0338-03AB-346F-0D4EF6A477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8888CBA-7B06-39F6-D78B-4A9D48DB2D7C}"/>
              </a:ext>
            </a:extLst>
          </p:cNvPr>
          <p:cNvSpPr/>
          <p:nvPr userDrawn="1"/>
        </p:nvSpPr>
        <p:spPr>
          <a:xfrm>
            <a:off x="0" y="872289"/>
            <a:ext cx="7992000" cy="135131"/>
          </a:xfrm>
          <a:prstGeom prst="rect">
            <a:avLst/>
          </a:prstGeom>
          <a:solidFill>
            <a:srgbClr val="8ED673">
              <a:alpha val="30000"/>
            </a:srgb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srgbClr val="1B950F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Header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EE275B4-5BF8-B058-FE51-C85EC59370AD}"/>
              </a:ext>
            </a:extLst>
          </p:cNvPr>
          <p:cNvSpPr/>
          <p:nvPr userDrawn="1"/>
        </p:nvSpPr>
        <p:spPr>
          <a:xfrm>
            <a:off x="6478" y="6490001"/>
            <a:ext cx="7992000" cy="150646"/>
          </a:xfrm>
          <a:prstGeom prst="rect">
            <a:avLst/>
          </a:prstGeom>
          <a:solidFill>
            <a:schemeClr val="tx1">
              <a:alpha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en-US" sz="800" b="0" i="0" u="none" strike="noStrike" kern="1200" cap="none" spc="-9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다음페이지에 계속</a:t>
            </a:r>
          </a:p>
        </p:txBody>
      </p:sp>
    </p:spTree>
    <p:extLst>
      <p:ext uri="{BB962C8B-B14F-4D97-AF65-F5344CB8AC3E}">
        <p14:creationId xmlns:p14="http://schemas.microsoft.com/office/powerpoint/2010/main" val="668347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기본 S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[R] 4">
            <a:extLst>
              <a:ext uri="{FF2B5EF4-FFF2-40B4-BE49-F238E27FC236}">
                <a16:creationId xmlns:a16="http://schemas.microsoft.com/office/drawing/2014/main" id="{4EB2D96E-53D4-0206-7A0F-09A301342D7E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[R] 5">
            <a:extLst>
              <a:ext uri="{FF2B5EF4-FFF2-40B4-BE49-F238E27FC236}">
                <a16:creationId xmlns:a16="http://schemas.microsoft.com/office/drawing/2014/main" id="{D557100C-7E44-9AB2-4117-9D74175D927B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부제목 2">
            <a:extLst>
              <a:ext uri="{FF2B5EF4-FFF2-40B4-BE49-F238E27FC236}">
                <a16:creationId xmlns:a16="http://schemas.microsoft.com/office/drawing/2014/main" id="{86FEACD9-51B7-38DB-9ABE-9B7D534393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7680" y="408334"/>
            <a:ext cx="5135434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화면명을 입력하세요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C54A66-1868-D221-57E6-0351370E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2025-12-18</a:t>
            </a:fld>
            <a:endParaRPr kumimoji="1" lang="ko-KR" altLang="en-US">
              <a:solidFill>
                <a:prstClr val="black"/>
              </a:solidFill>
            </a:endParaRPr>
          </a:p>
        </p:txBody>
      </p:sp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90BF8F2D-5D09-0170-5818-0092760E06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8" y="617559"/>
            <a:ext cx="6864222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화면 경로 정보를 메뉴단위 까지 입력하세요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3" name="Text Box 1099">
            <a:extLst>
              <a:ext uri="{FF2B5EF4-FFF2-40B4-BE49-F238E27FC236}">
                <a16:creationId xmlns:a16="http://schemas.microsoft.com/office/drawing/2014/main" id="{2B82FA86-0338-03AB-346F-0D4EF6A477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558799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844">
          <p15:clr>
            <a:srgbClr val="FBAE40"/>
          </p15:clr>
        </p15:guide>
        <p15:guide id="2" pos="620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기본 S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[R] 4">
            <a:extLst>
              <a:ext uri="{FF2B5EF4-FFF2-40B4-BE49-F238E27FC236}">
                <a16:creationId xmlns:a16="http://schemas.microsoft.com/office/drawing/2014/main" id="{4EB2D96E-53D4-0206-7A0F-09A301342D7E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[R] 5">
            <a:extLst>
              <a:ext uri="{FF2B5EF4-FFF2-40B4-BE49-F238E27FC236}">
                <a16:creationId xmlns:a16="http://schemas.microsoft.com/office/drawing/2014/main" id="{D557100C-7E44-9AB2-4117-9D74175D927B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부제목 2">
            <a:extLst>
              <a:ext uri="{FF2B5EF4-FFF2-40B4-BE49-F238E27FC236}">
                <a16:creationId xmlns:a16="http://schemas.microsoft.com/office/drawing/2014/main" id="{86FEACD9-51B7-38DB-9ABE-9B7D534393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7680" y="408334"/>
            <a:ext cx="5135434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화면명을 입력하세요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C54A66-1868-D221-57E6-0351370E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2025-12-18</a:t>
            </a:fld>
            <a:endParaRPr kumimoji="1" lang="ko-KR" altLang="en-US">
              <a:solidFill>
                <a:prstClr val="black"/>
              </a:solidFill>
            </a:endParaRPr>
          </a:p>
        </p:txBody>
      </p:sp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90BF8F2D-5D09-0170-5818-0092760E06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8" y="617559"/>
            <a:ext cx="6864222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화면 경로 정보를 메뉴단위 까지 입력하세요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3" name="Text Box 1099">
            <a:extLst>
              <a:ext uri="{FF2B5EF4-FFF2-40B4-BE49-F238E27FC236}">
                <a16:creationId xmlns:a16="http://schemas.microsoft.com/office/drawing/2014/main" id="{2B82FA86-0338-03AB-346F-0D4EF6A477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0137382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844" userDrawn="1">
          <p15:clr>
            <a:srgbClr val="FBAE40"/>
          </p15:clr>
        </p15:guide>
        <p15:guide id="2" pos="620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다음에 계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1EE275B4-5BF8-B058-FE51-C85EC59370AD}"/>
              </a:ext>
            </a:extLst>
          </p:cNvPr>
          <p:cNvSpPr/>
          <p:nvPr userDrawn="1"/>
        </p:nvSpPr>
        <p:spPr>
          <a:xfrm>
            <a:off x="116544" y="6490001"/>
            <a:ext cx="6840000" cy="150646"/>
          </a:xfrm>
          <a:prstGeom prst="rect">
            <a:avLst/>
          </a:prstGeom>
          <a:solidFill>
            <a:schemeClr val="tx1">
              <a:alpha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en-US" sz="800" b="0" i="0" u="none" strike="noStrike" kern="1200" cap="none" spc="-9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다음페이지에 계속</a:t>
            </a:r>
          </a:p>
        </p:txBody>
      </p:sp>
      <p:cxnSp>
        <p:nvCxnSpPr>
          <p:cNvPr id="16" name="직선 연결선[R] 4">
            <a:extLst>
              <a:ext uri="{FF2B5EF4-FFF2-40B4-BE49-F238E27FC236}">
                <a16:creationId xmlns:a16="http://schemas.microsoft.com/office/drawing/2014/main" id="{BD0F0FCB-2E86-4A96-9860-2F58605CD067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[R] 5">
            <a:extLst>
              <a:ext uri="{FF2B5EF4-FFF2-40B4-BE49-F238E27FC236}">
                <a16:creationId xmlns:a16="http://schemas.microsoft.com/office/drawing/2014/main" id="{E038401F-2A60-445B-9E44-B381857E2ACB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날짜 개체 틀 3">
            <a:extLst>
              <a:ext uri="{FF2B5EF4-FFF2-40B4-BE49-F238E27FC236}">
                <a16:creationId xmlns:a16="http://schemas.microsoft.com/office/drawing/2014/main" id="{814D6705-7C35-4D2A-AB8A-9F32FA3589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2025-12-18</a:t>
            </a:fld>
            <a:endParaRPr kumimoji="1" lang="ko-KR" altLang="en-US">
              <a:solidFill>
                <a:prstClr val="black"/>
              </a:solidFill>
            </a:endParaRPr>
          </a:p>
        </p:txBody>
      </p:sp>
      <p:sp>
        <p:nvSpPr>
          <p:cNvPr id="27" name="Text Box 1099">
            <a:extLst>
              <a:ext uri="{FF2B5EF4-FFF2-40B4-BE49-F238E27FC236}">
                <a16:creationId xmlns:a16="http://schemas.microsoft.com/office/drawing/2014/main" id="{CC8929FE-D1EF-4503-926B-55DB1C6B2C7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  <p:sp>
        <p:nvSpPr>
          <p:cNvPr id="33" name="부제목 2">
            <a:extLst>
              <a:ext uri="{FF2B5EF4-FFF2-40B4-BE49-F238E27FC236}">
                <a16:creationId xmlns:a16="http://schemas.microsoft.com/office/drawing/2014/main" id="{55D2F0A7-476B-4999-9000-0C6D66E3D4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7680" y="408334"/>
            <a:ext cx="5135434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화면명을 입력하세요</a:t>
            </a:r>
          </a:p>
        </p:txBody>
      </p:sp>
      <p:sp>
        <p:nvSpPr>
          <p:cNvPr id="36" name="텍스트 개체 틀 8">
            <a:extLst>
              <a:ext uri="{FF2B5EF4-FFF2-40B4-BE49-F238E27FC236}">
                <a16:creationId xmlns:a16="http://schemas.microsoft.com/office/drawing/2014/main" id="{F81E1E68-317B-4F4E-B62D-5CBB5569D6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80" y="656289"/>
            <a:ext cx="6864222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화면 경로 정보를 메뉴단위 까지 입력하세요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51757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4566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3" r:id="rId4"/>
    <p:sldLayoutId id="2147483762" r:id="rId5"/>
    <p:sldLayoutId id="2147483763" r:id="rId6"/>
    <p:sldLayoutId id="2147483767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ctr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lang="ko-KR" altLang="en-US" sz="2000" b="1" i="0" u="none" strike="noStrike" kern="1200" cap="none">
          <a:solidFill>
            <a:srgbClr val="000000"/>
          </a:solidFill>
          <a:latin typeface="+mj-ea"/>
          <a:ea typeface="+mj-ea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Google Shape;53;p29">
            <a:extLst>
              <a:ext uri="{FF2B5EF4-FFF2-40B4-BE49-F238E27FC236}">
                <a16:creationId xmlns:a16="http://schemas.microsoft.com/office/drawing/2014/main" id="{1D1A39BE-C733-5DFF-FF07-D7DFAC62BB4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79472328"/>
              </p:ext>
            </p:extLst>
          </p:nvPr>
        </p:nvGraphicFramePr>
        <p:xfrm>
          <a:off x="76199" y="396368"/>
          <a:ext cx="9792443" cy="624081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626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6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4200">
                  <a:extLst>
                    <a:ext uri="{9D8B030D-6E8A-4147-A177-3AD203B41FA5}">
                      <a16:colId xmlns:a16="http://schemas.microsoft.com/office/drawing/2014/main" val="9070466"/>
                    </a:ext>
                  </a:extLst>
                </a:gridCol>
                <a:gridCol w="6578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0580">
                  <a:extLst>
                    <a:ext uri="{9D8B030D-6E8A-4147-A177-3AD203B41FA5}">
                      <a16:colId xmlns:a16="http://schemas.microsoft.com/office/drawing/2014/main" val="1607036018"/>
                    </a:ext>
                  </a:extLst>
                </a:gridCol>
                <a:gridCol w="1433302">
                  <a:extLst>
                    <a:ext uri="{9D8B030D-6E8A-4147-A177-3AD203B41FA5}">
                      <a16:colId xmlns:a16="http://schemas.microsoft.com/office/drawing/2014/main" val="608799951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r>
                        <a:rPr lang="ko-KR" altLang="ko-KR" sz="800" b="1" i="0" u="none" strike="noStrike" kern="1200" cap="none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+mn-cs"/>
                          <a:sym typeface="Malgun Gothic"/>
                        </a:rPr>
                        <a:t>화면명</a:t>
                      </a:r>
                      <a:endParaRPr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endParaRPr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r>
                        <a:rPr lang="ko-KR" altLang="en-US" sz="800" b="1" i="0" u="none" strike="noStrike" kern="1200" cap="none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+mn-cs"/>
                        </a:rPr>
                        <a:t>화면</a:t>
                      </a:r>
                      <a:r>
                        <a:rPr lang="en-US" altLang="ko-KR" sz="800" b="1" i="0" u="none" strike="noStrike" kern="1200" cap="none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+mn-cs"/>
                        </a:rPr>
                        <a:t>ID</a:t>
                      </a:r>
                      <a:endParaRPr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</a:endParaRPr>
                    </a:p>
                  </a:txBody>
                  <a:tcPr marL="91450" marR="91450" marT="45625" marB="45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맑은 고딕"/>
                        <a:buNone/>
                      </a:pPr>
                      <a:endParaRPr sz="800" b="1" i="0" u="none" strike="noStrike" cap="none" dirty="0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b="1" i="0" u="none" strike="noStrike" kern="1200" cap="none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+mn-cs"/>
                          <a:sym typeface="Malgun Gothic"/>
                        </a:rPr>
                        <a:t>화면 </a:t>
                      </a:r>
                      <a:r>
                        <a:rPr lang="en-US" altLang="ko-KR" sz="800" b="1" i="0" u="none" strike="noStrike" kern="1200" cap="none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+mn-cs"/>
                          <a:sym typeface="Malgun Gothic"/>
                        </a:rPr>
                        <a:t>Type</a:t>
                      </a:r>
                      <a:endParaRPr lang="ko-KR" altLang="en-US"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</a:endParaRPr>
                    </a:p>
                  </a:txBody>
                  <a:tcPr marL="91450" marR="91450" marT="45625" marB="45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맑은 고딕"/>
                        <a:buNone/>
                      </a:pPr>
                      <a:endParaRPr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600"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r>
                        <a:rPr lang="ko-KR" altLang="en-US" sz="800" b="1" i="0" u="none" strike="noStrike" kern="1200" cap="none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+mn-cs"/>
                          <a:sym typeface="Malgun Gothic"/>
                        </a:rPr>
                        <a:t>화면경로</a:t>
                      </a:r>
                      <a:endParaRPr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endParaRPr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endParaRPr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</a:endParaRPr>
                    </a:p>
                  </a:txBody>
                  <a:tcPr marL="91450" marR="91450" marT="45625" marB="45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endParaRPr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</a:endParaRPr>
                    </a:p>
                  </a:txBody>
                  <a:tcPr marL="91450" marR="91450" marT="45625" marB="45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endParaRPr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0399964"/>
                  </a:ext>
                </a:extLst>
              </a:tr>
              <a:tr h="236075">
                <a:tc gridSpan="4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맑은 고딕"/>
                        <a:buNone/>
                      </a:pPr>
                      <a:endParaRPr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맑은 고딕"/>
                        <a:buNone/>
                      </a:pPr>
                      <a:endParaRPr sz="800" b="1" i="0" u="none" strike="noStrike" cap="none" dirty="0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-KR" sz="800" b="1" i="0" u="none" strike="noStrike" kern="1200" cap="none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+mn-cs"/>
                          <a:sym typeface="Malgun Gothic"/>
                        </a:rPr>
                        <a:t>Description</a:t>
                      </a:r>
                      <a:endParaRPr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  <a:sym typeface="Malgun Gothic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-KR" sz="800" b="1" i="0" u="none" strike="noStrike" cap="none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Description</a:t>
                      </a:r>
                      <a:endParaRPr sz="800" b="1" i="0" u="none" strike="noStrike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36000" marR="36000" marT="36000" marB="36000" anchor="ctr"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44000">
                <a:tc gridSpan="4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맑은 고딕"/>
                        <a:buNone/>
                      </a:pPr>
                      <a:endParaRPr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맑은 고딕"/>
                        <a:buNone/>
                      </a:pPr>
                      <a:endParaRPr sz="800" b="1" i="0" u="none" strike="noStrike" cap="none" dirty="0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  <a:sym typeface="Malgun Gothic"/>
                      </a:endParaRPr>
                    </a:p>
                  </a:txBody>
                  <a:tcPr marL="91450" marR="91450" marT="45625" marB="45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7" name="Google Shape;56;p29">
            <a:extLst>
              <a:ext uri="{FF2B5EF4-FFF2-40B4-BE49-F238E27FC236}">
                <a16:creationId xmlns:a16="http://schemas.microsoft.com/office/drawing/2014/main" id="{4E92FB49-E265-CB7F-295B-640A76CCEDCF}"/>
              </a:ext>
            </a:extLst>
          </p:cNvPr>
          <p:cNvSpPr txBox="1"/>
          <p:nvPr userDrawn="1"/>
        </p:nvSpPr>
        <p:spPr>
          <a:xfrm>
            <a:off x="636358" y="54165"/>
            <a:ext cx="488201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Malgun Gothic"/>
              <a:buNone/>
              <a:tabLst/>
              <a:defRPr/>
            </a:pPr>
            <a:r>
              <a:rPr kumimoji="0" lang="ko-KR" altLang="en-US" sz="10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결제전산원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/>
              <a:sym typeface="Arial"/>
            </a:endParaRPr>
          </a:p>
        </p:txBody>
      </p:sp>
      <p:sp>
        <p:nvSpPr>
          <p:cNvPr id="28" name="자유형 27">
            <a:extLst>
              <a:ext uri="{FF2B5EF4-FFF2-40B4-BE49-F238E27FC236}">
                <a16:creationId xmlns:a16="http://schemas.microsoft.com/office/drawing/2014/main" id="{A9E629D2-C3FD-2CC7-88F8-CBA74574EFD8}"/>
              </a:ext>
            </a:extLst>
          </p:cNvPr>
          <p:cNvSpPr/>
          <p:nvPr userDrawn="1"/>
        </p:nvSpPr>
        <p:spPr>
          <a:xfrm>
            <a:off x="7505" y="8623"/>
            <a:ext cx="656692" cy="244973"/>
          </a:xfrm>
          <a:custGeom>
            <a:avLst/>
            <a:gdLst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196772 h 244973"/>
              <a:gd name="connsiteX11" fmla="*/ 0 w 656692"/>
              <a:gd name="connsiteY11" fmla="*/ 48201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196772 h 244973"/>
              <a:gd name="connsiteX11" fmla="*/ 0 w 656692"/>
              <a:gd name="connsiteY11" fmla="*/ 0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0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0 w 656692"/>
              <a:gd name="connsiteY8" fmla="*/ 244973 h 244973"/>
              <a:gd name="connsiteX9" fmla="*/ 0 w 656692"/>
              <a:gd name="connsiteY9" fmla="*/ 0 h 244973"/>
              <a:gd name="connsiteX0" fmla="*/ 0 w 656692"/>
              <a:gd name="connsiteY0" fmla="*/ 0 h 244973"/>
              <a:gd name="connsiteX1" fmla="*/ 168799 w 656692"/>
              <a:gd name="connsiteY1" fmla="*/ 0 h 244973"/>
              <a:gd name="connsiteX2" fmla="*/ 608491 w 656692"/>
              <a:gd name="connsiteY2" fmla="*/ 0 h 244973"/>
              <a:gd name="connsiteX3" fmla="*/ 656692 w 656692"/>
              <a:gd name="connsiteY3" fmla="*/ 48201 h 244973"/>
              <a:gd name="connsiteX4" fmla="*/ 656692 w 656692"/>
              <a:gd name="connsiteY4" fmla="*/ 196772 h 244973"/>
              <a:gd name="connsiteX5" fmla="*/ 608491 w 656692"/>
              <a:gd name="connsiteY5" fmla="*/ 244973 h 244973"/>
              <a:gd name="connsiteX6" fmla="*/ 168799 w 656692"/>
              <a:gd name="connsiteY6" fmla="*/ 244973 h 244973"/>
              <a:gd name="connsiteX7" fmla="*/ 0 w 656692"/>
              <a:gd name="connsiteY7" fmla="*/ 244973 h 244973"/>
              <a:gd name="connsiteX8" fmla="*/ 0 w 656692"/>
              <a:gd name="connsiteY8" fmla="*/ 0 h 244973"/>
              <a:gd name="connsiteX0" fmla="*/ 0 w 656692"/>
              <a:gd name="connsiteY0" fmla="*/ 0 h 244973"/>
              <a:gd name="connsiteX1" fmla="*/ 608491 w 656692"/>
              <a:gd name="connsiteY1" fmla="*/ 0 h 244973"/>
              <a:gd name="connsiteX2" fmla="*/ 656692 w 656692"/>
              <a:gd name="connsiteY2" fmla="*/ 48201 h 244973"/>
              <a:gd name="connsiteX3" fmla="*/ 656692 w 656692"/>
              <a:gd name="connsiteY3" fmla="*/ 196772 h 244973"/>
              <a:gd name="connsiteX4" fmla="*/ 608491 w 656692"/>
              <a:gd name="connsiteY4" fmla="*/ 244973 h 244973"/>
              <a:gd name="connsiteX5" fmla="*/ 168799 w 656692"/>
              <a:gd name="connsiteY5" fmla="*/ 244973 h 244973"/>
              <a:gd name="connsiteX6" fmla="*/ 0 w 656692"/>
              <a:gd name="connsiteY6" fmla="*/ 244973 h 244973"/>
              <a:gd name="connsiteX7" fmla="*/ 0 w 656692"/>
              <a:gd name="connsiteY7" fmla="*/ 0 h 244973"/>
              <a:gd name="connsiteX0" fmla="*/ 0 w 656692"/>
              <a:gd name="connsiteY0" fmla="*/ 0 h 244973"/>
              <a:gd name="connsiteX1" fmla="*/ 608491 w 656692"/>
              <a:gd name="connsiteY1" fmla="*/ 0 h 244973"/>
              <a:gd name="connsiteX2" fmla="*/ 656692 w 656692"/>
              <a:gd name="connsiteY2" fmla="*/ 48201 h 244973"/>
              <a:gd name="connsiteX3" fmla="*/ 656692 w 656692"/>
              <a:gd name="connsiteY3" fmla="*/ 196772 h 244973"/>
              <a:gd name="connsiteX4" fmla="*/ 608491 w 656692"/>
              <a:gd name="connsiteY4" fmla="*/ 244973 h 244973"/>
              <a:gd name="connsiteX5" fmla="*/ 0 w 656692"/>
              <a:gd name="connsiteY5" fmla="*/ 244973 h 244973"/>
              <a:gd name="connsiteX6" fmla="*/ 0 w 656692"/>
              <a:gd name="connsiteY6" fmla="*/ 0 h 244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6692" h="244973">
                <a:moveTo>
                  <a:pt x="0" y="0"/>
                </a:moveTo>
                <a:lnTo>
                  <a:pt x="608491" y="0"/>
                </a:lnTo>
                <a:cubicBezTo>
                  <a:pt x="635112" y="0"/>
                  <a:pt x="656692" y="21580"/>
                  <a:pt x="656692" y="48201"/>
                </a:cubicBezTo>
                <a:lnTo>
                  <a:pt x="656692" y="196772"/>
                </a:lnTo>
                <a:cubicBezTo>
                  <a:pt x="656692" y="223393"/>
                  <a:pt x="635112" y="244973"/>
                  <a:pt x="608491" y="244973"/>
                </a:cubicBezTo>
                <a:lnTo>
                  <a:pt x="0" y="244973"/>
                </a:lnTo>
                <a:lnTo>
                  <a:pt x="0" y="0"/>
                </a:ln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Gulim"/>
              <a:sym typeface="Gulim"/>
            </a:endParaRPr>
          </a:p>
        </p:txBody>
      </p:sp>
      <p:sp>
        <p:nvSpPr>
          <p:cNvPr id="29" name="자유형 28">
            <a:extLst>
              <a:ext uri="{FF2B5EF4-FFF2-40B4-BE49-F238E27FC236}">
                <a16:creationId xmlns:a16="http://schemas.microsoft.com/office/drawing/2014/main" id="{5601AA96-09C9-949E-1A05-D2DC31F16DE3}"/>
              </a:ext>
            </a:extLst>
          </p:cNvPr>
          <p:cNvSpPr/>
          <p:nvPr userDrawn="1"/>
        </p:nvSpPr>
        <p:spPr>
          <a:xfrm flipH="1">
            <a:off x="6137939" y="8624"/>
            <a:ext cx="3758122" cy="244972"/>
          </a:xfrm>
          <a:custGeom>
            <a:avLst/>
            <a:gdLst>
              <a:gd name="connsiteX0" fmla="*/ 3714686 w 3758122"/>
              <a:gd name="connsiteY0" fmla="*/ 0 h 244972"/>
              <a:gd name="connsiteX1" fmla="*/ 3417168 w 3758122"/>
              <a:gd name="connsiteY1" fmla="*/ 0 h 244972"/>
              <a:gd name="connsiteX2" fmla="*/ 3353883 w 3758122"/>
              <a:gd name="connsiteY2" fmla="*/ 0 h 244972"/>
              <a:gd name="connsiteX3" fmla="*/ 0 w 3758122"/>
              <a:gd name="connsiteY3" fmla="*/ 0 h 244972"/>
              <a:gd name="connsiteX4" fmla="*/ 0 w 3758122"/>
              <a:gd name="connsiteY4" fmla="*/ 244972 h 244972"/>
              <a:gd name="connsiteX5" fmla="*/ 3353883 w 3758122"/>
              <a:gd name="connsiteY5" fmla="*/ 244972 h 244972"/>
              <a:gd name="connsiteX6" fmla="*/ 3417168 w 3758122"/>
              <a:gd name="connsiteY6" fmla="*/ 244972 h 244972"/>
              <a:gd name="connsiteX7" fmla="*/ 3714686 w 3758122"/>
              <a:gd name="connsiteY7" fmla="*/ 244972 h 244972"/>
              <a:gd name="connsiteX8" fmla="*/ 3758122 w 3758122"/>
              <a:gd name="connsiteY8" fmla="*/ 201536 h 244972"/>
              <a:gd name="connsiteX9" fmla="*/ 3758122 w 3758122"/>
              <a:gd name="connsiteY9" fmla="*/ 43436 h 244972"/>
              <a:gd name="connsiteX10" fmla="*/ 3714686 w 3758122"/>
              <a:gd name="connsiteY10" fmla="*/ 0 h 244972"/>
              <a:gd name="connsiteX0" fmla="*/ 3714686 w 3758122"/>
              <a:gd name="connsiteY0" fmla="*/ 0 h 244972"/>
              <a:gd name="connsiteX1" fmla="*/ 3353883 w 3758122"/>
              <a:gd name="connsiteY1" fmla="*/ 0 h 244972"/>
              <a:gd name="connsiteX2" fmla="*/ 0 w 3758122"/>
              <a:gd name="connsiteY2" fmla="*/ 0 h 244972"/>
              <a:gd name="connsiteX3" fmla="*/ 0 w 3758122"/>
              <a:gd name="connsiteY3" fmla="*/ 244972 h 244972"/>
              <a:gd name="connsiteX4" fmla="*/ 3353883 w 3758122"/>
              <a:gd name="connsiteY4" fmla="*/ 244972 h 244972"/>
              <a:gd name="connsiteX5" fmla="*/ 3417168 w 3758122"/>
              <a:gd name="connsiteY5" fmla="*/ 244972 h 244972"/>
              <a:gd name="connsiteX6" fmla="*/ 3714686 w 3758122"/>
              <a:gd name="connsiteY6" fmla="*/ 244972 h 244972"/>
              <a:gd name="connsiteX7" fmla="*/ 3758122 w 3758122"/>
              <a:gd name="connsiteY7" fmla="*/ 201536 h 244972"/>
              <a:gd name="connsiteX8" fmla="*/ 3758122 w 3758122"/>
              <a:gd name="connsiteY8" fmla="*/ 43436 h 244972"/>
              <a:gd name="connsiteX9" fmla="*/ 3714686 w 3758122"/>
              <a:gd name="connsiteY9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353883 w 3758122"/>
              <a:gd name="connsiteY3" fmla="*/ 244972 h 244972"/>
              <a:gd name="connsiteX4" fmla="*/ 3417168 w 3758122"/>
              <a:gd name="connsiteY4" fmla="*/ 244972 h 244972"/>
              <a:gd name="connsiteX5" fmla="*/ 3714686 w 3758122"/>
              <a:gd name="connsiteY5" fmla="*/ 244972 h 244972"/>
              <a:gd name="connsiteX6" fmla="*/ 3758122 w 3758122"/>
              <a:gd name="connsiteY6" fmla="*/ 201536 h 244972"/>
              <a:gd name="connsiteX7" fmla="*/ 3758122 w 3758122"/>
              <a:gd name="connsiteY7" fmla="*/ 43436 h 244972"/>
              <a:gd name="connsiteX8" fmla="*/ 3714686 w 3758122"/>
              <a:gd name="connsiteY8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353883 w 3758122"/>
              <a:gd name="connsiteY3" fmla="*/ 244972 h 244972"/>
              <a:gd name="connsiteX4" fmla="*/ 3714686 w 3758122"/>
              <a:gd name="connsiteY4" fmla="*/ 244972 h 244972"/>
              <a:gd name="connsiteX5" fmla="*/ 3758122 w 3758122"/>
              <a:gd name="connsiteY5" fmla="*/ 201536 h 244972"/>
              <a:gd name="connsiteX6" fmla="*/ 3758122 w 3758122"/>
              <a:gd name="connsiteY6" fmla="*/ 43436 h 244972"/>
              <a:gd name="connsiteX7" fmla="*/ 3714686 w 3758122"/>
              <a:gd name="connsiteY7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714686 w 3758122"/>
              <a:gd name="connsiteY3" fmla="*/ 244972 h 244972"/>
              <a:gd name="connsiteX4" fmla="*/ 3758122 w 3758122"/>
              <a:gd name="connsiteY4" fmla="*/ 201536 h 244972"/>
              <a:gd name="connsiteX5" fmla="*/ 3758122 w 3758122"/>
              <a:gd name="connsiteY5" fmla="*/ 43436 h 244972"/>
              <a:gd name="connsiteX6" fmla="*/ 3714686 w 3758122"/>
              <a:gd name="connsiteY6" fmla="*/ 0 h 24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58122" h="244972">
                <a:moveTo>
                  <a:pt x="3714686" y="0"/>
                </a:moveTo>
                <a:lnTo>
                  <a:pt x="0" y="0"/>
                </a:lnTo>
                <a:lnTo>
                  <a:pt x="0" y="244972"/>
                </a:lnTo>
                <a:lnTo>
                  <a:pt x="3714686" y="244972"/>
                </a:lnTo>
                <a:cubicBezTo>
                  <a:pt x="3738675" y="244972"/>
                  <a:pt x="3758122" y="225525"/>
                  <a:pt x="3758122" y="201536"/>
                </a:cubicBezTo>
                <a:lnTo>
                  <a:pt x="3758122" y="43436"/>
                </a:lnTo>
                <a:cubicBezTo>
                  <a:pt x="3758122" y="19447"/>
                  <a:pt x="3738675" y="0"/>
                  <a:pt x="3714686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ko-KR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화면설계서</a:t>
            </a:r>
            <a:endParaRPr kumimoji="0" lang="ko-KR" altLang="en-US" sz="1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Gulim"/>
              <a:sym typeface="Gulim"/>
            </a:endParaRP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F539952-C4FC-322C-D1AC-6561888BF6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86000" y="-159458"/>
            <a:ext cx="720000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2025-12-18</a:t>
            </a:fld>
            <a:endParaRPr kumimoji="1" lang="ko-KR" altLang="en-US">
              <a:solidFill>
                <a:prstClr val="black"/>
              </a:solidFill>
            </a:endParaRPr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B2B646C1-6C42-4579-940D-66429CDBA7A9}"/>
              </a:ext>
            </a:extLst>
          </p:cNvPr>
          <p:cNvSpPr txBox="1">
            <a:spLocks/>
          </p:cNvSpPr>
          <p:nvPr userDrawn="1"/>
        </p:nvSpPr>
        <p:spPr>
          <a:xfrm>
            <a:off x="8458200" y="408334"/>
            <a:ext cx="1422419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 marL="9525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kumimoji="1" lang="ko-KR" altLang="en-US" sz="800" b="0" i="0" kern="1200" dirty="0" smtClean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  <a:lvl2pPr marL="9525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800" b="0" i="0" kern="120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</a:defRPr>
            </a:lvl2pPr>
            <a:lvl3pPr marL="9525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800" b="0" i="0" kern="120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</a:defRPr>
            </a:lvl3pPr>
            <a:lvl4pPr marL="9525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800" b="0" i="0" kern="120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</a:defRPr>
            </a:lvl4pPr>
            <a:lvl5pPr marL="9525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800" b="0" i="0" kern="120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en-US" altLang="ko-KR"/>
              <a:t>1920Px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952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4" r:id="rId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800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+mj-cs"/>
        </a:defRPr>
      </a:lvl1pPr>
    </p:titleStyle>
    <p:bodyStyle>
      <a:lvl1pPr marL="9525" indent="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tabLst/>
        <a:defRPr sz="800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+mn-cs"/>
        </a:defRPr>
      </a:lvl1pPr>
      <a:lvl2pPr marL="9525" indent="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/>
        <a:defRPr sz="800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+mn-cs"/>
        </a:defRPr>
      </a:lvl2pPr>
      <a:lvl3pPr marL="9525" indent="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/>
        <a:defRPr sz="800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+mn-cs"/>
        </a:defRPr>
      </a:lvl3pPr>
      <a:lvl4pPr marL="9525" indent="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/>
        <a:defRPr sz="800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+mn-cs"/>
        </a:defRPr>
      </a:lvl4pPr>
      <a:lvl5pPr marL="9525" indent="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/>
        <a:defRPr sz="800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Google Shape;53;p29">
            <a:extLst>
              <a:ext uri="{FF2B5EF4-FFF2-40B4-BE49-F238E27FC236}">
                <a16:creationId xmlns:a16="http://schemas.microsoft.com/office/drawing/2014/main" id="{1D1A39BE-C733-5DFF-FF07-D7DFAC62BB4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970175942"/>
              </p:ext>
            </p:extLst>
          </p:nvPr>
        </p:nvGraphicFramePr>
        <p:xfrm>
          <a:off x="76199" y="396368"/>
          <a:ext cx="9792443" cy="624081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626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6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2060">
                  <a:extLst>
                    <a:ext uri="{9D8B030D-6E8A-4147-A177-3AD203B41FA5}">
                      <a16:colId xmlns:a16="http://schemas.microsoft.com/office/drawing/2014/main" val="9070466"/>
                    </a:ext>
                  </a:extLst>
                </a:gridCol>
                <a:gridCol w="830580">
                  <a:extLst>
                    <a:ext uri="{9D8B030D-6E8A-4147-A177-3AD203B41FA5}">
                      <a16:colId xmlns:a16="http://schemas.microsoft.com/office/drawing/2014/main" val="1607036018"/>
                    </a:ext>
                  </a:extLst>
                </a:gridCol>
                <a:gridCol w="1433302">
                  <a:extLst>
                    <a:ext uri="{9D8B030D-6E8A-4147-A177-3AD203B41FA5}">
                      <a16:colId xmlns:a16="http://schemas.microsoft.com/office/drawing/2014/main" val="608799951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r>
                        <a:rPr lang="ko-KR" altLang="ko-KR" sz="800" b="1" i="0" u="none" strike="noStrike" kern="1200" cap="none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+mn-cs"/>
                          <a:sym typeface="Malgun Gothic"/>
                        </a:rPr>
                        <a:t>화면명</a:t>
                      </a:r>
                      <a:endParaRPr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endParaRPr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r>
                        <a:rPr lang="ko-KR" altLang="en-US" sz="800" b="1" i="0" u="none" strike="noStrike" kern="1200" cap="none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+mn-cs"/>
                        </a:rPr>
                        <a:t>화면</a:t>
                      </a:r>
                      <a:r>
                        <a:rPr lang="en-US" altLang="ko-KR" sz="800" b="1" i="0" u="none" strike="noStrike" kern="1200" cap="none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+mn-cs"/>
                        </a:rPr>
                        <a:t>ID</a:t>
                      </a:r>
                      <a:endParaRPr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</a:endParaRPr>
                    </a:p>
                  </a:txBody>
                  <a:tcPr marL="91450" marR="91450" marT="45625" marB="45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b="1" i="0" u="none" strike="noStrike" kern="1200" cap="none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+mn-cs"/>
                          <a:sym typeface="Malgun Gothic"/>
                        </a:rPr>
                        <a:t>화면 </a:t>
                      </a:r>
                      <a:r>
                        <a:rPr lang="en-US" altLang="ko-KR" sz="800" b="1" i="0" u="none" strike="noStrike" kern="1200" cap="none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+mn-cs"/>
                          <a:sym typeface="Malgun Gothic"/>
                        </a:rPr>
                        <a:t>Type</a:t>
                      </a:r>
                      <a:endParaRPr lang="ko-KR" altLang="en-US"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</a:endParaRPr>
                    </a:p>
                  </a:txBody>
                  <a:tcPr marL="91450" marR="91450" marT="45625" marB="45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맑은 고딕"/>
                        <a:buNone/>
                      </a:pPr>
                      <a:endParaRPr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600"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r>
                        <a:rPr lang="ko-KR" altLang="en-US" sz="800" b="1" i="0" u="none" strike="noStrike" kern="1200" cap="none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+mn-cs"/>
                          <a:sym typeface="Malgun Gothic"/>
                        </a:rPr>
                        <a:t>화면경로</a:t>
                      </a:r>
                      <a:endParaRPr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endParaRPr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endParaRPr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</a:endParaRPr>
                    </a:p>
                  </a:txBody>
                  <a:tcPr marL="91450" marR="91450" marT="45625" marB="45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</a:endParaRPr>
                    </a:p>
                  </a:txBody>
                  <a:tcPr marL="91450" marR="91450" marT="45625" marB="45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endParaRPr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0399964"/>
                  </a:ext>
                </a:extLst>
              </a:tr>
              <a:tr h="5780075">
                <a:tc gridSpan="6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1" i="0" u="none" strike="noStrike" kern="1200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+mn-cs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맑은 고딕"/>
                        <a:buNone/>
                      </a:pPr>
                      <a:endParaRPr sz="800" b="1" i="0" u="none" strike="noStrike" cap="none" dirty="0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-KR" sz="800" b="1" i="0" u="none" strike="noStrike" cap="none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Description</a:t>
                      </a:r>
                      <a:endParaRPr sz="800" b="1" i="0" u="none" strike="noStrike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36000" marR="36000" marT="36000" marB="36000" anchor="ctr"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7" name="Google Shape;56;p29">
            <a:extLst>
              <a:ext uri="{FF2B5EF4-FFF2-40B4-BE49-F238E27FC236}">
                <a16:creationId xmlns:a16="http://schemas.microsoft.com/office/drawing/2014/main" id="{4E92FB49-E265-CB7F-295B-640A76CCEDCF}"/>
              </a:ext>
            </a:extLst>
          </p:cNvPr>
          <p:cNvSpPr txBox="1"/>
          <p:nvPr userDrawn="1"/>
        </p:nvSpPr>
        <p:spPr>
          <a:xfrm>
            <a:off x="636358" y="54165"/>
            <a:ext cx="488201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Malgun Gothic"/>
              <a:buNone/>
              <a:tabLst/>
              <a:defRPr/>
            </a:pPr>
            <a:r>
              <a:rPr kumimoji="0" lang="ko-KR" altLang="en-US" sz="10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결제전산원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/>
              <a:sym typeface="Arial"/>
            </a:endParaRPr>
          </a:p>
        </p:txBody>
      </p:sp>
      <p:sp>
        <p:nvSpPr>
          <p:cNvPr id="28" name="자유형 27">
            <a:extLst>
              <a:ext uri="{FF2B5EF4-FFF2-40B4-BE49-F238E27FC236}">
                <a16:creationId xmlns:a16="http://schemas.microsoft.com/office/drawing/2014/main" id="{A9E629D2-C3FD-2CC7-88F8-CBA74574EFD8}"/>
              </a:ext>
            </a:extLst>
          </p:cNvPr>
          <p:cNvSpPr/>
          <p:nvPr userDrawn="1"/>
        </p:nvSpPr>
        <p:spPr>
          <a:xfrm>
            <a:off x="7505" y="8623"/>
            <a:ext cx="656692" cy="244973"/>
          </a:xfrm>
          <a:custGeom>
            <a:avLst/>
            <a:gdLst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196772 h 244973"/>
              <a:gd name="connsiteX11" fmla="*/ 0 w 656692"/>
              <a:gd name="connsiteY11" fmla="*/ 48201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196772 h 244973"/>
              <a:gd name="connsiteX11" fmla="*/ 0 w 656692"/>
              <a:gd name="connsiteY11" fmla="*/ 0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0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0 w 656692"/>
              <a:gd name="connsiteY8" fmla="*/ 244973 h 244973"/>
              <a:gd name="connsiteX9" fmla="*/ 0 w 656692"/>
              <a:gd name="connsiteY9" fmla="*/ 0 h 244973"/>
              <a:gd name="connsiteX0" fmla="*/ 0 w 656692"/>
              <a:gd name="connsiteY0" fmla="*/ 0 h 244973"/>
              <a:gd name="connsiteX1" fmla="*/ 168799 w 656692"/>
              <a:gd name="connsiteY1" fmla="*/ 0 h 244973"/>
              <a:gd name="connsiteX2" fmla="*/ 608491 w 656692"/>
              <a:gd name="connsiteY2" fmla="*/ 0 h 244973"/>
              <a:gd name="connsiteX3" fmla="*/ 656692 w 656692"/>
              <a:gd name="connsiteY3" fmla="*/ 48201 h 244973"/>
              <a:gd name="connsiteX4" fmla="*/ 656692 w 656692"/>
              <a:gd name="connsiteY4" fmla="*/ 196772 h 244973"/>
              <a:gd name="connsiteX5" fmla="*/ 608491 w 656692"/>
              <a:gd name="connsiteY5" fmla="*/ 244973 h 244973"/>
              <a:gd name="connsiteX6" fmla="*/ 168799 w 656692"/>
              <a:gd name="connsiteY6" fmla="*/ 244973 h 244973"/>
              <a:gd name="connsiteX7" fmla="*/ 0 w 656692"/>
              <a:gd name="connsiteY7" fmla="*/ 244973 h 244973"/>
              <a:gd name="connsiteX8" fmla="*/ 0 w 656692"/>
              <a:gd name="connsiteY8" fmla="*/ 0 h 244973"/>
              <a:gd name="connsiteX0" fmla="*/ 0 w 656692"/>
              <a:gd name="connsiteY0" fmla="*/ 0 h 244973"/>
              <a:gd name="connsiteX1" fmla="*/ 608491 w 656692"/>
              <a:gd name="connsiteY1" fmla="*/ 0 h 244973"/>
              <a:gd name="connsiteX2" fmla="*/ 656692 w 656692"/>
              <a:gd name="connsiteY2" fmla="*/ 48201 h 244973"/>
              <a:gd name="connsiteX3" fmla="*/ 656692 w 656692"/>
              <a:gd name="connsiteY3" fmla="*/ 196772 h 244973"/>
              <a:gd name="connsiteX4" fmla="*/ 608491 w 656692"/>
              <a:gd name="connsiteY4" fmla="*/ 244973 h 244973"/>
              <a:gd name="connsiteX5" fmla="*/ 168799 w 656692"/>
              <a:gd name="connsiteY5" fmla="*/ 244973 h 244973"/>
              <a:gd name="connsiteX6" fmla="*/ 0 w 656692"/>
              <a:gd name="connsiteY6" fmla="*/ 244973 h 244973"/>
              <a:gd name="connsiteX7" fmla="*/ 0 w 656692"/>
              <a:gd name="connsiteY7" fmla="*/ 0 h 244973"/>
              <a:gd name="connsiteX0" fmla="*/ 0 w 656692"/>
              <a:gd name="connsiteY0" fmla="*/ 0 h 244973"/>
              <a:gd name="connsiteX1" fmla="*/ 608491 w 656692"/>
              <a:gd name="connsiteY1" fmla="*/ 0 h 244973"/>
              <a:gd name="connsiteX2" fmla="*/ 656692 w 656692"/>
              <a:gd name="connsiteY2" fmla="*/ 48201 h 244973"/>
              <a:gd name="connsiteX3" fmla="*/ 656692 w 656692"/>
              <a:gd name="connsiteY3" fmla="*/ 196772 h 244973"/>
              <a:gd name="connsiteX4" fmla="*/ 608491 w 656692"/>
              <a:gd name="connsiteY4" fmla="*/ 244973 h 244973"/>
              <a:gd name="connsiteX5" fmla="*/ 0 w 656692"/>
              <a:gd name="connsiteY5" fmla="*/ 244973 h 244973"/>
              <a:gd name="connsiteX6" fmla="*/ 0 w 656692"/>
              <a:gd name="connsiteY6" fmla="*/ 0 h 244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6692" h="244973">
                <a:moveTo>
                  <a:pt x="0" y="0"/>
                </a:moveTo>
                <a:lnTo>
                  <a:pt x="608491" y="0"/>
                </a:lnTo>
                <a:cubicBezTo>
                  <a:pt x="635112" y="0"/>
                  <a:pt x="656692" y="21580"/>
                  <a:pt x="656692" y="48201"/>
                </a:cubicBezTo>
                <a:lnTo>
                  <a:pt x="656692" y="196772"/>
                </a:lnTo>
                <a:cubicBezTo>
                  <a:pt x="656692" y="223393"/>
                  <a:pt x="635112" y="244973"/>
                  <a:pt x="608491" y="244973"/>
                </a:cubicBezTo>
                <a:lnTo>
                  <a:pt x="0" y="244973"/>
                </a:lnTo>
                <a:lnTo>
                  <a:pt x="0" y="0"/>
                </a:ln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Gulim"/>
              <a:sym typeface="Gulim"/>
            </a:endParaRPr>
          </a:p>
        </p:txBody>
      </p:sp>
      <p:sp>
        <p:nvSpPr>
          <p:cNvPr id="29" name="자유형 28">
            <a:extLst>
              <a:ext uri="{FF2B5EF4-FFF2-40B4-BE49-F238E27FC236}">
                <a16:creationId xmlns:a16="http://schemas.microsoft.com/office/drawing/2014/main" id="{5601AA96-09C9-949E-1A05-D2DC31F16DE3}"/>
              </a:ext>
            </a:extLst>
          </p:cNvPr>
          <p:cNvSpPr/>
          <p:nvPr userDrawn="1"/>
        </p:nvSpPr>
        <p:spPr>
          <a:xfrm flipH="1">
            <a:off x="6137939" y="8624"/>
            <a:ext cx="3758122" cy="244972"/>
          </a:xfrm>
          <a:custGeom>
            <a:avLst/>
            <a:gdLst>
              <a:gd name="connsiteX0" fmla="*/ 3714686 w 3758122"/>
              <a:gd name="connsiteY0" fmla="*/ 0 h 244972"/>
              <a:gd name="connsiteX1" fmla="*/ 3417168 w 3758122"/>
              <a:gd name="connsiteY1" fmla="*/ 0 h 244972"/>
              <a:gd name="connsiteX2" fmla="*/ 3353883 w 3758122"/>
              <a:gd name="connsiteY2" fmla="*/ 0 h 244972"/>
              <a:gd name="connsiteX3" fmla="*/ 0 w 3758122"/>
              <a:gd name="connsiteY3" fmla="*/ 0 h 244972"/>
              <a:gd name="connsiteX4" fmla="*/ 0 w 3758122"/>
              <a:gd name="connsiteY4" fmla="*/ 244972 h 244972"/>
              <a:gd name="connsiteX5" fmla="*/ 3353883 w 3758122"/>
              <a:gd name="connsiteY5" fmla="*/ 244972 h 244972"/>
              <a:gd name="connsiteX6" fmla="*/ 3417168 w 3758122"/>
              <a:gd name="connsiteY6" fmla="*/ 244972 h 244972"/>
              <a:gd name="connsiteX7" fmla="*/ 3714686 w 3758122"/>
              <a:gd name="connsiteY7" fmla="*/ 244972 h 244972"/>
              <a:gd name="connsiteX8" fmla="*/ 3758122 w 3758122"/>
              <a:gd name="connsiteY8" fmla="*/ 201536 h 244972"/>
              <a:gd name="connsiteX9" fmla="*/ 3758122 w 3758122"/>
              <a:gd name="connsiteY9" fmla="*/ 43436 h 244972"/>
              <a:gd name="connsiteX10" fmla="*/ 3714686 w 3758122"/>
              <a:gd name="connsiteY10" fmla="*/ 0 h 244972"/>
              <a:gd name="connsiteX0" fmla="*/ 3714686 w 3758122"/>
              <a:gd name="connsiteY0" fmla="*/ 0 h 244972"/>
              <a:gd name="connsiteX1" fmla="*/ 3353883 w 3758122"/>
              <a:gd name="connsiteY1" fmla="*/ 0 h 244972"/>
              <a:gd name="connsiteX2" fmla="*/ 0 w 3758122"/>
              <a:gd name="connsiteY2" fmla="*/ 0 h 244972"/>
              <a:gd name="connsiteX3" fmla="*/ 0 w 3758122"/>
              <a:gd name="connsiteY3" fmla="*/ 244972 h 244972"/>
              <a:gd name="connsiteX4" fmla="*/ 3353883 w 3758122"/>
              <a:gd name="connsiteY4" fmla="*/ 244972 h 244972"/>
              <a:gd name="connsiteX5" fmla="*/ 3417168 w 3758122"/>
              <a:gd name="connsiteY5" fmla="*/ 244972 h 244972"/>
              <a:gd name="connsiteX6" fmla="*/ 3714686 w 3758122"/>
              <a:gd name="connsiteY6" fmla="*/ 244972 h 244972"/>
              <a:gd name="connsiteX7" fmla="*/ 3758122 w 3758122"/>
              <a:gd name="connsiteY7" fmla="*/ 201536 h 244972"/>
              <a:gd name="connsiteX8" fmla="*/ 3758122 w 3758122"/>
              <a:gd name="connsiteY8" fmla="*/ 43436 h 244972"/>
              <a:gd name="connsiteX9" fmla="*/ 3714686 w 3758122"/>
              <a:gd name="connsiteY9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353883 w 3758122"/>
              <a:gd name="connsiteY3" fmla="*/ 244972 h 244972"/>
              <a:gd name="connsiteX4" fmla="*/ 3417168 w 3758122"/>
              <a:gd name="connsiteY4" fmla="*/ 244972 h 244972"/>
              <a:gd name="connsiteX5" fmla="*/ 3714686 w 3758122"/>
              <a:gd name="connsiteY5" fmla="*/ 244972 h 244972"/>
              <a:gd name="connsiteX6" fmla="*/ 3758122 w 3758122"/>
              <a:gd name="connsiteY6" fmla="*/ 201536 h 244972"/>
              <a:gd name="connsiteX7" fmla="*/ 3758122 w 3758122"/>
              <a:gd name="connsiteY7" fmla="*/ 43436 h 244972"/>
              <a:gd name="connsiteX8" fmla="*/ 3714686 w 3758122"/>
              <a:gd name="connsiteY8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353883 w 3758122"/>
              <a:gd name="connsiteY3" fmla="*/ 244972 h 244972"/>
              <a:gd name="connsiteX4" fmla="*/ 3714686 w 3758122"/>
              <a:gd name="connsiteY4" fmla="*/ 244972 h 244972"/>
              <a:gd name="connsiteX5" fmla="*/ 3758122 w 3758122"/>
              <a:gd name="connsiteY5" fmla="*/ 201536 h 244972"/>
              <a:gd name="connsiteX6" fmla="*/ 3758122 w 3758122"/>
              <a:gd name="connsiteY6" fmla="*/ 43436 h 244972"/>
              <a:gd name="connsiteX7" fmla="*/ 3714686 w 3758122"/>
              <a:gd name="connsiteY7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714686 w 3758122"/>
              <a:gd name="connsiteY3" fmla="*/ 244972 h 244972"/>
              <a:gd name="connsiteX4" fmla="*/ 3758122 w 3758122"/>
              <a:gd name="connsiteY4" fmla="*/ 201536 h 244972"/>
              <a:gd name="connsiteX5" fmla="*/ 3758122 w 3758122"/>
              <a:gd name="connsiteY5" fmla="*/ 43436 h 244972"/>
              <a:gd name="connsiteX6" fmla="*/ 3714686 w 3758122"/>
              <a:gd name="connsiteY6" fmla="*/ 0 h 24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58122" h="244972">
                <a:moveTo>
                  <a:pt x="3714686" y="0"/>
                </a:moveTo>
                <a:lnTo>
                  <a:pt x="0" y="0"/>
                </a:lnTo>
                <a:lnTo>
                  <a:pt x="0" y="244972"/>
                </a:lnTo>
                <a:lnTo>
                  <a:pt x="3714686" y="244972"/>
                </a:lnTo>
                <a:cubicBezTo>
                  <a:pt x="3738675" y="244972"/>
                  <a:pt x="3758122" y="225525"/>
                  <a:pt x="3758122" y="201536"/>
                </a:cubicBezTo>
                <a:lnTo>
                  <a:pt x="3758122" y="43436"/>
                </a:lnTo>
                <a:cubicBezTo>
                  <a:pt x="3758122" y="19447"/>
                  <a:pt x="3738675" y="0"/>
                  <a:pt x="3714686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ko-KR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화면설계서</a:t>
            </a:r>
            <a:endParaRPr kumimoji="0" lang="ko-KR" altLang="en-US" sz="1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Gulim"/>
              <a:sym typeface="Gulim"/>
            </a:endParaRP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F539952-C4FC-322C-D1AC-6561888BF6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86000" y="-159458"/>
            <a:ext cx="720000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2025-12-18</a:t>
            </a:fld>
            <a:endParaRPr kumimoji="1" lang="ko-KR" altLang="en-US">
              <a:solidFill>
                <a:prstClr val="black"/>
              </a:solidFill>
            </a:endParaRPr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B2B646C1-6C42-4579-940D-66429CDBA7A9}"/>
              </a:ext>
            </a:extLst>
          </p:cNvPr>
          <p:cNvSpPr txBox="1">
            <a:spLocks/>
          </p:cNvSpPr>
          <p:nvPr userDrawn="1"/>
        </p:nvSpPr>
        <p:spPr>
          <a:xfrm>
            <a:off x="8458200" y="408334"/>
            <a:ext cx="1422419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 marL="9525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kumimoji="1" lang="ko-KR" altLang="en-US" sz="800" b="0" i="0" kern="1200" dirty="0" smtClean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  <a:lvl2pPr marL="9525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800" b="0" i="0" kern="120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</a:defRPr>
            </a:lvl2pPr>
            <a:lvl3pPr marL="9525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800" b="0" i="0" kern="120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</a:defRPr>
            </a:lvl3pPr>
            <a:lvl4pPr marL="9525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800" b="0" i="0" kern="120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</a:defRPr>
            </a:lvl4pPr>
            <a:lvl5pPr marL="9525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800" b="0" i="0" kern="120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en-US" altLang="ko-KR"/>
              <a:t>1920Px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696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800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+mj-cs"/>
        </a:defRPr>
      </a:lvl1pPr>
    </p:titleStyle>
    <p:bodyStyle>
      <a:lvl1pPr marL="9525" indent="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tabLst/>
        <a:defRPr sz="800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+mn-cs"/>
        </a:defRPr>
      </a:lvl1pPr>
      <a:lvl2pPr marL="9525" indent="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/>
        <a:defRPr sz="800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+mn-cs"/>
        </a:defRPr>
      </a:lvl2pPr>
      <a:lvl3pPr marL="9525" indent="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/>
        <a:defRPr sz="800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+mn-cs"/>
        </a:defRPr>
      </a:lvl3pPr>
      <a:lvl4pPr marL="9525" indent="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/>
        <a:defRPr sz="800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+mn-cs"/>
        </a:defRPr>
      </a:lvl4pPr>
      <a:lvl5pPr marL="9525" indent="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/>
        <a:defRPr sz="800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9" name="표 128">
            <a:extLst>
              <a:ext uri="{FF2B5EF4-FFF2-40B4-BE49-F238E27FC236}">
                <a16:creationId xmlns:a16="http://schemas.microsoft.com/office/drawing/2014/main" id="{8441A7A9-C00A-420F-8DD5-17A97C8667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883082"/>
              </p:ext>
            </p:extLst>
          </p:nvPr>
        </p:nvGraphicFramePr>
        <p:xfrm>
          <a:off x="188221" y="1258801"/>
          <a:ext cx="6637356" cy="43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6659">
                  <a:extLst>
                    <a:ext uri="{9D8B030D-6E8A-4147-A177-3AD203B41FA5}">
                      <a16:colId xmlns:a16="http://schemas.microsoft.com/office/drawing/2014/main" val="2691812037"/>
                    </a:ext>
                  </a:extLst>
                </a:gridCol>
                <a:gridCol w="1440180">
                  <a:extLst>
                    <a:ext uri="{9D8B030D-6E8A-4147-A177-3AD203B41FA5}">
                      <a16:colId xmlns:a16="http://schemas.microsoft.com/office/drawing/2014/main" val="52545077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067179361"/>
                    </a:ext>
                  </a:extLst>
                </a:gridCol>
                <a:gridCol w="1478280">
                  <a:extLst>
                    <a:ext uri="{9D8B030D-6E8A-4147-A177-3AD203B41FA5}">
                      <a16:colId xmlns:a16="http://schemas.microsoft.com/office/drawing/2014/main" val="175478379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20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marL="0" marR="0" lvl="0" indent="0" algn="l" defTabSz="91434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spc="-100" baseline="0" dirty="0"/>
                        <a:t>금융기관</a:t>
                      </a:r>
                      <a:r>
                        <a:rPr lang="en-US" altLang="ko-KR" sz="800" spc="-100" baseline="0" dirty="0">
                          <a:solidFill>
                            <a:srgbClr val="FF0000"/>
                          </a:solidFill>
                        </a:rPr>
                        <a:t>*</a:t>
                      </a:r>
                      <a:endParaRPr lang="ko-KR" altLang="en-US" sz="800" spc="-100" baseline="0" dirty="0">
                        <a:solidFill>
                          <a:srgbClr val="FF0000"/>
                        </a:solidFill>
                      </a:endParaRPr>
                    </a:p>
                  </a:txBody>
                  <a:tcPr marL="36000" marR="3600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100" baseline="0" dirty="0"/>
                    </a:p>
                  </a:txBody>
                  <a:tcPr marL="36000" marR="3600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spc="-100" baseline="0"/>
                        <a:t>결제일자 </a:t>
                      </a:r>
                      <a:r>
                        <a:rPr lang="en-US" altLang="ko-KR" sz="800" spc="-100" baseline="0" dirty="0">
                          <a:solidFill>
                            <a:srgbClr val="FF0000"/>
                          </a:solidFill>
                        </a:rPr>
                        <a:t>*</a:t>
                      </a:r>
                      <a:endParaRPr lang="ko-KR" altLang="en-US" sz="800" spc="-100" baseline="0" dirty="0">
                        <a:solidFill>
                          <a:srgbClr val="FF0000"/>
                        </a:solidFill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100" baseline="0" dirty="0"/>
                    </a:p>
                  </a:txBody>
                  <a:tcPr marL="36000" marR="3600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spc="-100" baseline="0" dirty="0"/>
                    </a:p>
                  </a:txBody>
                  <a:tcPr marL="36000" marR="3600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100" baseline="0" dirty="0"/>
                    </a:p>
                  </a:txBody>
                  <a:tcPr marL="36000" marR="3600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558481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34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spc="-100" baseline="0">
                          <a:solidFill>
                            <a:schemeClr val="tx1"/>
                          </a:solidFill>
                        </a:rPr>
                        <a:t>채권구분</a:t>
                      </a:r>
                      <a:endParaRPr lang="ko-KR" altLang="en-US" sz="800" spc="-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100" baseline="0" dirty="0"/>
                    </a:p>
                  </a:txBody>
                  <a:tcPr marL="36000" marR="3600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spc="-100" baseline="0" dirty="0"/>
                        <a:t>상태</a:t>
                      </a:r>
                    </a:p>
                  </a:txBody>
                  <a:tcPr marL="36000" marR="3600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800" spc="-100" baseline="0" dirty="0"/>
                    </a:p>
                  </a:txBody>
                  <a:tcPr marL="36000" marR="3600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spc="-100" baseline="0" dirty="0"/>
                    </a:p>
                  </a:txBody>
                  <a:tcPr marL="36000" marR="3600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spc="-100" baseline="0" dirty="0"/>
                    </a:p>
                  </a:txBody>
                  <a:tcPr marL="36000" marR="3600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07" name="표 206">
            <a:extLst>
              <a:ext uri="{FF2B5EF4-FFF2-40B4-BE49-F238E27FC236}">
                <a16:creationId xmlns:a16="http://schemas.microsoft.com/office/drawing/2014/main" id="{5A7FBA7F-5D42-4631-8FE9-741FE08EDF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633892"/>
              </p:ext>
            </p:extLst>
          </p:nvPr>
        </p:nvGraphicFramePr>
        <p:xfrm>
          <a:off x="188220" y="2642417"/>
          <a:ext cx="6574029" cy="1705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637">
                  <a:extLst>
                    <a:ext uri="{9D8B030D-6E8A-4147-A177-3AD203B41FA5}">
                      <a16:colId xmlns:a16="http://schemas.microsoft.com/office/drawing/2014/main" val="1199533605"/>
                    </a:ext>
                  </a:extLst>
                </a:gridCol>
                <a:gridCol w="455326">
                  <a:extLst>
                    <a:ext uri="{9D8B030D-6E8A-4147-A177-3AD203B41FA5}">
                      <a16:colId xmlns:a16="http://schemas.microsoft.com/office/drawing/2014/main" val="108117946"/>
                    </a:ext>
                  </a:extLst>
                </a:gridCol>
                <a:gridCol w="737617">
                  <a:extLst>
                    <a:ext uri="{9D8B030D-6E8A-4147-A177-3AD203B41FA5}">
                      <a16:colId xmlns:a16="http://schemas.microsoft.com/office/drawing/2014/main" val="3249504411"/>
                    </a:ext>
                  </a:extLst>
                </a:gridCol>
                <a:gridCol w="7467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6760">
                  <a:extLst>
                    <a:ext uri="{9D8B030D-6E8A-4147-A177-3AD203B41FA5}">
                      <a16:colId xmlns:a16="http://schemas.microsoft.com/office/drawing/2014/main" val="2577759147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1443666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295096581"/>
                    </a:ext>
                  </a:extLst>
                </a:gridCol>
                <a:gridCol w="982980">
                  <a:extLst>
                    <a:ext uri="{9D8B030D-6E8A-4147-A177-3AD203B41FA5}">
                      <a16:colId xmlns:a16="http://schemas.microsoft.com/office/drawing/2014/main" val="196767166"/>
                    </a:ext>
                  </a:extLst>
                </a:gridCol>
                <a:gridCol w="567189">
                  <a:extLst>
                    <a:ext uri="{9D8B030D-6E8A-4147-A177-3AD203B41FA5}">
                      <a16:colId xmlns:a16="http://schemas.microsoft.com/office/drawing/2014/main" val="4227277897"/>
                    </a:ext>
                  </a:extLst>
                </a:gridCol>
              </a:tblGrid>
              <a:tr h="147306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번호</a:t>
                      </a:r>
                    </a:p>
                  </a:txBody>
                  <a:tcPr marL="36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금융기관</a:t>
                      </a:r>
                    </a:p>
                  </a:txBody>
                  <a:tcPr marL="36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채권구분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결제일자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결제대상 건수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결제대상 금액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할인상환대상 건수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오류처리 채권 건수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선결제번호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14730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구매기업번호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결제상태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결제처리 건수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/>
                        <a:t>결제처리 금액</a:t>
                      </a:r>
                    </a:p>
                  </a:txBody>
                  <a:tcPr marL="36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할인상환처리 건수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오류처리 채권 금액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구매지사번호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926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650" b="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0" kern="1200" noProof="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KB</a:t>
                      </a:r>
                      <a:r>
                        <a:rPr lang="ko-KR" altLang="en-US" sz="650" b="0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증권</a:t>
                      </a:r>
                      <a:endParaRPr lang="ko-KR" altLang="en-US" sz="650" b="0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50" b="0" i="0" u="none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상매채</a:t>
                      </a:r>
                      <a:endParaRPr lang="ko-KR" altLang="en-US" sz="650" b="0" i="0" u="none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0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YYYY-MM-DD</a:t>
                      </a:r>
                      <a:endParaRPr lang="ko-KR" altLang="en-US" sz="650" b="0" kern="1200" noProof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1" i="1" u="sng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11</a:t>
                      </a:r>
                      <a:endParaRPr lang="ko-KR" altLang="en-US" sz="650" b="1" i="1" u="sng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1" i="1" u="sng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11,000,000</a:t>
                      </a:r>
                      <a:endParaRPr lang="ko-KR" altLang="en-US" sz="650" b="1" i="1" u="sng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0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10</a:t>
                      </a:r>
                      <a:endParaRPr lang="ko-KR" altLang="en-US" sz="650" b="0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hangingPunct="1">
                        <a:spcBef>
                          <a:spcPct val="20000"/>
                        </a:spcBef>
                      </a:pPr>
                      <a:r>
                        <a:rPr lang="en-US" altLang="ko-KR" sz="650" b="0" kern="120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0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hangingPunct="1">
                        <a:spcBef>
                          <a:spcPct val="20000"/>
                        </a:spcBef>
                      </a:pP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504828"/>
                  </a:ext>
                </a:extLst>
              </a:tr>
              <a:tr h="31161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50" b="0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0" i="0" u="none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0</a:t>
                      </a:r>
                      <a:endParaRPr lang="ko-KR" altLang="en-US" sz="650" b="0" i="0" u="none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50" b="0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미완료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0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10</a:t>
                      </a:r>
                      <a:endParaRPr lang="ko-KR" altLang="en-US" sz="650" b="0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50"/>
                        <a:t>10,000,000</a:t>
                      </a:r>
                      <a:endParaRPr lang="ko-KR" altLang="en-US" sz="650"/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0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5</a:t>
                      </a:r>
                      <a:endParaRPr lang="ko-KR" altLang="en-US" sz="650" b="0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hangingPunct="1">
                        <a:spcBef>
                          <a:spcPct val="20000"/>
                        </a:spcBef>
                      </a:pPr>
                      <a:r>
                        <a:rPr lang="en-US" altLang="ko-KR" sz="650" b="0" kern="120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0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hangingPunct="1">
                        <a:spcBef>
                          <a:spcPct val="20000"/>
                        </a:spcBef>
                      </a:pP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822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650" b="0" kern="120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0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KB</a:t>
                      </a:r>
                      <a:r>
                        <a:rPr lang="ko-KR" altLang="en-US" sz="650" b="0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증권</a:t>
                      </a:r>
                      <a:endParaRPr lang="ko-KR" altLang="en-US" sz="650" b="0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50" b="0" i="0" u="none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외매채</a:t>
                      </a:r>
                      <a:endParaRPr lang="ko-KR" altLang="en-US" sz="650" b="0" i="0" u="none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0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YYYY-MM-DD</a:t>
                      </a:r>
                      <a:endParaRPr lang="ko-KR" altLang="en-US" sz="650" b="0" kern="1200" noProof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1" i="1" u="sng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11</a:t>
                      </a:r>
                      <a:endParaRPr lang="ko-KR" altLang="en-US" sz="650" b="1" i="1" u="sng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1" i="1" u="sng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11,000,000</a:t>
                      </a:r>
                      <a:endParaRPr lang="ko-KR" altLang="en-US" sz="650" b="1" i="1" u="sng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0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10</a:t>
                      </a:r>
                      <a:endParaRPr lang="ko-KR" altLang="en-US" sz="650" b="0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hangingPunct="1">
                        <a:spcBef>
                          <a:spcPct val="20000"/>
                        </a:spcBef>
                      </a:pP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hangingPunct="1">
                        <a:spcBef>
                          <a:spcPct val="20000"/>
                        </a:spcBef>
                      </a:pP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755225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0" i="0" u="none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0000001</a:t>
                      </a:r>
                      <a:endParaRPr lang="ko-KR" altLang="en-US" sz="650" b="0" i="0" u="none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50" b="0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완료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0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11</a:t>
                      </a:r>
                      <a:endParaRPr lang="ko-KR" altLang="en-US" sz="650" b="0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50"/>
                        <a:t>11,000,000</a:t>
                      </a:r>
                      <a:endParaRPr lang="ko-KR" altLang="en-US" sz="650"/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0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5</a:t>
                      </a:r>
                      <a:endParaRPr lang="ko-KR" altLang="en-US" sz="650" b="0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hangingPunct="1">
                        <a:spcBef>
                          <a:spcPct val="20000"/>
                        </a:spcBef>
                      </a:pP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hangingPunct="1">
                        <a:spcBef>
                          <a:spcPct val="20000"/>
                        </a:spcBef>
                      </a:pP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2070966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650" b="0" kern="120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3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0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KB</a:t>
                      </a:r>
                      <a:r>
                        <a:rPr lang="ko-KR" altLang="en-US" sz="650" b="0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증권</a:t>
                      </a:r>
                      <a:endParaRPr lang="ko-KR" altLang="en-US" sz="650" b="0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50" b="0" i="0" u="none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외매채</a:t>
                      </a:r>
                      <a:endParaRPr lang="ko-KR" altLang="en-US" sz="650" b="0" i="0" u="none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0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YYYY-MM-DD</a:t>
                      </a:r>
                      <a:endParaRPr lang="ko-KR" altLang="en-US" sz="650" b="0" kern="1200" noProof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1" i="1" u="sng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11</a:t>
                      </a:r>
                      <a:endParaRPr lang="ko-KR" altLang="en-US" sz="650" b="1" i="1" u="sng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1" i="1" u="sng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11,000,000</a:t>
                      </a:r>
                      <a:endParaRPr lang="ko-KR" altLang="en-US" sz="650" b="1" i="1" u="sng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0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10</a:t>
                      </a:r>
                      <a:endParaRPr lang="ko-KR" altLang="en-US" sz="650" b="0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hangingPunct="1">
                        <a:spcBef>
                          <a:spcPct val="20000"/>
                        </a:spcBef>
                      </a:pP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hangingPunct="1">
                        <a:spcBef>
                          <a:spcPct val="20000"/>
                        </a:spcBef>
                      </a:pP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763937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50" b="0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0" i="0" u="none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0000001</a:t>
                      </a:r>
                      <a:endParaRPr lang="ko-KR" altLang="en-US" sz="650" b="0" i="0" u="none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50" b="0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완료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0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10</a:t>
                      </a:r>
                      <a:endParaRPr lang="ko-KR" altLang="en-US" sz="650" b="0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50"/>
                        <a:t>10,000,000</a:t>
                      </a:r>
                      <a:endParaRPr lang="ko-KR" altLang="en-US" sz="650"/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50" b="0" kern="1200" noProof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5</a:t>
                      </a:r>
                      <a:endParaRPr lang="ko-KR" altLang="en-US" sz="650" b="0" kern="1200" noProof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hangingPunct="1">
                        <a:spcBef>
                          <a:spcPct val="20000"/>
                        </a:spcBef>
                      </a:pP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hangingPunct="1">
                        <a:spcBef>
                          <a:spcPct val="20000"/>
                        </a:spcBef>
                      </a:pP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2777429"/>
                  </a:ext>
                </a:extLst>
              </a:tr>
            </a:tbl>
          </a:graphicData>
        </a:graphic>
      </p:graphicFrame>
      <p:sp>
        <p:nvSpPr>
          <p:cNvPr id="2" name="부제목 1">
            <a:extLst>
              <a:ext uri="{FF2B5EF4-FFF2-40B4-BE49-F238E27FC236}">
                <a16:creationId xmlns:a16="http://schemas.microsoft.com/office/drawing/2014/main" id="{D95A7936-B566-48AB-AAA1-00F903CE48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만기결제처리현황</a:t>
            </a:r>
            <a:endParaRPr lang="ko-KR" altLang="en-US" sz="800" b="0" i="0" u="none" strike="noStrike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5EEC3E2-2FED-4D3E-8567-F4700A85E3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관리자 </a:t>
            </a:r>
            <a:r>
              <a:rPr lang="en-US" altLang="ko-KR" dirty="0"/>
              <a:t>&gt; </a:t>
            </a:r>
            <a:r>
              <a:rPr lang="ko-KR" altLang="en-US" dirty="0"/>
              <a:t>모니터링 </a:t>
            </a:r>
            <a:r>
              <a:rPr lang="en-US" altLang="ko-KR"/>
              <a:t>&gt; </a:t>
            </a:r>
            <a:r>
              <a:rPr lang="ko-KR" altLang="en-US"/>
              <a:t>만기결제처리현황</a:t>
            </a:r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8C387B-B407-42CF-8323-9B5F9ACE6AC5}"/>
              </a:ext>
            </a:extLst>
          </p:cNvPr>
          <p:cNvSpPr txBox="1"/>
          <p:nvPr/>
        </p:nvSpPr>
        <p:spPr>
          <a:xfrm>
            <a:off x="200024" y="862289"/>
            <a:ext cx="6697663" cy="360000"/>
          </a:xfrm>
          <a:prstGeom prst="rect">
            <a:avLst/>
          </a:prstGeom>
          <a:noFill/>
          <a:ln>
            <a:noFill/>
          </a:ln>
        </p:spPr>
        <p:txBody>
          <a:bodyPr wrap="square" tIns="108000" bIns="72000" rtlCol="0">
            <a:spAutoFit/>
          </a:bodyPr>
          <a:lstStyle/>
          <a:p>
            <a:r>
              <a:rPr lang="ko-KR" altLang="en-US" sz="1100" b="1" spc="-50">
                <a:latin typeface="+mn-ea"/>
                <a:ea typeface="+mn-ea"/>
                <a:cs typeface="Arial" pitchFamily="34" charset="0"/>
              </a:rPr>
              <a:t>만기결제처리현황</a:t>
            </a:r>
            <a:endParaRPr lang="ko-KR" altLang="en-US" sz="1100" b="1" spc="-50" dirty="0">
              <a:latin typeface="+mn-ea"/>
              <a:ea typeface="+mn-ea"/>
              <a:cs typeface="Arial" pitchFamily="34" charset="0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AF37D481-3175-455D-8E78-E4B4DA859DC5}"/>
              </a:ext>
            </a:extLst>
          </p:cNvPr>
          <p:cNvGrpSpPr/>
          <p:nvPr/>
        </p:nvGrpSpPr>
        <p:grpSpPr>
          <a:xfrm>
            <a:off x="215775" y="2481119"/>
            <a:ext cx="385350" cy="144462"/>
            <a:chOff x="2303060" y="1319499"/>
            <a:chExt cx="385350" cy="144462"/>
          </a:xfrm>
        </p:grpSpPr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BCDED8EE-3BE7-4B4A-B3CE-1F24D7E76F29}"/>
                </a:ext>
              </a:extLst>
            </p:cNvPr>
            <p:cNvSpPr/>
            <p:nvPr/>
          </p:nvSpPr>
          <p:spPr bwMode="auto">
            <a:xfrm>
              <a:off x="2303060" y="1319499"/>
              <a:ext cx="385350" cy="144462"/>
            </a:xfrm>
            <a:prstGeom prst="rect">
              <a:avLst/>
            </a:prstGeom>
            <a:solidFill>
              <a:srgbClr val="FFFFFF"/>
            </a:solidFill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</a:ln>
            <a:effectLst/>
          </p:spPr>
          <p:txBody>
            <a:bodyPr lIns="36000" tIns="0" rIns="3600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50" b="0" i="0" u="none" strike="noStrike" kern="0" cap="none" spc="-5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rPr>
                <a:t>10</a:t>
              </a:r>
              <a:r>
                <a:rPr kumimoji="0" lang="ko-KR" altLang="en-US" sz="750" b="0" i="0" u="none" strike="noStrike" kern="0" cap="none" spc="-5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rPr>
                <a:t>건</a:t>
              </a:r>
              <a:endParaRPr kumimoji="0" lang="en-US" altLang="ko-KR" sz="750" b="0" i="0" u="none" strike="noStrike" kern="0" cap="none" spc="-5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DECF960-765F-4636-914C-4EB8C88AA2B9}"/>
                </a:ext>
              </a:extLst>
            </p:cNvPr>
            <p:cNvSpPr txBox="1"/>
            <p:nvPr/>
          </p:nvSpPr>
          <p:spPr>
            <a:xfrm>
              <a:off x="2571096" y="1347249"/>
              <a:ext cx="76944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600" dirty="0">
                  <a:latin typeface="+mn-ea"/>
                  <a:ea typeface="+mn-ea"/>
                  <a:cs typeface="Arial" pitchFamily="34" charset="0"/>
                </a:rPr>
                <a:t>▼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9E97E84-7A12-4305-8A7C-4557D48B4E0F}"/>
              </a:ext>
            </a:extLst>
          </p:cNvPr>
          <p:cNvSpPr txBox="1"/>
          <p:nvPr/>
        </p:nvSpPr>
        <p:spPr>
          <a:xfrm>
            <a:off x="586150" y="2446369"/>
            <a:ext cx="1192561" cy="215444"/>
          </a:xfrm>
          <a:prstGeom prst="rect">
            <a:avLst/>
          </a:prstGeom>
          <a:noFill/>
          <a:ln>
            <a:noFill/>
          </a:ln>
        </p:spPr>
        <p:txBody>
          <a:bodyPr wrap="none" lIns="72000" rtlCol="0">
            <a:spAutoFit/>
          </a:bodyPr>
          <a:lstStyle/>
          <a:p>
            <a:r>
              <a:rPr lang="ko-KR" altLang="en-US" sz="800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Arial" pitchFamily="34" charset="0"/>
              </a:rPr>
              <a:t>총 </a:t>
            </a:r>
            <a:r>
              <a:rPr lang="en-US" altLang="ko-KR" sz="800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Arial" pitchFamily="34" charset="0"/>
              </a:rPr>
              <a:t>1,234</a:t>
            </a:r>
            <a:r>
              <a:rPr lang="ko-KR" altLang="en-US" sz="800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Arial" pitchFamily="34" charset="0"/>
              </a:rPr>
              <a:t>건 </a:t>
            </a:r>
            <a:r>
              <a:rPr lang="en-US" altLang="ko-KR" sz="800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Arial" pitchFamily="34" charset="0"/>
              </a:rPr>
              <a:t>(n / N</a:t>
            </a:r>
            <a:r>
              <a:rPr lang="ko-KR" altLang="en-US" sz="800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Arial" pitchFamily="34" charset="0"/>
              </a:rPr>
              <a:t>페이지</a:t>
            </a:r>
            <a:r>
              <a:rPr lang="en-US" altLang="ko-KR" sz="800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Arial" pitchFamily="34" charset="0"/>
              </a:rPr>
              <a:t>)</a:t>
            </a:r>
            <a:endParaRPr lang="ko-KR" altLang="en-US" sz="900" spc="-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Arial" pitchFamily="34" charset="0"/>
            </a:endParaRPr>
          </a:p>
        </p:txBody>
      </p:sp>
      <p:sp>
        <p:nvSpPr>
          <p:cNvPr id="22" name="Rectangle 109">
            <a:extLst>
              <a:ext uri="{FF2B5EF4-FFF2-40B4-BE49-F238E27FC236}">
                <a16:creationId xmlns:a16="http://schemas.microsoft.com/office/drawing/2014/main" id="{CA770D9A-AB1F-47E4-AD2D-DC763EA37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5252" y="2222460"/>
            <a:ext cx="580325" cy="2159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lIns="0" tIns="0" rIns="0" bIns="0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800" kern="0" spc="-7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초기화</a:t>
            </a:r>
          </a:p>
        </p:txBody>
      </p:sp>
      <p:sp>
        <p:nvSpPr>
          <p:cNvPr id="23" name="Rectangle 109">
            <a:extLst>
              <a:ext uri="{FF2B5EF4-FFF2-40B4-BE49-F238E27FC236}">
                <a16:creationId xmlns:a16="http://schemas.microsoft.com/office/drawing/2014/main" id="{75C09AB5-17EF-48FA-B3E0-20CAE099B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977" y="2222460"/>
            <a:ext cx="580325" cy="2159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36000" tIns="36000" rIns="36000" bIns="36000" anchor="ctr"/>
          <a:lstStyle>
            <a:lvl1pPr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r>
              <a:rPr kumimoji="0" lang="ko-KR" altLang="en-US" b="1" spc="-50" dirty="0">
                <a:solidFill>
                  <a:schemeClr val="bg1"/>
                </a:solidFill>
                <a:latin typeface="+mn-ea"/>
                <a:ea typeface="+mn-ea"/>
              </a:rPr>
              <a:t>조회</a:t>
            </a:r>
          </a:p>
        </p:txBody>
      </p:sp>
      <p:sp>
        <p:nvSpPr>
          <p:cNvPr id="24" name="Rectangle 109">
            <a:extLst>
              <a:ext uri="{FF2B5EF4-FFF2-40B4-BE49-F238E27FC236}">
                <a16:creationId xmlns:a16="http://schemas.microsoft.com/office/drawing/2014/main" id="{6DB696B8-D544-43B4-BC9A-9EA506291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5206" y="2466813"/>
            <a:ext cx="737256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lIns="0" tIns="0" rIns="0" bIns="0" anchor="ctr"/>
          <a:lstStyle/>
          <a:p>
            <a:pPr algn="ctr"/>
            <a:r>
              <a:rPr lang="ko-KR" altLang="en-US" sz="800" kern="0" spc="-70" dirty="0">
                <a:solidFill>
                  <a:srgbClr val="000000"/>
                </a:solidFill>
                <a:latin typeface="+mn-ea"/>
              </a:rPr>
              <a:t>엑셀 다운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EA6013A4-E931-4009-AE30-E1A00B224425}"/>
              </a:ext>
            </a:extLst>
          </p:cNvPr>
          <p:cNvSpPr/>
          <p:nvPr/>
        </p:nvSpPr>
        <p:spPr>
          <a:xfrm>
            <a:off x="2341477" y="6032585"/>
            <a:ext cx="2290308" cy="21544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ko-KR" alt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◀◀  ◀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rPr>
              <a:t>  </a:t>
            </a:r>
            <a:r>
              <a:rPr lang="en-US" altLang="ko-KR" sz="800" b="1" dirty="0">
                <a:latin typeface="+mn-ea"/>
                <a:ea typeface="+mn-ea"/>
              </a:rPr>
              <a:t>1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</a:rPr>
              <a:t>  2  3  4  5  6  7  8  9  10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  </a:t>
            </a:r>
            <a:r>
              <a:rPr lang="ko-KR" altLang="en-US" sz="700" spc="-150" dirty="0">
                <a:latin typeface="+mn-ea"/>
              </a:rPr>
              <a:t>▶      ▶ ▶</a:t>
            </a:r>
            <a:endParaRPr lang="ko-KR" altLang="en-US" sz="900" spc="-150" dirty="0">
              <a:latin typeface="+mn-ea"/>
              <a:ea typeface="+mn-ea"/>
            </a:endParaRPr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82823EDF-68D1-4D2D-AF75-A186EFC312E7}"/>
              </a:ext>
            </a:extLst>
          </p:cNvPr>
          <p:cNvGrpSpPr/>
          <p:nvPr/>
        </p:nvGrpSpPr>
        <p:grpSpPr>
          <a:xfrm>
            <a:off x="196764" y="5208141"/>
            <a:ext cx="6588000" cy="108869"/>
            <a:chOff x="2294201" y="5007190"/>
            <a:chExt cx="6588000" cy="108869"/>
          </a:xfrm>
        </p:grpSpPr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74537AA8-BEE8-4832-ACBE-2B5D99B35660}"/>
                </a:ext>
              </a:extLst>
            </p:cNvPr>
            <p:cNvSpPr/>
            <p:nvPr/>
          </p:nvSpPr>
          <p:spPr bwMode="auto">
            <a:xfrm>
              <a:off x="2294201" y="5008059"/>
              <a:ext cx="6588000" cy="107131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177800" marR="0" indent="-177800" algn="ctr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</a:pPr>
              <a:endParaRPr kumimoji="1" lang="ko-KR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A185C8B4-A07E-400B-8D17-9F4A0E484033}"/>
                </a:ext>
              </a:extLst>
            </p:cNvPr>
            <p:cNvSpPr/>
            <p:nvPr/>
          </p:nvSpPr>
          <p:spPr bwMode="auto">
            <a:xfrm rot="5400000">
              <a:off x="8773625" y="5008059"/>
              <a:ext cx="108000" cy="108000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77800" indent="-177800" algn="ctr" eaLnBrk="0" latinLnBrk="0" hangingPunct="0">
                <a:lnSpc>
                  <a:spcPct val="120000"/>
                </a:lnSpc>
                <a:spcBef>
                  <a:spcPct val="30000"/>
                </a:spcBef>
                <a:buFont typeface="Wingdings" pitchFamily="2" charset="2"/>
                <a:buNone/>
              </a:pPr>
              <a:endParaRPr lang="en-US" altLang="ko-KR" sz="12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3404B48-38B1-47B4-8220-11803EB7D52D}"/>
                </a:ext>
              </a:extLst>
            </p:cNvPr>
            <p:cNvSpPr txBox="1"/>
            <p:nvPr/>
          </p:nvSpPr>
          <p:spPr>
            <a:xfrm>
              <a:off x="8795565" y="5027556"/>
              <a:ext cx="64120" cy="76944"/>
            </a:xfrm>
            <a:prstGeom prst="rect">
              <a:avLst/>
            </a:prstGeom>
            <a:noFill/>
            <a:ln>
              <a:noFill/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Arial" pitchFamily="34" charset="0"/>
                </a:rPr>
                <a:t>▼</a:t>
              </a:r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010F8982-4971-411F-9B8A-2E4035C4B10E}"/>
                </a:ext>
              </a:extLst>
            </p:cNvPr>
            <p:cNvSpPr/>
            <p:nvPr/>
          </p:nvSpPr>
          <p:spPr bwMode="auto">
            <a:xfrm rot="5400000">
              <a:off x="2294201" y="5007190"/>
              <a:ext cx="108000" cy="108000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77800" indent="-177800" algn="ctr" eaLnBrk="0" latinLnBrk="0" hangingPunct="0">
                <a:lnSpc>
                  <a:spcPct val="120000"/>
                </a:lnSpc>
                <a:spcBef>
                  <a:spcPct val="30000"/>
                </a:spcBef>
                <a:buFont typeface="Wingdings" pitchFamily="2" charset="2"/>
                <a:buNone/>
              </a:pPr>
              <a:endParaRPr lang="en-US" altLang="ko-KR" sz="12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DA8B3BE-B120-42DA-AD0E-B46741C13425}"/>
                </a:ext>
              </a:extLst>
            </p:cNvPr>
            <p:cNvSpPr txBox="1"/>
            <p:nvPr/>
          </p:nvSpPr>
          <p:spPr>
            <a:xfrm rot="10800000">
              <a:off x="2321845" y="5028329"/>
              <a:ext cx="64120" cy="76944"/>
            </a:xfrm>
            <a:prstGeom prst="rect">
              <a:avLst/>
            </a:prstGeom>
            <a:noFill/>
            <a:ln>
              <a:noFill/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Arial" pitchFamily="34" charset="0"/>
                </a:rPr>
                <a:t>▼</a:t>
              </a:r>
            </a:p>
          </p:txBody>
        </p:sp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49AF0A28-4689-46EE-88C9-195AC80A4793}"/>
                </a:ext>
              </a:extLst>
            </p:cNvPr>
            <p:cNvSpPr/>
            <p:nvPr/>
          </p:nvSpPr>
          <p:spPr bwMode="auto">
            <a:xfrm>
              <a:off x="2405617" y="5008059"/>
              <a:ext cx="1954988" cy="1071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177800" indent="-177800" algn="ctr" eaLnBrk="0" latinLnBrk="0" hangingPunct="0">
                <a:lnSpc>
                  <a:spcPct val="120000"/>
                </a:lnSpc>
                <a:spcBef>
                  <a:spcPct val="30000"/>
                </a:spcBef>
                <a:buFont typeface="Wingdings" pitchFamily="2" charset="2"/>
                <a:buNone/>
              </a:pPr>
              <a:endParaRPr lang="ko-KR" altLang="en-US" sz="1200" dirty="0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aphicFrame>
        <p:nvGraphicFramePr>
          <p:cNvPr id="61" name="표 60">
            <a:extLst>
              <a:ext uri="{FF2B5EF4-FFF2-40B4-BE49-F238E27FC236}">
                <a16:creationId xmlns:a16="http://schemas.microsoft.com/office/drawing/2014/main" id="{168BD946-3FAF-48EF-B787-E3A2ECE708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637267"/>
              </p:ext>
            </p:extLst>
          </p:nvPr>
        </p:nvGraphicFramePr>
        <p:xfrm>
          <a:off x="6988856" y="1151526"/>
          <a:ext cx="2776138" cy="3596015"/>
        </p:xfrm>
        <a:graphic>
          <a:graphicData uri="http://schemas.openxmlformats.org/drawingml/2006/table">
            <a:tbl>
              <a:tblPr/>
              <a:tblGrid>
                <a:gridCol w="264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1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최초 접근 시 데이터 출력 없음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542239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검색 조건</a:t>
                      </a: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1-1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금융기관 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– </a:t>
                      </a: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전체 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 KB</a:t>
                      </a: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증권 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KB</a:t>
                      </a: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증권 초기값</a:t>
                      </a: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48082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1-2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초기 값 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D</a:t>
                      </a:r>
                      <a:r>
                        <a:rPr lang="en-US" altLang="ko-KR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~D (</a:t>
                      </a:r>
                      <a:r>
                        <a:rPr lang="ko-KR" altLang="en-US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당일</a:t>
                      </a:r>
                      <a:r>
                        <a:rPr lang="en-US" altLang="ko-KR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필수 값</a:t>
                      </a: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147800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1-3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채권구분 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초기 값 </a:t>
                      </a:r>
                      <a:r>
                        <a:rPr lang="en-US" altLang="ko-KR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– </a:t>
                      </a:r>
                      <a:r>
                        <a:rPr lang="ko-KR" altLang="en-US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전체 </a:t>
                      </a:r>
                      <a:r>
                        <a:rPr lang="en-US" altLang="ko-KR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외매채</a:t>
                      </a:r>
                      <a:r>
                        <a:rPr lang="en-US" altLang="ko-KR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상매채</a:t>
                      </a:r>
                      <a:r>
                        <a:rPr lang="en-US" altLang="ko-KR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935962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1-4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상태 초기값 </a:t>
                      </a:r>
                      <a:r>
                        <a:rPr lang="en-US" altLang="ko-KR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– </a:t>
                      </a:r>
                      <a:r>
                        <a:rPr lang="ko-KR" altLang="en-US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전체</a:t>
                      </a:r>
                      <a:r>
                        <a:rPr lang="en-US" altLang="ko-KR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(</a:t>
                      </a:r>
                      <a:r>
                        <a:rPr lang="ko-KR" altLang="en-US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완제</a:t>
                      </a:r>
                      <a:r>
                        <a:rPr lang="en-US" altLang="ko-KR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미결제</a:t>
                      </a:r>
                      <a:r>
                        <a:rPr lang="en-US" altLang="ko-KR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876795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endParaRPr lang="en-US" altLang="ko-KR" sz="8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8079614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①에서 입력 받은 조건으로 검색 진행</a:t>
                      </a: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필수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값 미 입력 시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A1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2732185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Alert</a:t>
                      </a:r>
                      <a:r>
                        <a:rPr lang="ko-KR" altLang="en-US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“</a:t>
                      </a:r>
                      <a:r>
                        <a:rPr lang="ko-KR" altLang="en-US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조회 </a:t>
                      </a: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기간은 필수 값입니다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.”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956689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① 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 </a:t>
                      </a: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⑦ 영역 초기화</a:t>
                      </a: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984000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건수 선택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10 / 30 / 50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361148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4-1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③ 검색 시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나온 페이지 및 현재 페이지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총 건수 노출</a:t>
                      </a: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347860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엑셀파일 추출</a:t>
                      </a: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[4-1] </a:t>
                      </a: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기준 전체 건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⑦ 그리드 형태로 추출</a:t>
                      </a: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건수 제한의 경우 개발 검토 필요</a:t>
                      </a:r>
                      <a:endParaRPr lang="en-US" altLang="ko-KR" sz="800" b="1" i="0" u="none" strike="noStrike" kern="12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362049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7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데이터 그리드 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다음 페이지 참조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정렬은 게시일자 기준</a:t>
                      </a: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087396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7-1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결제대상 클릭 시  대상채권조회</a:t>
                      </a:r>
                      <a:r>
                        <a:rPr lang="ko-KR" altLang="en-US" sz="800"/>
                        <a:t> 팝업</a:t>
                      </a:r>
                      <a:endParaRPr lang="en-US" altLang="ko-KR" sz="800" dirty="0"/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385122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7-2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2893783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7-3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053156"/>
                  </a:ext>
                </a:extLst>
              </a:tr>
              <a:tr h="16682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페이지</a:t>
                      </a: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0794612"/>
                  </a:ext>
                </a:extLst>
              </a:tr>
            </a:tbl>
          </a:graphicData>
        </a:graphic>
      </p:graphicFrame>
      <p:sp>
        <p:nvSpPr>
          <p:cNvPr id="120" name="타원 119">
            <a:extLst>
              <a:ext uri="{FF2B5EF4-FFF2-40B4-BE49-F238E27FC236}">
                <a16:creationId xmlns:a16="http://schemas.microsoft.com/office/drawing/2014/main" id="{4F76793E-4936-4F56-A5B3-F248EC48BF6A}"/>
              </a:ext>
            </a:extLst>
          </p:cNvPr>
          <p:cNvSpPr/>
          <p:nvPr/>
        </p:nvSpPr>
        <p:spPr>
          <a:xfrm>
            <a:off x="5475341" y="2117654"/>
            <a:ext cx="180000" cy="180000"/>
          </a:xfrm>
          <a:prstGeom prst="ellipse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2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21" name="타원 120">
            <a:extLst>
              <a:ext uri="{FF2B5EF4-FFF2-40B4-BE49-F238E27FC236}">
                <a16:creationId xmlns:a16="http://schemas.microsoft.com/office/drawing/2014/main" id="{0CADBA88-DEAF-422D-9EE3-8044B8BCD9FF}"/>
              </a:ext>
            </a:extLst>
          </p:cNvPr>
          <p:cNvSpPr/>
          <p:nvPr/>
        </p:nvSpPr>
        <p:spPr>
          <a:xfrm>
            <a:off x="6211999" y="2117654"/>
            <a:ext cx="180000" cy="180000"/>
          </a:xfrm>
          <a:prstGeom prst="ellipse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3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22" name="타원 121">
            <a:extLst>
              <a:ext uri="{FF2B5EF4-FFF2-40B4-BE49-F238E27FC236}">
                <a16:creationId xmlns:a16="http://schemas.microsoft.com/office/drawing/2014/main" id="{F4375CF2-C006-4EAF-A49C-258D53BEA825}"/>
              </a:ext>
            </a:extLst>
          </p:cNvPr>
          <p:cNvSpPr/>
          <p:nvPr/>
        </p:nvSpPr>
        <p:spPr>
          <a:xfrm>
            <a:off x="98221" y="2353151"/>
            <a:ext cx="180000" cy="180000"/>
          </a:xfrm>
          <a:prstGeom prst="ellipse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4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23" name="직사각형 122">
            <a:extLst>
              <a:ext uri="{FF2B5EF4-FFF2-40B4-BE49-F238E27FC236}">
                <a16:creationId xmlns:a16="http://schemas.microsoft.com/office/drawing/2014/main" id="{3A1AD5B2-B596-40FE-AAE8-27EB27747B58}"/>
              </a:ext>
            </a:extLst>
          </p:cNvPr>
          <p:cNvSpPr/>
          <p:nvPr/>
        </p:nvSpPr>
        <p:spPr>
          <a:xfrm>
            <a:off x="662542" y="2313772"/>
            <a:ext cx="252008" cy="180000"/>
          </a:xfrm>
          <a:prstGeom prst="rec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4-1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25" name="타원 124">
            <a:extLst>
              <a:ext uri="{FF2B5EF4-FFF2-40B4-BE49-F238E27FC236}">
                <a16:creationId xmlns:a16="http://schemas.microsoft.com/office/drawing/2014/main" id="{B47C03EE-4293-41E0-9EA6-F90CACC96ADC}"/>
              </a:ext>
            </a:extLst>
          </p:cNvPr>
          <p:cNvSpPr/>
          <p:nvPr/>
        </p:nvSpPr>
        <p:spPr>
          <a:xfrm>
            <a:off x="1679970" y="2353151"/>
            <a:ext cx="180000" cy="180000"/>
          </a:xfrm>
          <a:prstGeom prst="ellipse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5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31" name="타원 130">
            <a:extLst>
              <a:ext uri="{FF2B5EF4-FFF2-40B4-BE49-F238E27FC236}">
                <a16:creationId xmlns:a16="http://schemas.microsoft.com/office/drawing/2014/main" id="{36896E13-E170-4A1E-AFF1-E0666F64D863}"/>
              </a:ext>
            </a:extLst>
          </p:cNvPr>
          <p:cNvSpPr/>
          <p:nvPr/>
        </p:nvSpPr>
        <p:spPr>
          <a:xfrm>
            <a:off x="80656" y="2663549"/>
            <a:ext cx="180000" cy="180000"/>
          </a:xfrm>
          <a:prstGeom prst="ellipse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7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43" name="타원 142">
            <a:extLst>
              <a:ext uri="{FF2B5EF4-FFF2-40B4-BE49-F238E27FC236}">
                <a16:creationId xmlns:a16="http://schemas.microsoft.com/office/drawing/2014/main" id="{9C0B61A4-69E6-4099-8D52-87A8BB45F75B}"/>
              </a:ext>
            </a:extLst>
          </p:cNvPr>
          <p:cNvSpPr/>
          <p:nvPr/>
        </p:nvSpPr>
        <p:spPr>
          <a:xfrm>
            <a:off x="2421274" y="5972668"/>
            <a:ext cx="180000" cy="180000"/>
          </a:xfrm>
          <a:prstGeom prst="ellipse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8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46" name="타원 145">
            <a:extLst>
              <a:ext uri="{FF2B5EF4-FFF2-40B4-BE49-F238E27FC236}">
                <a16:creationId xmlns:a16="http://schemas.microsoft.com/office/drawing/2014/main" id="{4EB04ABD-3AD8-4A3C-9F90-97239CD7A951}"/>
              </a:ext>
            </a:extLst>
          </p:cNvPr>
          <p:cNvSpPr/>
          <p:nvPr/>
        </p:nvSpPr>
        <p:spPr>
          <a:xfrm>
            <a:off x="6012911" y="2125786"/>
            <a:ext cx="180000" cy="180000"/>
          </a:xfrm>
          <a:prstGeom prst="ellipse">
            <a:avLst/>
          </a:prstGeom>
          <a:solidFill>
            <a:srgbClr val="0070C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A1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47" name="직사각형 146">
            <a:extLst>
              <a:ext uri="{FF2B5EF4-FFF2-40B4-BE49-F238E27FC236}">
                <a16:creationId xmlns:a16="http://schemas.microsoft.com/office/drawing/2014/main" id="{4658B135-0266-49C2-8EDB-C3FF3530DC73}"/>
              </a:ext>
            </a:extLst>
          </p:cNvPr>
          <p:cNvSpPr/>
          <p:nvPr/>
        </p:nvSpPr>
        <p:spPr>
          <a:xfrm>
            <a:off x="3254891" y="3029223"/>
            <a:ext cx="252008" cy="180000"/>
          </a:xfrm>
          <a:prstGeom prst="rec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7-1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30" name="그룹 129">
            <a:extLst>
              <a:ext uri="{FF2B5EF4-FFF2-40B4-BE49-F238E27FC236}">
                <a16:creationId xmlns:a16="http://schemas.microsoft.com/office/drawing/2014/main" id="{A09E1170-80BE-4901-831B-7F5EE18FDEE9}"/>
              </a:ext>
            </a:extLst>
          </p:cNvPr>
          <p:cNvGrpSpPr/>
          <p:nvPr/>
        </p:nvGrpSpPr>
        <p:grpSpPr>
          <a:xfrm>
            <a:off x="1039169" y="1291798"/>
            <a:ext cx="1100937" cy="144462"/>
            <a:chOff x="4398030" y="1698085"/>
            <a:chExt cx="541722" cy="144462"/>
          </a:xfrm>
          <a:solidFill>
            <a:schemeClr val="bg1"/>
          </a:solidFill>
        </p:grpSpPr>
        <p:sp>
          <p:nvSpPr>
            <p:cNvPr id="133" name="직사각형 132">
              <a:extLst>
                <a:ext uri="{FF2B5EF4-FFF2-40B4-BE49-F238E27FC236}">
                  <a16:creationId xmlns:a16="http://schemas.microsoft.com/office/drawing/2014/main" id="{6861679A-6B38-47A1-8D4F-F4A6337BC6B8}"/>
                </a:ext>
              </a:extLst>
            </p:cNvPr>
            <p:cNvSpPr/>
            <p:nvPr/>
          </p:nvSpPr>
          <p:spPr bwMode="auto">
            <a:xfrm>
              <a:off x="4398030" y="1698085"/>
              <a:ext cx="541722" cy="144462"/>
            </a:xfrm>
            <a:prstGeom prst="rect">
              <a:avLst/>
            </a:prstGeom>
            <a:grpFill/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</a:ln>
            <a:effectLst/>
          </p:spPr>
          <p:txBody>
            <a:bodyPr lIns="36000" tIns="0" rIns="3600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800" spc="-50" dirty="0">
                  <a:latin typeface="+mn-ea"/>
                  <a:ea typeface="+mn-ea"/>
                  <a:cs typeface="+mn-cs"/>
                </a:rPr>
                <a:t>전체</a:t>
              </a:r>
              <a:endParaRPr kumimoji="0" lang="en-US" altLang="ko-KR" sz="800" b="0" i="0" u="none" strike="noStrike" kern="0" cap="none" spc="-5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18C0E4E5-6EEC-4A07-8170-D8F975B3C8FE}"/>
                </a:ext>
              </a:extLst>
            </p:cNvPr>
            <p:cNvSpPr txBox="1"/>
            <p:nvPr/>
          </p:nvSpPr>
          <p:spPr>
            <a:xfrm>
              <a:off x="4863739" y="1721804"/>
              <a:ext cx="59304" cy="92333"/>
            </a:xfrm>
            <a:prstGeom prst="rect">
              <a:avLst/>
            </a:prstGeom>
            <a:grp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600" dirty="0">
                  <a:latin typeface="+mn-ea"/>
                  <a:ea typeface="+mn-ea"/>
                  <a:cs typeface="Arial" pitchFamily="34" charset="0"/>
                </a:rPr>
                <a:t>▼</a:t>
              </a:r>
            </a:p>
          </p:txBody>
        </p:sp>
      </p:grpSp>
      <p:grpSp>
        <p:nvGrpSpPr>
          <p:cNvPr id="194" name="그룹 193">
            <a:extLst>
              <a:ext uri="{FF2B5EF4-FFF2-40B4-BE49-F238E27FC236}">
                <a16:creationId xmlns:a16="http://schemas.microsoft.com/office/drawing/2014/main" id="{FB05224F-ED57-49BA-AB91-DD4318F952E8}"/>
              </a:ext>
            </a:extLst>
          </p:cNvPr>
          <p:cNvGrpSpPr/>
          <p:nvPr/>
        </p:nvGrpSpPr>
        <p:grpSpPr>
          <a:xfrm>
            <a:off x="1039169" y="1508295"/>
            <a:ext cx="1100937" cy="144462"/>
            <a:chOff x="4398030" y="1698085"/>
            <a:chExt cx="541722" cy="144462"/>
          </a:xfrm>
          <a:solidFill>
            <a:schemeClr val="bg1"/>
          </a:solidFill>
        </p:grpSpPr>
        <p:sp>
          <p:nvSpPr>
            <p:cNvPr id="195" name="직사각형 194">
              <a:extLst>
                <a:ext uri="{FF2B5EF4-FFF2-40B4-BE49-F238E27FC236}">
                  <a16:creationId xmlns:a16="http://schemas.microsoft.com/office/drawing/2014/main" id="{0E6D7DBC-712B-4350-9C8C-E2B56BBE3163}"/>
                </a:ext>
              </a:extLst>
            </p:cNvPr>
            <p:cNvSpPr/>
            <p:nvPr/>
          </p:nvSpPr>
          <p:spPr bwMode="auto">
            <a:xfrm>
              <a:off x="4398030" y="1698085"/>
              <a:ext cx="541722" cy="144462"/>
            </a:xfrm>
            <a:prstGeom prst="rect">
              <a:avLst/>
            </a:prstGeom>
            <a:grpFill/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</a:ln>
            <a:effectLst/>
          </p:spPr>
          <p:txBody>
            <a:bodyPr lIns="36000" tIns="0" rIns="3600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800" spc="-50" dirty="0">
                  <a:latin typeface="+mn-ea"/>
                  <a:ea typeface="+mn-ea"/>
                  <a:cs typeface="+mn-cs"/>
                </a:rPr>
                <a:t>전체</a:t>
              </a:r>
              <a:endParaRPr kumimoji="0" lang="en-US" altLang="ko-KR" sz="800" b="0" i="0" u="none" strike="noStrike" kern="0" cap="none" spc="-5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26D14B8F-3F0E-4F82-9CB0-5F4075547861}"/>
                </a:ext>
              </a:extLst>
            </p:cNvPr>
            <p:cNvSpPr txBox="1"/>
            <p:nvPr/>
          </p:nvSpPr>
          <p:spPr>
            <a:xfrm>
              <a:off x="4863739" y="1721804"/>
              <a:ext cx="59304" cy="92333"/>
            </a:xfrm>
            <a:prstGeom prst="rect">
              <a:avLst/>
            </a:prstGeom>
            <a:grp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600" dirty="0">
                  <a:latin typeface="+mn-ea"/>
                  <a:ea typeface="+mn-ea"/>
                  <a:cs typeface="Arial" pitchFamily="34" charset="0"/>
                </a:rPr>
                <a:t>▼</a:t>
              </a:r>
            </a:p>
          </p:txBody>
        </p:sp>
      </p:grpSp>
      <p:grpSp>
        <p:nvGrpSpPr>
          <p:cNvPr id="197" name="그룹 196">
            <a:extLst>
              <a:ext uri="{FF2B5EF4-FFF2-40B4-BE49-F238E27FC236}">
                <a16:creationId xmlns:a16="http://schemas.microsoft.com/office/drawing/2014/main" id="{E0A8005D-9EB4-481E-B126-16547491DD90}"/>
              </a:ext>
            </a:extLst>
          </p:cNvPr>
          <p:cNvGrpSpPr/>
          <p:nvPr/>
        </p:nvGrpSpPr>
        <p:grpSpPr>
          <a:xfrm>
            <a:off x="3217843" y="1282404"/>
            <a:ext cx="1355096" cy="184666"/>
            <a:chOff x="2304070" y="1093161"/>
            <a:chExt cx="1355096" cy="184666"/>
          </a:xfrm>
        </p:grpSpPr>
        <p:grpSp>
          <p:nvGrpSpPr>
            <p:cNvPr id="198" name="그룹 197">
              <a:extLst>
                <a:ext uri="{FF2B5EF4-FFF2-40B4-BE49-F238E27FC236}">
                  <a16:creationId xmlns:a16="http://schemas.microsoft.com/office/drawing/2014/main" id="{99C64747-9867-4613-BA41-DEC47085E514}"/>
                </a:ext>
              </a:extLst>
            </p:cNvPr>
            <p:cNvGrpSpPr/>
            <p:nvPr/>
          </p:nvGrpSpPr>
          <p:grpSpPr>
            <a:xfrm>
              <a:off x="2304070" y="1093161"/>
              <a:ext cx="1355096" cy="184666"/>
              <a:chOff x="2303060" y="1093249"/>
              <a:chExt cx="1355096" cy="184666"/>
            </a:xfrm>
          </p:grpSpPr>
          <p:sp>
            <p:nvSpPr>
              <p:cNvPr id="201" name="직사각형 200">
                <a:extLst>
                  <a:ext uri="{FF2B5EF4-FFF2-40B4-BE49-F238E27FC236}">
                    <a16:creationId xmlns:a16="http://schemas.microsoft.com/office/drawing/2014/main" id="{925B8384-0BBE-4486-95ED-3AB443411BE0}"/>
                  </a:ext>
                </a:extLst>
              </p:cNvPr>
              <p:cNvSpPr/>
              <p:nvPr/>
            </p:nvSpPr>
            <p:spPr bwMode="auto">
              <a:xfrm>
                <a:off x="2303060" y="1103936"/>
                <a:ext cx="634693" cy="144462"/>
              </a:xfrm>
              <a:prstGeom prst="rect">
                <a:avLst/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</a:ln>
              <a:effectLst/>
            </p:spPr>
            <p:txBody>
              <a:bodyPr lIns="36000" tIns="0" rIns="36000" bIns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800" b="0" i="0" u="none" strike="noStrike" kern="0" cap="none" spc="-5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ea"/>
                    <a:ea typeface="+mn-ea"/>
                    <a:cs typeface="+mn-cs"/>
                  </a:rPr>
                  <a:t>입력대기</a:t>
                </a:r>
                <a:endParaRPr kumimoji="0" lang="en-US" altLang="ko-KR" sz="800" b="0" i="0" u="none" strike="noStrike" kern="0" cap="none" spc="-5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endParaRPr>
              </a:p>
            </p:txBody>
          </p:sp>
          <p:sp>
            <p:nvSpPr>
              <p:cNvPr id="202" name="직사각형 201">
                <a:extLst>
                  <a:ext uri="{FF2B5EF4-FFF2-40B4-BE49-F238E27FC236}">
                    <a16:creationId xmlns:a16="http://schemas.microsoft.com/office/drawing/2014/main" id="{2E3579AE-0AA0-4864-A602-BDCFBF6D1B8C}"/>
                  </a:ext>
                </a:extLst>
              </p:cNvPr>
              <p:cNvSpPr/>
              <p:nvPr/>
            </p:nvSpPr>
            <p:spPr bwMode="auto">
              <a:xfrm>
                <a:off x="3023463" y="1103936"/>
                <a:ext cx="634693" cy="144462"/>
              </a:xfrm>
              <a:prstGeom prst="rect">
                <a:avLst/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</a:ln>
              <a:effectLst/>
            </p:spPr>
            <p:txBody>
              <a:bodyPr lIns="36000" tIns="0" rIns="36000" bIns="0" anchor="ctr"/>
              <a:lstStyle/>
              <a:p>
                <a:pPr fontAlgn="auto" latinLnBrk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ko-KR" altLang="en-US" sz="800" kern="0" spc="-50" dirty="0">
                    <a:solidFill>
                      <a:srgbClr val="000000"/>
                    </a:solidFill>
                    <a:latin typeface="+mn-ea"/>
                    <a:ea typeface="+mn-ea"/>
                  </a:rPr>
                  <a:t>입력대기</a:t>
                </a:r>
                <a:endParaRPr kumimoji="0" lang="en-US" altLang="ko-KR" sz="800" kern="0" spc="-50" dirty="0">
                  <a:solidFill>
                    <a:srgbClr val="000000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203" name="TextBox 202">
                <a:extLst>
                  <a:ext uri="{FF2B5EF4-FFF2-40B4-BE49-F238E27FC236}">
                    <a16:creationId xmlns:a16="http://schemas.microsoft.com/office/drawing/2014/main" id="{F3B6A37A-DA3B-4823-A89C-099DF0B3A5B4}"/>
                  </a:ext>
                </a:extLst>
              </p:cNvPr>
              <p:cNvSpPr txBox="1"/>
              <p:nvPr/>
            </p:nvSpPr>
            <p:spPr>
              <a:xfrm>
                <a:off x="2869950" y="1093249"/>
                <a:ext cx="210314" cy="1846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600" dirty="0">
                    <a:latin typeface="Arial" pitchFamily="34" charset="0"/>
                    <a:ea typeface="HY견고딕" pitchFamily="18" charset="-127"/>
                    <a:cs typeface="Arial" pitchFamily="34" charset="0"/>
                  </a:rPr>
                  <a:t>-</a:t>
                </a:r>
                <a:endParaRPr lang="ko-KR" altLang="en-US" sz="600" dirty="0">
                  <a:latin typeface="Arial" pitchFamily="34" charset="0"/>
                  <a:ea typeface="HY견고딕" pitchFamily="18" charset="-127"/>
                  <a:cs typeface="Arial" pitchFamily="34" charset="0"/>
                </a:endParaRPr>
              </a:p>
            </p:txBody>
          </p:sp>
        </p:grpSp>
        <p:pic>
          <p:nvPicPr>
            <p:cNvPr id="199" name="그림 198">
              <a:extLst>
                <a:ext uri="{FF2B5EF4-FFF2-40B4-BE49-F238E27FC236}">
                  <a16:creationId xmlns:a16="http://schemas.microsoft.com/office/drawing/2014/main" id="{0B4FD707-2D88-4082-86C9-710955FB5D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76" t="12359" r="11776" b="12057"/>
            <a:stretch/>
          </p:blipFill>
          <p:spPr>
            <a:xfrm>
              <a:off x="2830114" y="1138480"/>
              <a:ext cx="82230" cy="81302"/>
            </a:xfrm>
            <a:prstGeom prst="rect">
              <a:avLst/>
            </a:prstGeom>
          </p:spPr>
        </p:pic>
        <p:pic>
          <p:nvPicPr>
            <p:cNvPr id="200" name="그림 199">
              <a:extLst>
                <a:ext uri="{FF2B5EF4-FFF2-40B4-BE49-F238E27FC236}">
                  <a16:creationId xmlns:a16="http://schemas.microsoft.com/office/drawing/2014/main" id="{00C6367F-4D26-4D74-83A7-67451A66F9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76" t="12359" r="11776" b="12057"/>
            <a:stretch/>
          </p:blipFill>
          <p:spPr>
            <a:xfrm>
              <a:off x="3551889" y="1138480"/>
              <a:ext cx="82230" cy="81302"/>
            </a:xfrm>
            <a:prstGeom prst="rect">
              <a:avLst/>
            </a:prstGeom>
          </p:spPr>
        </p:pic>
      </p:grpSp>
      <p:grpSp>
        <p:nvGrpSpPr>
          <p:cNvPr id="204" name="그룹 203">
            <a:extLst>
              <a:ext uri="{FF2B5EF4-FFF2-40B4-BE49-F238E27FC236}">
                <a16:creationId xmlns:a16="http://schemas.microsoft.com/office/drawing/2014/main" id="{F2E14684-AB22-493A-8D0E-2F0BFA0F0D5F}"/>
              </a:ext>
            </a:extLst>
          </p:cNvPr>
          <p:cNvGrpSpPr/>
          <p:nvPr/>
        </p:nvGrpSpPr>
        <p:grpSpPr>
          <a:xfrm>
            <a:off x="3217843" y="1508295"/>
            <a:ext cx="1100937" cy="144462"/>
            <a:chOff x="4398030" y="1698085"/>
            <a:chExt cx="541722" cy="144462"/>
          </a:xfrm>
          <a:solidFill>
            <a:schemeClr val="bg1"/>
          </a:solidFill>
        </p:grpSpPr>
        <p:sp>
          <p:nvSpPr>
            <p:cNvPr id="205" name="직사각형 204">
              <a:extLst>
                <a:ext uri="{FF2B5EF4-FFF2-40B4-BE49-F238E27FC236}">
                  <a16:creationId xmlns:a16="http://schemas.microsoft.com/office/drawing/2014/main" id="{A08FAA23-2324-4443-A2C2-4376967BB236}"/>
                </a:ext>
              </a:extLst>
            </p:cNvPr>
            <p:cNvSpPr/>
            <p:nvPr/>
          </p:nvSpPr>
          <p:spPr bwMode="auto">
            <a:xfrm>
              <a:off x="4398030" y="1698085"/>
              <a:ext cx="541722" cy="144462"/>
            </a:xfrm>
            <a:prstGeom prst="rect">
              <a:avLst/>
            </a:prstGeom>
            <a:grpFill/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</a:ln>
            <a:effectLst/>
          </p:spPr>
          <p:txBody>
            <a:bodyPr lIns="36000" tIns="0" rIns="3600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800" spc="-50" dirty="0">
                  <a:latin typeface="+mn-ea"/>
                  <a:ea typeface="+mn-ea"/>
                  <a:cs typeface="+mn-cs"/>
                </a:rPr>
                <a:t>전체</a:t>
              </a:r>
              <a:endParaRPr kumimoji="0" lang="en-US" altLang="ko-KR" sz="800" b="0" i="0" u="none" strike="noStrike" kern="0" cap="none" spc="-5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FD4A9CE2-81EB-4570-98B4-EAE63ECAC329}"/>
                </a:ext>
              </a:extLst>
            </p:cNvPr>
            <p:cNvSpPr txBox="1"/>
            <p:nvPr/>
          </p:nvSpPr>
          <p:spPr>
            <a:xfrm>
              <a:off x="4863739" y="1721804"/>
              <a:ext cx="59304" cy="92333"/>
            </a:xfrm>
            <a:prstGeom prst="rect">
              <a:avLst/>
            </a:prstGeom>
            <a:grp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600" dirty="0">
                  <a:latin typeface="+mn-ea"/>
                  <a:ea typeface="+mn-ea"/>
                  <a:cs typeface="Arial" pitchFamily="34" charset="0"/>
                </a:rPr>
                <a:t>▼</a:t>
              </a:r>
            </a:p>
          </p:txBody>
        </p:sp>
      </p:grp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E63B6B2F-654D-4E60-8388-E773659AFE61}"/>
              </a:ext>
            </a:extLst>
          </p:cNvPr>
          <p:cNvSpPr/>
          <p:nvPr/>
        </p:nvSpPr>
        <p:spPr>
          <a:xfrm>
            <a:off x="2132107" y="1148560"/>
            <a:ext cx="252008" cy="180000"/>
          </a:xfrm>
          <a:prstGeom prst="rec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1-1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13" name="직사각형 112">
            <a:extLst>
              <a:ext uri="{FF2B5EF4-FFF2-40B4-BE49-F238E27FC236}">
                <a16:creationId xmlns:a16="http://schemas.microsoft.com/office/drawing/2014/main" id="{910E310F-0CC4-48E6-99D5-D785296EDB44}"/>
              </a:ext>
            </a:extLst>
          </p:cNvPr>
          <p:cNvSpPr/>
          <p:nvPr/>
        </p:nvSpPr>
        <p:spPr>
          <a:xfrm>
            <a:off x="4514827" y="1157864"/>
            <a:ext cx="252008" cy="180000"/>
          </a:xfrm>
          <a:prstGeom prst="rec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1-2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15" name="직사각형 114">
            <a:extLst>
              <a:ext uri="{FF2B5EF4-FFF2-40B4-BE49-F238E27FC236}">
                <a16:creationId xmlns:a16="http://schemas.microsoft.com/office/drawing/2014/main" id="{C843A232-F777-45F7-AE72-AE7BC9452CE7}"/>
              </a:ext>
            </a:extLst>
          </p:cNvPr>
          <p:cNvSpPr/>
          <p:nvPr/>
        </p:nvSpPr>
        <p:spPr>
          <a:xfrm>
            <a:off x="2146994" y="1477793"/>
            <a:ext cx="252008" cy="180000"/>
          </a:xfrm>
          <a:prstGeom prst="rec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1-3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87" name="직사각형 186">
            <a:extLst>
              <a:ext uri="{FF2B5EF4-FFF2-40B4-BE49-F238E27FC236}">
                <a16:creationId xmlns:a16="http://schemas.microsoft.com/office/drawing/2014/main" id="{CB9A8C5D-702E-411B-8661-DCD851170E48}"/>
              </a:ext>
            </a:extLst>
          </p:cNvPr>
          <p:cNvSpPr/>
          <p:nvPr/>
        </p:nvSpPr>
        <p:spPr>
          <a:xfrm>
            <a:off x="4339658" y="1480907"/>
            <a:ext cx="252008" cy="180000"/>
          </a:xfrm>
          <a:prstGeom prst="rec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1-4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2" name="타원 61">
            <a:extLst>
              <a:ext uri="{FF2B5EF4-FFF2-40B4-BE49-F238E27FC236}">
                <a16:creationId xmlns:a16="http://schemas.microsoft.com/office/drawing/2014/main" id="{C05172C2-7A73-4511-8D49-0D3AA980F873}"/>
              </a:ext>
            </a:extLst>
          </p:cNvPr>
          <p:cNvSpPr/>
          <p:nvPr/>
        </p:nvSpPr>
        <p:spPr>
          <a:xfrm>
            <a:off x="98221" y="1191642"/>
            <a:ext cx="180000" cy="180000"/>
          </a:xfrm>
          <a:prstGeom prst="ellipse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FB1E09B-096A-4D5D-B2A3-D516FEDDBFA7}"/>
              </a:ext>
            </a:extLst>
          </p:cNvPr>
          <p:cNvSpPr txBox="1"/>
          <p:nvPr/>
        </p:nvSpPr>
        <p:spPr>
          <a:xfrm>
            <a:off x="6374415" y="413064"/>
            <a:ext cx="934182" cy="195814"/>
          </a:xfrm>
          <a:prstGeom prst="rect">
            <a:avLst/>
          </a:prstGeom>
          <a:noFill/>
        </p:spPr>
        <p:txBody>
          <a:bodyPr wrap="square" lIns="36000" tIns="36000" rIns="36000" bIns="36000">
            <a:spAutoFit/>
          </a:bodyPr>
          <a:lstStyle/>
          <a:p>
            <a:r>
              <a:rPr lang="ko-KR" altLang="en-US" sz="800">
                <a:latin typeface="+mj-ea"/>
                <a:ea typeface="+mj-ea"/>
              </a:rPr>
              <a:t>CA-010000-PA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00CFE6-B49D-6EF4-BFB4-8A08AEBD9DE0}"/>
              </a:ext>
            </a:extLst>
          </p:cNvPr>
          <p:cNvSpPr txBox="1"/>
          <p:nvPr/>
        </p:nvSpPr>
        <p:spPr>
          <a:xfrm>
            <a:off x="1587519" y="4604195"/>
            <a:ext cx="4604741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endParaRPr lang="en-US" altLang="ko-KR" sz="800" spc="-50">
              <a:latin typeface="+mn-ea"/>
              <a:ea typeface="+mn-ea"/>
              <a:cs typeface="+mn-cs"/>
            </a:endParaRPr>
          </a:p>
          <a:p>
            <a:pPr algn="l"/>
            <a:endParaRPr lang="en-US" altLang="ko-KR" sz="800" spc="-50">
              <a:latin typeface="+mn-ea"/>
              <a:ea typeface="+mn-ea"/>
              <a:cs typeface="+mn-cs"/>
            </a:endParaRPr>
          </a:p>
          <a:p>
            <a:pPr algn="l"/>
            <a:r>
              <a:rPr lang="ko-KR" altLang="en-US" sz="800" spc="-50">
                <a:latin typeface="+mn-ea"/>
                <a:ea typeface="+mn-ea"/>
                <a:cs typeface="+mn-cs"/>
              </a:rPr>
              <a:t>대상채권 팝업화면은 많은 정보 필요 없음 </a:t>
            </a:r>
            <a:r>
              <a:rPr lang="en-US" altLang="ko-KR" sz="800" spc="-50">
                <a:latin typeface="+mn-ea"/>
                <a:ea typeface="+mn-ea"/>
                <a:cs typeface="+mn-cs"/>
              </a:rPr>
              <a:t>(</a:t>
            </a:r>
            <a:r>
              <a:rPr lang="ko-KR" altLang="en-US" sz="800" spc="-50">
                <a:latin typeface="+mn-ea"/>
                <a:ea typeface="+mn-ea"/>
                <a:cs typeface="+mn-cs"/>
              </a:rPr>
              <a:t>아래 예시</a:t>
            </a:r>
            <a:r>
              <a:rPr lang="en-US" altLang="ko-KR" sz="800" spc="-50">
                <a:latin typeface="+mn-ea"/>
                <a:ea typeface="+mn-ea"/>
                <a:cs typeface="+mn-cs"/>
              </a:rPr>
              <a:t>)</a:t>
            </a:r>
          </a:p>
          <a:p>
            <a:pPr algn="l"/>
            <a:r>
              <a:rPr lang="ko-KR" altLang="en-US" sz="800" spc="-50">
                <a:latin typeface="+mn-ea"/>
                <a:ea typeface="+mn-ea"/>
                <a:cs typeface="+mn-cs"/>
              </a:rPr>
              <a:t>채권번호</a:t>
            </a:r>
            <a:r>
              <a:rPr lang="en-US" altLang="ko-KR" sz="800" spc="-50">
                <a:latin typeface="+mn-ea"/>
                <a:ea typeface="+mn-ea"/>
                <a:cs typeface="+mn-cs"/>
              </a:rPr>
              <a:t>(</a:t>
            </a:r>
            <a:r>
              <a:rPr lang="ko-KR" altLang="en-US" sz="800" spc="-50">
                <a:latin typeface="+mn-ea"/>
                <a:ea typeface="+mn-ea"/>
                <a:cs typeface="+mn-cs"/>
              </a:rPr>
              <a:t>상세팝업링크</a:t>
            </a:r>
            <a:r>
              <a:rPr lang="en-US" altLang="ko-KR" sz="800" spc="-50">
                <a:latin typeface="+mn-ea"/>
                <a:ea typeface="+mn-ea"/>
                <a:cs typeface="+mn-cs"/>
              </a:rPr>
              <a:t>), </a:t>
            </a:r>
            <a:r>
              <a:rPr lang="ko-KR" altLang="en-US" sz="800" spc="-50">
                <a:latin typeface="+mn-ea"/>
                <a:ea typeface="+mn-ea"/>
                <a:cs typeface="+mn-cs"/>
              </a:rPr>
              <a:t>채권상태</a:t>
            </a:r>
            <a:r>
              <a:rPr lang="en-US" altLang="ko-KR" sz="800" spc="-50">
                <a:latin typeface="+mn-ea"/>
                <a:ea typeface="+mn-ea"/>
                <a:cs typeface="+mn-cs"/>
              </a:rPr>
              <a:t>, </a:t>
            </a:r>
            <a:r>
              <a:rPr lang="ko-KR" altLang="en-US" sz="800" spc="-50">
                <a:latin typeface="+mn-ea"/>
                <a:ea typeface="+mn-ea"/>
                <a:cs typeface="+mn-cs"/>
              </a:rPr>
              <a:t>발행기업번호</a:t>
            </a:r>
            <a:r>
              <a:rPr lang="en-US" altLang="ko-KR" sz="800" spc="-50">
                <a:latin typeface="+mn-ea"/>
                <a:ea typeface="+mn-ea"/>
                <a:cs typeface="+mn-cs"/>
              </a:rPr>
              <a:t>, </a:t>
            </a:r>
            <a:r>
              <a:rPr lang="ko-KR" altLang="en-US" sz="800" spc="-50">
                <a:latin typeface="+mn-ea"/>
                <a:ea typeface="+mn-ea"/>
                <a:cs typeface="+mn-cs"/>
              </a:rPr>
              <a:t>발행기업명</a:t>
            </a:r>
            <a:r>
              <a:rPr lang="en-US" altLang="ko-KR" sz="800" spc="-50">
                <a:latin typeface="+mn-ea"/>
                <a:ea typeface="+mn-ea"/>
                <a:cs typeface="+mn-cs"/>
              </a:rPr>
              <a:t>, </a:t>
            </a:r>
            <a:r>
              <a:rPr lang="ko-KR" altLang="en-US" sz="800" spc="-50">
                <a:latin typeface="+mn-ea"/>
                <a:ea typeface="+mn-ea"/>
                <a:cs typeface="+mn-cs"/>
              </a:rPr>
              <a:t>수취기업번호</a:t>
            </a:r>
            <a:r>
              <a:rPr lang="en-US" altLang="ko-KR" sz="800" spc="-50">
                <a:latin typeface="+mn-ea"/>
                <a:ea typeface="+mn-ea"/>
                <a:cs typeface="+mn-cs"/>
              </a:rPr>
              <a:t>, </a:t>
            </a:r>
            <a:r>
              <a:rPr lang="ko-KR" altLang="en-US" sz="800" spc="-50">
                <a:latin typeface="+mn-ea"/>
                <a:ea typeface="+mn-ea"/>
                <a:cs typeface="+mn-cs"/>
              </a:rPr>
              <a:t>채권금액</a:t>
            </a:r>
            <a:r>
              <a:rPr lang="en-US" altLang="ko-KR" sz="800" spc="-50">
                <a:latin typeface="+mn-ea"/>
                <a:ea typeface="+mn-ea"/>
                <a:cs typeface="+mn-cs"/>
              </a:rPr>
              <a:t>, </a:t>
            </a:r>
            <a:r>
              <a:rPr lang="ko-KR" altLang="en-US" sz="800" spc="-50">
                <a:latin typeface="+mn-ea"/>
                <a:ea typeface="+mn-ea"/>
                <a:cs typeface="+mn-cs"/>
              </a:rPr>
              <a:t>만기일</a:t>
            </a:r>
            <a:endParaRPr lang="ko-KR" altLang="en-US" sz="800" spc="-50" dirty="0">
              <a:latin typeface="+mn-ea"/>
              <a:ea typeface="+mn-ea"/>
              <a:cs typeface="+mn-cs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28BD415-23E5-DAED-F7E2-78BFB361B9F9}"/>
              </a:ext>
            </a:extLst>
          </p:cNvPr>
          <p:cNvSpPr/>
          <p:nvPr/>
        </p:nvSpPr>
        <p:spPr>
          <a:xfrm>
            <a:off x="2399002" y="4595624"/>
            <a:ext cx="252008" cy="180000"/>
          </a:xfrm>
          <a:prstGeom prst="rec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7-1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C04E1C-4904-F049-5343-F47D187CFAA4}"/>
              </a:ext>
            </a:extLst>
          </p:cNvPr>
          <p:cNvSpPr txBox="1"/>
          <p:nvPr/>
        </p:nvSpPr>
        <p:spPr>
          <a:xfrm>
            <a:off x="5306646" y="5470769"/>
            <a:ext cx="4103077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ko-KR" altLang="en-US" sz="800" spc="-50">
                <a:latin typeface="+mn-ea"/>
                <a:ea typeface="+mn-ea"/>
                <a:cs typeface="+mn-cs"/>
              </a:rPr>
              <a:t>위 그리드 조회 정보는 만기결제집계테이블에 모두 포함된정보임</a:t>
            </a:r>
            <a:endParaRPr lang="en-US" altLang="ko-KR" sz="800" spc="-50">
              <a:latin typeface="+mn-ea"/>
              <a:ea typeface="+mn-ea"/>
              <a:cs typeface="+mn-cs"/>
            </a:endParaRPr>
          </a:p>
          <a:p>
            <a:pPr algn="l"/>
            <a:r>
              <a:rPr lang="ko-KR" altLang="en-US" sz="800" spc="-50">
                <a:latin typeface="+mn-ea"/>
                <a:ea typeface="+mn-ea"/>
                <a:cs typeface="+mn-cs"/>
              </a:rPr>
              <a:t>참고로 만기집계정보 테이블은 결제일 기준 상매채는 </a:t>
            </a:r>
            <a:r>
              <a:rPr lang="en-US" altLang="ko-KR" sz="800" spc="-50">
                <a:latin typeface="+mn-ea"/>
                <a:ea typeface="+mn-ea"/>
                <a:cs typeface="+mn-cs"/>
              </a:rPr>
              <a:t>1</a:t>
            </a:r>
            <a:r>
              <a:rPr lang="ko-KR" altLang="en-US" sz="800" spc="-50">
                <a:latin typeface="+mn-ea"/>
                <a:ea typeface="+mn-ea"/>
                <a:cs typeface="+mn-cs"/>
              </a:rPr>
              <a:t>개의 </a:t>
            </a:r>
            <a:r>
              <a:rPr lang="en-US" altLang="ko-KR" sz="800" spc="-50">
                <a:latin typeface="+mn-ea"/>
                <a:ea typeface="+mn-ea"/>
                <a:cs typeface="+mn-cs"/>
              </a:rPr>
              <a:t>Row(</a:t>
            </a:r>
            <a:r>
              <a:rPr lang="ko-KR" altLang="en-US" sz="800" spc="-50">
                <a:latin typeface="+mn-ea"/>
                <a:ea typeface="+mn-ea"/>
                <a:cs typeface="+mn-cs"/>
              </a:rPr>
              <a:t>구매기업번호 </a:t>
            </a:r>
            <a:r>
              <a:rPr lang="en-US" altLang="ko-KR" sz="800" spc="-50">
                <a:latin typeface="+mn-ea"/>
                <a:ea typeface="+mn-ea"/>
                <a:cs typeface="+mn-cs"/>
              </a:rPr>
              <a:t>0),  </a:t>
            </a:r>
          </a:p>
          <a:p>
            <a:pPr algn="l"/>
            <a:r>
              <a:rPr lang="ko-KR" altLang="en-US" sz="800" spc="-50">
                <a:latin typeface="+mn-ea"/>
                <a:ea typeface="+mn-ea"/>
                <a:cs typeface="+mn-cs"/>
              </a:rPr>
              <a:t>외매채는 구매기업번호별로 </a:t>
            </a:r>
            <a:r>
              <a:rPr lang="en-US" altLang="ko-KR" sz="800" spc="-50">
                <a:latin typeface="+mn-ea"/>
                <a:ea typeface="+mn-ea"/>
                <a:cs typeface="+mn-cs"/>
              </a:rPr>
              <a:t>1</a:t>
            </a:r>
            <a:r>
              <a:rPr lang="ko-KR" altLang="en-US" sz="800" spc="-50">
                <a:latin typeface="+mn-ea"/>
                <a:ea typeface="+mn-ea"/>
                <a:cs typeface="+mn-cs"/>
              </a:rPr>
              <a:t>개씩의 </a:t>
            </a:r>
            <a:r>
              <a:rPr lang="en-US" altLang="ko-KR" sz="800" spc="-50">
                <a:latin typeface="+mn-ea"/>
                <a:ea typeface="+mn-ea"/>
                <a:cs typeface="+mn-cs"/>
              </a:rPr>
              <a:t>Row</a:t>
            </a:r>
            <a:r>
              <a:rPr lang="ko-KR" altLang="en-US" sz="800" spc="-50">
                <a:latin typeface="+mn-ea"/>
                <a:ea typeface="+mn-ea"/>
                <a:cs typeface="+mn-cs"/>
              </a:rPr>
              <a:t>가 생성됨   </a:t>
            </a:r>
            <a:endParaRPr lang="ko-KR" altLang="en-US" sz="800" spc="-50" dirty="0"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7456383"/>
      </p:ext>
    </p:extLst>
  </p:cSld>
  <p:clrMapOvr>
    <a:masterClrMapping/>
  </p:clrMapOvr>
</p:sld>
</file>

<file path=ppt/theme/theme1.xml><?xml version="1.0" encoding="utf-8"?>
<a:theme xmlns:a="http://schemas.openxmlformats.org/drawingml/2006/main" name="1. 표지[KEISG24(3rd)]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. 화면설계서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6350">
          <a:solidFill>
            <a:schemeClr val="bg1">
              <a:lumMod val="65000"/>
            </a:schemeClr>
          </a:solidFill>
        </a:ln>
      </a:spPr>
      <a:bodyPr rtlCol="0" anchor="ctr"/>
      <a:lstStyle>
        <a:defPPr algn="l">
          <a:spcBef>
            <a:spcPct val="0"/>
          </a:spcBef>
          <a:defRPr kumimoji="1" sz="800" dirty="0">
            <a:solidFill>
              <a:schemeClr val="tx1"/>
            </a:solidFill>
            <a:latin typeface="맑은 고딕" panose="020B0503020000020004" pitchFamily="50" charset="-127"/>
            <a:ea typeface="맑은 고딕" panose="020B0503020000020004" pitchFamily="50" charset="-12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800" spc="-50" dirty="0">
            <a:latin typeface="+mn-ea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2. 화면설계서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6350">
          <a:solidFill>
            <a:schemeClr val="bg1">
              <a:lumMod val="65000"/>
            </a:schemeClr>
          </a:solidFill>
        </a:ln>
      </a:spPr>
      <a:bodyPr rtlCol="0" anchor="ctr"/>
      <a:lstStyle>
        <a:defPPr algn="l">
          <a:spcBef>
            <a:spcPct val="0"/>
          </a:spcBef>
          <a:defRPr kumimoji="1" sz="800" dirty="0">
            <a:solidFill>
              <a:schemeClr val="tx1"/>
            </a:solidFill>
            <a:latin typeface="맑은 고딕" panose="020B0503020000020004" pitchFamily="50" charset="-127"/>
            <a:ea typeface="맑은 고딕" panose="020B0503020000020004" pitchFamily="50" charset="-12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800" spc="-50" dirty="0">
            <a:latin typeface="+mn-ea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10322</TotalTime>
  <Words>339</Words>
  <Application>Microsoft Office PowerPoint</Application>
  <PresentationFormat>A4 용지(210x297mm)</PresentationFormat>
  <Paragraphs>139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맑은 고딕</vt:lpstr>
      <vt:lpstr>Wingdings</vt:lpstr>
      <vt:lpstr>Arial</vt:lpstr>
      <vt:lpstr>맑은 고딕</vt:lpstr>
      <vt:lpstr>1. 표지[KEISG24(3rd)]</vt:lpstr>
      <vt:lpstr>2. 화면설계서</vt:lpstr>
      <vt:lpstr>1_2. 화면설계서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subject/>
  <dc:creator>Keis</dc:creator>
  <cp:keywords/>
  <dc:description/>
  <cp:lastModifiedBy>lab S</cp:lastModifiedBy>
  <cp:revision>1421</cp:revision>
  <cp:lastPrinted>2025-06-26T07:32:04Z</cp:lastPrinted>
  <dcterms:created xsi:type="dcterms:W3CDTF">2023-03-14T02:24:34Z</dcterms:created>
  <dcterms:modified xsi:type="dcterms:W3CDTF">2025-12-18T01:14:32Z</dcterms:modified>
  <cp:category/>
</cp:coreProperties>
</file>