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48" r:id="rId1"/>
    <p:sldMasterId id="2147483754" r:id="rId2"/>
  </p:sldMasterIdLst>
  <p:notesMasterIdLst>
    <p:notesMasterId r:id="rId42"/>
  </p:notesMasterIdLst>
  <p:handoutMasterIdLst>
    <p:handoutMasterId r:id="rId43"/>
  </p:handoutMasterIdLst>
  <p:sldIdLst>
    <p:sldId id="515" r:id="rId3"/>
    <p:sldId id="516" r:id="rId4"/>
    <p:sldId id="517" r:id="rId5"/>
    <p:sldId id="510" r:id="rId6"/>
    <p:sldId id="520" r:id="rId7"/>
    <p:sldId id="521" r:id="rId8"/>
    <p:sldId id="665" r:id="rId9"/>
    <p:sldId id="522" r:id="rId10"/>
    <p:sldId id="664" r:id="rId11"/>
    <p:sldId id="666" r:id="rId12"/>
    <p:sldId id="663" r:id="rId13"/>
    <p:sldId id="486" r:id="rId14"/>
    <p:sldId id="643" r:id="rId15"/>
    <p:sldId id="635" r:id="rId16"/>
    <p:sldId id="636" r:id="rId17"/>
    <p:sldId id="637" r:id="rId18"/>
    <p:sldId id="618" r:id="rId19"/>
    <p:sldId id="529" r:id="rId20"/>
    <p:sldId id="644" r:id="rId21"/>
    <p:sldId id="585" r:id="rId22"/>
    <p:sldId id="658" r:id="rId23"/>
    <p:sldId id="625" r:id="rId24"/>
    <p:sldId id="501" r:id="rId25"/>
    <p:sldId id="586" r:id="rId26"/>
    <p:sldId id="588" r:id="rId27"/>
    <p:sldId id="654" r:id="rId28"/>
    <p:sldId id="659" r:id="rId29"/>
    <p:sldId id="655" r:id="rId30"/>
    <p:sldId id="656" r:id="rId31"/>
    <p:sldId id="657" r:id="rId32"/>
    <p:sldId id="498" r:id="rId33"/>
    <p:sldId id="614" r:id="rId34"/>
    <p:sldId id="661" r:id="rId35"/>
    <p:sldId id="660" r:id="rId36"/>
    <p:sldId id="645" r:id="rId37"/>
    <p:sldId id="662" r:id="rId38"/>
    <p:sldId id="653" r:id="rId39"/>
    <p:sldId id="652" r:id="rId40"/>
    <p:sldId id="387" r:id="rId41"/>
  </p:sldIdLst>
  <p:sldSz cx="9906000" cy="6858000" type="A4"/>
  <p:notesSz cx="6797675" cy="9926638"/>
  <p:embeddedFontLst>
    <p:embeddedFont>
      <p:font typeface="Segoe UI" panose="020B0502040204020203" pitchFamily="34" charset="0"/>
      <p:regular r:id="rId44"/>
      <p:bold r:id="rId45"/>
      <p:italic r:id="rId46"/>
      <p:boldItalic r:id="rId47"/>
    </p:embeddedFont>
    <p:embeddedFont>
      <p:font typeface="맑은 고딕" panose="020B0503020000020004" pitchFamily="50" charset="-127"/>
      <p:regular r:id="rId48"/>
      <p:bold r:id="rId49"/>
    </p:embeddedFont>
    <p:embeddedFont>
      <p:font typeface="맑은 고딕" panose="020B0503020000020004" pitchFamily="50" charset="-127"/>
      <p:regular r:id="rId48"/>
      <p:bold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기본 구역" id="{876D3469-7298-497C-8833-3CF50ECFA186}">
          <p14:sldIdLst>
            <p14:sldId id="515"/>
            <p14:sldId id="516"/>
            <p14:sldId id="517"/>
          </p14:sldIdLst>
        </p14:section>
        <p14:section name="업무사이트" id="{6E24D660-6CF5-4927-8F3F-C1B0C4B5E40B}">
          <p14:sldIdLst>
            <p14:sldId id="510"/>
            <p14:sldId id="520"/>
            <p14:sldId id="521"/>
            <p14:sldId id="665"/>
            <p14:sldId id="522"/>
            <p14:sldId id="664"/>
            <p14:sldId id="666"/>
            <p14:sldId id="663"/>
            <p14:sldId id="486"/>
            <p14:sldId id="643"/>
            <p14:sldId id="635"/>
            <p14:sldId id="636"/>
            <p14:sldId id="637"/>
            <p14:sldId id="618"/>
            <p14:sldId id="529"/>
            <p14:sldId id="644"/>
            <p14:sldId id="585"/>
            <p14:sldId id="658"/>
            <p14:sldId id="625"/>
            <p14:sldId id="501"/>
            <p14:sldId id="586"/>
            <p14:sldId id="588"/>
            <p14:sldId id="654"/>
            <p14:sldId id="659"/>
            <p14:sldId id="655"/>
            <p14:sldId id="656"/>
            <p14:sldId id="657"/>
            <p14:sldId id="498"/>
            <p14:sldId id="614"/>
            <p14:sldId id="661"/>
            <p14:sldId id="660"/>
            <p14:sldId id="645"/>
            <p14:sldId id="662"/>
            <p14:sldId id="653"/>
            <p14:sldId id="652"/>
            <p14:sldId id="3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823" userDrawn="1">
          <p15:clr>
            <a:srgbClr val="A4A3A4"/>
          </p15:clr>
        </p15:guide>
        <p15:guide id="5" orient="horz" pos="732" userDrawn="1">
          <p15:clr>
            <a:srgbClr val="A4A3A4"/>
          </p15:clr>
        </p15:guide>
        <p15:guide id="6" orient="horz" pos="3906" userDrawn="1">
          <p15:clr>
            <a:srgbClr val="A4A3A4"/>
          </p15:clr>
        </p15:guide>
        <p15:guide id="7" orient="horz" pos="3998" userDrawn="1">
          <p15:clr>
            <a:srgbClr val="A4A3A4"/>
          </p15:clr>
        </p15:guide>
        <p15:guide id="8" orient="horz" pos="4087" userDrawn="1">
          <p15:clr>
            <a:srgbClr val="A4A3A4"/>
          </p15:clr>
        </p15:guide>
        <p15:guide id="9" orient="horz" pos="549" userDrawn="1">
          <p15:clr>
            <a:srgbClr val="A4A3A4"/>
          </p15:clr>
        </p15:guide>
        <p15:guide id="10" pos="2531" userDrawn="1">
          <p15:clr>
            <a:srgbClr val="A4A3A4"/>
          </p15:clr>
        </p15:guide>
        <p15:guide id="11" pos="466" userDrawn="1">
          <p15:clr>
            <a:srgbClr val="A4A3A4"/>
          </p15:clr>
        </p15:guide>
        <p15:guide id="12" pos="46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  <p:ext uri="http://customooxmlschemas.google.com/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104" roundtripDataSignature="AMtx7mjZZap5luSaRxguHJocqVRP2junT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4D65E2"/>
    <a:srgbClr val="FF00FF"/>
    <a:srgbClr val="DECDFF"/>
    <a:srgbClr val="FFCBDE"/>
    <a:srgbClr val="FAD0F8"/>
    <a:srgbClr val="4D65E3"/>
    <a:srgbClr val="EFF5FF"/>
    <a:srgbClr val="F8F8F8"/>
    <a:srgbClr val="EE2E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3F2F993-F14D-4597-A060-1A1540AD9866}">
  <a:tblStyle styleId="{83F2F993-F14D-4597-A060-1A1540AD986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F1E6306-6801-45E6-8D38-118EC825A11B}" styleName="Table_1">
    <a:wholeTbl>
      <a:tcTxStyle b="off" i="off">
        <a:font>
          <a:latin typeface="맑은 고딕"/>
          <a:ea typeface="맑은 고딕"/>
          <a:cs typeface="맑은 고딕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맑은 고딕"/>
          <a:ea typeface="맑은 고딕"/>
          <a:cs typeface="맑은 고딕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맑은 고딕"/>
          <a:ea typeface="맑은 고딕"/>
          <a:cs typeface="맑은 고딕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맑은 고딕"/>
          <a:ea typeface="맑은 고딕"/>
          <a:cs typeface="맑은 고딕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맑은 고딕"/>
          <a:ea typeface="맑은 고딕"/>
          <a:cs typeface="맑은 고딕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4B5DA54-C56D-40CF-8B53-F70CB16E2E38}" styleName="Table_2">
    <a:wholeTbl>
      <a:tcTxStyle b="off" i="off">
        <a:font>
          <a:latin typeface="맑은 고딕"/>
          <a:ea typeface="맑은 고딕"/>
          <a:cs typeface="맑은 고딕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07" autoAdjust="0"/>
    <p:restoredTop sz="94062" autoAdjust="0"/>
  </p:normalViewPr>
  <p:slideViewPr>
    <p:cSldViewPr snapToGrid="0">
      <p:cViewPr varScale="1">
        <p:scale>
          <a:sx n="107" d="100"/>
          <a:sy n="107" d="100"/>
        </p:scale>
        <p:origin x="1818" y="96"/>
      </p:cViewPr>
      <p:guideLst>
        <p:guide orient="horz" pos="2160"/>
        <p:guide pos="3120"/>
        <p:guide orient="horz" pos="912"/>
        <p:guide orient="horz" pos="823"/>
        <p:guide orient="horz" pos="732"/>
        <p:guide orient="horz" pos="3906"/>
        <p:guide orient="horz" pos="3998"/>
        <p:guide orient="horz" pos="4087"/>
        <p:guide orient="horz" pos="549"/>
        <p:guide pos="2531"/>
        <p:guide pos="466"/>
        <p:guide pos="46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6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4.fntdata"/><Relationship Id="rId104" Type="http://customschemas.google.com/relationships/presentationmetadata" Target="meta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07" Type="http://schemas.openxmlformats.org/officeDocument/2006/relationships/theme" Target="theme/theme1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2.fntdata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48" Type="http://schemas.openxmlformats.org/officeDocument/2006/relationships/font" Target="fonts/font5.fntdata"/><Relationship Id="rId10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3.fntdata"/><Relationship Id="rId108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6.fntdata"/><Relationship Id="rId106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2B12F1-33CA-4209-98FB-31E41A9777A7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03DF96CD-AFCD-470E-A61B-3BF4FBF69AEF}">
      <dgm:prSet phldrT="[텍스트]"/>
      <dgm:spPr>
        <a:solidFill>
          <a:srgbClr val="002060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bg1"/>
              </a:solidFill>
            </a:rPr>
            <a:t>신청정보 입력</a:t>
          </a:r>
        </a:p>
      </dgm:t>
    </dgm:pt>
    <dgm:pt modelId="{BF32ACC6-08A8-434E-BFF2-711D6D316FA6}" type="par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739CE956-B8F7-4C8C-986C-16FD87CB439D}" type="sib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48B7BE0F-5869-499E-AC3F-2AF278F5B74B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전자서명</a:t>
          </a:r>
        </a:p>
      </dgm:t>
    </dgm:pt>
    <dgm:pt modelId="{D10D8F30-126F-422A-AD7C-58D6782F3626}" type="par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DF499130-3FAC-4BEB-BE3F-AB361961C64A}" type="sib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B201E52B-DE1C-496C-92EB-5F36D7735B8A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신청완료</a:t>
          </a:r>
        </a:p>
      </dgm:t>
    </dgm:pt>
    <dgm:pt modelId="{330BDCDB-5887-4AC4-9DB1-A763EFE4BB1C}" type="par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24515C0E-BC67-40FC-B263-44612080E234}" type="sib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A505C575-0CCB-4FC2-A37D-FF5E41084B56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신청정보 확인</a:t>
          </a:r>
        </a:p>
      </dgm:t>
    </dgm:pt>
    <dgm:pt modelId="{3DFD2A0F-1937-49CC-B893-917C9C796C50}" type="parTrans" cxnId="{8CD18941-E7BF-47A3-800F-C5EC79EC70D9}">
      <dgm:prSet/>
      <dgm:spPr/>
      <dgm:t>
        <a:bodyPr/>
        <a:lstStyle/>
        <a:p>
          <a:pPr latinLnBrk="1"/>
          <a:endParaRPr lang="ko-KR" altLang="en-US"/>
        </a:p>
      </dgm:t>
    </dgm:pt>
    <dgm:pt modelId="{7C13238F-CD1E-4635-BA59-F9067FB724B5}" type="sibTrans" cxnId="{8CD18941-E7BF-47A3-800F-C5EC79EC70D9}">
      <dgm:prSet/>
      <dgm:spPr/>
      <dgm:t>
        <a:bodyPr/>
        <a:lstStyle/>
        <a:p>
          <a:pPr latinLnBrk="1"/>
          <a:endParaRPr lang="ko-KR" altLang="en-US"/>
        </a:p>
      </dgm:t>
    </dgm:pt>
    <dgm:pt modelId="{4AB71999-2324-4FB1-A499-2225E8D9B84F}" type="pres">
      <dgm:prSet presAssocID="{B12B12F1-33CA-4209-98FB-31E41A9777A7}" presName="Name0" presStyleCnt="0">
        <dgm:presLayoutVars>
          <dgm:dir/>
          <dgm:resizeHandles val="exact"/>
        </dgm:presLayoutVars>
      </dgm:prSet>
      <dgm:spPr/>
    </dgm:pt>
    <dgm:pt modelId="{AC5FF4C2-5634-4D83-9C8E-B5B121098AC0}" type="pres">
      <dgm:prSet presAssocID="{03DF96CD-AFCD-470E-A61B-3BF4FBF69AEF}" presName="parTxOnly" presStyleLbl="node1" presStyleIdx="0" presStyleCnt="4">
        <dgm:presLayoutVars>
          <dgm:bulletEnabled val="1"/>
        </dgm:presLayoutVars>
      </dgm:prSet>
      <dgm:spPr/>
    </dgm:pt>
    <dgm:pt modelId="{A917966C-C9DE-47DB-B993-191B68D206BF}" type="pres">
      <dgm:prSet presAssocID="{739CE956-B8F7-4C8C-986C-16FD87CB439D}" presName="parSpace" presStyleCnt="0"/>
      <dgm:spPr/>
    </dgm:pt>
    <dgm:pt modelId="{49696697-C797-4B2E-B641-C90D3564F492}" type="pres">
      <dgm:prSet presAssocID="{A505C575-0CCB-4FC2-A37D-FF5E41084B56}" presName="parTxOnly" presStyleLbl="node1" presStyleIdx="1" presStyleCnt="4">
        <dgm:presLayoutVars>
          <dgm:bulletEnabled val="1"/>
        </dgm:presLayoutVars>
      </dgm:prSet>
      <dgm:spPr/>
    </dgm:pt>
    <dgm:pt modelId="{5C4362B8-CF97-43C8-A01A-DB2E9A6C85CC}" type="pres">
      <dgm:prSet presAssocID="{7C13238F-CD1E-4635-BA59-F9067FB724B5}" presName="parSpace" presStyleCnt="0"/>
      <dgm:spPr/>
    </dgm:pt>
    <dgm:pt modelId="{39C52F35-7406-42E4-944B-D3007908D35C}" type="pres">
      <dgm:prSet presAssocID="{48B7BE0F-5869-499E-AC3F-2AF278F5B74B}" presName="parTxOnly" presStyleLbl="node1" presStyleIdx="2" presStyleCnt="4">
        <dgm:presLayoutVars>
          <dgm:bulletEnabled val="1"/>
        </dgm:presLayoutVars>
      </dgm:prSet>
      <dgm:spPr/>
    </dgm:pt>
    <dgm:pt modelId="{B021D840-A630-4AF8-9AD7-69ACC6FE5E74}" type="pres">
      <dgm:prSet presAssocID="{DF499130-3FAC-4BEB-BE3F-AB361961C64A}" presName="parSpace" presStyleCnt="0"/>
      <dgm:spPr/>
    </dgm:pt>
    <dgm:pt modelId="{10F72C48-4520-4A0F-BAFA-7BDECC843CCE}" type="pres">
      <dgm:prSet presAssocID="{B201E52B-DE1C-496C-92EB-5F36D7735B8A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CADEB735-D8BE-45B0-899F-3422C21B5283}" srcId="{B12B12F1-33CA-4209-98FB-31E41A9777A7}" destId="{48B7BE0F-5869-499E-AC3F-2AF278F5B74B}" srcOrd="2" destOrd="0" parTransId="{D10D8F30-126F-422A-AD7C-58D6782F3626}" sibTransId="{DF499130-3FAC-4BEB-BE3F-AB361961C64A}"/>
    <dgm:cxn modelId="{8CD18941-E7BF-47A3-800F-C5EC79EC70D9}" srcId="{B12B12F1-33CA-4209-98FB-31E41A9777A7}" destId="{A505C575-0CCB-4FC2-A37D-FF5E41084B56}" srcOrd="1" destOrd="0" parTransId="{3DFD2A0F-1937-49CC-B893-917C9C796C50}" sibTransId="{7C13238F-CD1E-4635-BA59-F9067FB724B5}"/>
    <dgm:cxn modelId="{CAF9A569-5439-43A5-881D-A688FF273796}" type="presOf" srcId="{A505C575-0CCB-4FC2-A37D-FF5E41084B56}" destId="{49696697-C797-4B2E-B641-C90D3564F492}" srcOrd="0" destOrd="0" presId="urn:microsoft.com/office/officeart/2005/8/layout/hChevron3"/>
    <dgm:cxn modelId="{867AC959-F5FA-480F-9A2A-3CADB4F96C35}" type="presOf" srcId="{48B7BE0F-5869-499E-AC3F-2AF278F5B74B}" destId="{39C52F35-7406-42E4-944B-D3007908D35C}" srcOrd="0" destOrd="0" presId="urn:microsoft.com/office/officeart/2005/8/layout/hChevron3"/>
    <dgm:cxn modelId="{3A0C287A-4DD6-4264-85E8-D941DB1129A1}" type="presOf" srcId="{B201E52B-DE1C-496C-92EB-5F36D7735B8A}" destId="{10F72C48-4520-4A0F-BAFA-7BDECC843CCE}" srcOrd="0" destOrd="0" presId="urn:microsoft.com/office/officeart/2005/8/layout/hChevron3"/>
    <dgm:cxn modelId="{5CDFE483-C39F-4136-ACB8-E975394853A5}" type="presOf" srcId="{03DF96CD-AFCD-470E-A61B-3BF4FBF69AEF}" destId="{AC5FF4C2-5634-4D83-9C8E-B5B121098AC0}" srcOrd="0" destOrd="0" presId="urn:microsoft.com/office/officeart/2005/8/layout/hChevron3"/>
    <dgm:cxn modelId="{8B28168C-C822-40AD-B2D7-D896F58C0AA9}" type="presOf" srcId="{B12B12F1-33CA-4209-98FB-31E41A9777A7}" destId="{4AB71999-2324-4FB1-A499-2225E8D9B84F}" srcOrd="0" destOrd="0" presId="urn:microsoft.com/office/officeart/2005/8/layout/hChevron3"/>
    <dgm:cxn modelId="{6FE4A6BA-B3FE-48F4-B241-4E22625207DB}" srcId="{B12B12F1-33CA-4209-98FB-31E41A9777A7}" destId="{B201E52B-DE1C-496C-92EB-5F36D7735B8A}" srcOrd="3" destOrd="0" parTransId="{330BDCDB-5887-4AC4-9DB1-A763EFE4BB1C}" sibTransId="{24515C0E-BC67-40FC-B263-44612080E234}"/>
    <dgm:cxn modelId="{B31A0DF7-E89B-458B-8AC0-5DB9E3C65FBB}" srcId="{B12B12F1-33CA-4209-98FB-31E41A9777A7}" destId="{03DF96CD-AFCD-470E-A61B-3BF4FBF69AEF}" srcOrd="0" destOrd="0" parTransId="{BF32ACC6-08A8-434E-BFF2-711D6D316FA6}" sibTransId="{739CE956-B8F7-4C8C-986C-16FD87CB439D}"/>
    <dgm:cxn modelId="{83F19568-2772-4613-8BAF-A47481CD3CD9}" type="presParOf" srcId="{4AB71999-2324-4FB1-A499-2225E8D9B84F}" destId="{AC5FF4C2-5634-4D83-9C8E-B5B121098AC0}" srcOrd="0" destOrd="0" presId="urn:microsoft.com/office/officeart/2005/8/layout/hChevron3"/>
    <dgm:cxn modelId="{9A89987D-9D56-44BC-86C8-57A32EE88DB9}" type="presParOf" srcId="{4AB71999-2324-4FB1-A499-2225E8D9B84F}" destId="{A917966C-C9DE-47DB-B993-191B68D206BF}" srcOrd="1" destOrd="0" presId="urn:microsoft.com/office/officeart/2005/8/layout/hChevron3"/>
    <dgm:cxn modelId="{E27E4A42-5911-464B-B1F0-D43E02262BF5}" type="presParOf" srcId="{4AB71999-2324-4FB1-A499-2225E8D9B84F}" destId="{49696697-C797-4B2E-B641-C90D3564F492}" srcOrd="2" destOrd="0" presId="urn:microsoft.com/office/officeart/2005/8/layout/hChevron3"/>
    <dgm:cxn modelId="{8F547C8B-54ED-4B5D-A79F-541792D91F46}" type="presParOf" srcId="{4AB71999-2324-4FB1-A499-2225E8D9B84F}" destId="{5C4362B8-CF97-43C8-A01A-DB2E9A6C85CC}" srcOrd="3" destOrd="0" presId="urn:microsoft.com/office/officeart/2005/8/layout/hChevron3"/>
    <dgm:cxn modelId="{282D9315-FD93-45D8-BE06-E1CF25B986EC}" type="presParOf" srcId="{4AB71999-2324-4FB1-A499-2225E8D9B84F}" destId="{39C52F35-7406-42E4-944B-D3007908D35C}" srcOrd="4" destOrd="0" presId="urn:microsoft.com/office/officeart/2005/8/layout/hChevron3"/>
    <dgm:cxn modelId="{93A6168C-3434-4AF2-95DE-99C483F33602}" type="presParOf" srcId="{4AB71999-2324-4FB1-A499-2225E8D9B84F}" destId="{B021D840-A630-4AF8-9AD7-69ACC6FE5E74}" srcOrd="5" destOrd="0" presId="urn:microsoft.com/office/officeart/2005/8/layout/hChevron3"/>
    <dgm:cxn modelId="{E515C68E-E90A-4631-8393-39D22A5C7B11}" type="presParOf" srcId="{4AB71999-2324-4FB1-A499-2225E8D9B84F}" destId="{10F72C48-4520-4A0F-BAFA-7BDECC843CC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12B12F1-33CA-4209-98FB-31E41A9777A7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03DF96CD-AFCD-470E-A61B-3BF4FBF69AEF}">
      <dgm:prSet phldrT="[텍스트]"/>
      <dgm:spPr>
        <a:solidFill>
          <a:schemeClr val="bg1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tx1"/>
              </a:solidFill>
            </a:rPr>
            <a:t>신청정보 입력</a:t>
          </a:r>
        </a:p>
      </dgm:t>
    </dgm:pt>
    <dgm:pt modelId="{BF32ACC6-08A8-434E-BFF2-711D6D316FA6}" type="par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739CE956-B8F7-4C8C-986C-16FD87CB439D}" type="sib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48B7BE0F-5869-499E-AC3F-2AF278F5B74B}">
      <dgm:prSet phldrT="[텍스트]"/>
      <dgm:spPr>
        <a:solidFill>
          <a:srgbClr val="002060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bg1"/>
              </a:solidFill>
            </a:rPr>
            <a:t>신청정보 확인</a:t>
          </a:r>
        </a:p>
      </dgm:t>
    </dgm:pt>
    <dgm:pt modelId="{D10D8F30-126F-422A-AD7C-58D6782F3626}" type="par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DF499130-3FAC-4BEB-BE3F-AB361961C64A}" type="sib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B201E52B-DE1C-496C-92EB-5F36D7735B8A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신청완료</a:t>
          </a:r>
        </a:p>
      </dgm:t>
    </dgm:pt>
    <dgm:pt modelId="{330BDCDB-5887-4AC4-9DB1-A763EFE4BB1C}" type="par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24515C0E-BC67-40FC-B263-44612080E234}" type="sib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1354F3BE-013A-465F-B2DF-9E335583A2A4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전자서명</a:t>
          </a:r>
        </a:p>
      </dgm:t>
    </dgm:pt>
    <dgm:pt modelId="{5B2D25EB-F20D-497C-8E5E-282A2C5F52AD}" type="parTrans" cxnId="{CA62D7C5-6E6B-4515-B991-5AA62B24615C}">
      <dgm:prSet/>
      <dgm:spPr/>
      <dgm:t>
        <a:bodyPr/>
        <a:lstStyle/>
        <a:p>
          <a:pPr latinLnBrk="1"/>
          <a:endParaRPr lang="ko-KR" altLang="en-US"/>
        </a:p>
      </dgm:t>
    </dgm:pt>
    <dgm:pt modelId="{36D855C2-CC33-41A5-A65B-FE795D985F8F}" type="sibTrans" cxnId="{CA62D7C5-6E6B-4515-B991-5AA62B24615C}">
      <dgm:prSet/>
      <dgm:spPr/>
      <dgm:t>
        <a:bodyPr/>
        <a:lstStyle/>
        <a:p>
          <a:pPr latinLnBrk="1"/>
          <a:endParaRPr lang="ko-KR" altLang="en-US"/>
        </a:p>
      </dgm:t>
    </dgm:pt>
    <dgm:pt modelId="{4AB71999-2324-4FB1-A499-2225E8D9B84F}" type="pres">
      <dgm:prSet presAssocID="{B12B12F1-33CA-4209-98FB-31E41A9777A7}" presName="Name0" presStyleCnt="0">
        <dgm:presLayoutVars>
          <dgm:dir/>
          <dgm:resizeHandles val="exact"/>
        </dgm:presLayoutVars>
      </dgm:prSet>
      <dgm:spPr/>
    </dgm:pt>
    <dgm:pt modelId="{AC5FF4C2-5634-4D83-9C8E-B5B121098AC0}" type="pres">
      <dgm:prSet presAssocID="{03DF96CD-AFCD-470E-A61B-3BF4FBF69AEF}" presName="parTxOnly" presStyleLbl="node1" presStyleIdx="0" presStyleCnt="4" custScaleX="115447" custLinFactNeighborY="-3356">
        <dgm:presLayoutVars>
          <dgm:bulletEnabled val="1"/>
        </dgm:presLayoutVars>
      </dgm:prSet>
      <dgm:spPr/>
    </dgm:pt>
    <dgm:pt modelId="{A917966C-C9DE-47DB-B993-191B68D206BF}" type="pres">
      <dgm:prSet presAssocID="{739CE956-B8F7-4C8C-986C-16FD87CB439D}" presName="parSpace" presStyleCnt="0"/>
      <dgm:spPr/>
    </dgm:pt>
    <dgm:pt modelId="{39C52F35-7406-42E4-944B-D3007908D35C}" type="pres">
      <dgm:prSet presAssocID="{48B7BE0F-5869-499E-AC3F-2AF278F5B74B}" presName="parTxOnly" presStyleLbl="node1" presStyleIdx="1" presStyleCnt="4" custScaleX="115447">
        <dgm:presLayoutVars>
          <dgm:bulletEnabled val="1"/>
        </dgm:presLayoutVars>
      </dgm:prSet>
      <dgm:spPr/>
    </dgm:pt>
    <dgm:pt modelId="{B021D840-A630-4AF8-9AD7-69ACC6FE5E74}" type="pres">
      <dgm:prSet presAssocID="{DF499130-3FAC-4BEB-BE3F-AB361961C64A}" presName="parSpace" presStyleCnt="0"/>
      <dgm:spPr/>
    </dgm:pt>
    <dgm:pt modelId="{62B8760E-BBB1-4C81-A470-34CD2896E2F7}" type="pres">
      <dgm:prSet presAssocID="{1354F3BE-013A-465F-B2DF-9E335583A2A4}" presName="parTxOnly" presStyleLbl="node1" presStyleIdx="2" presStyleCnt="4" custScaleX="115447">
        <dgm:presLayoutVars>
          <dgm:bulletEnabled val="1"/>
        </dgm:presLayoutVars>
      </dgm:prSet>
      <dgm:spPr/>
    </dgm:pt>
    <dgm:pt modelId="{CC31E5CD-4ED3-4DE2-8EF3-FAC2C9753674}" type="pres">
      <dgm:prSet presAssocID="{36D855C2-CC33-41A5-A65B-FE795D985F8F}" presName="parSpace" presStyleCnt="0"/>
      <dgm:spPr/>
    </dgm:pt>
    <dgm:pt modelId="{10F72C48-4520-4A0F-BAFA-7BDECC843CCE}" type="pres">
      <dgm:prSet presAssocID="{B201E52B-DE1C-496C-92EB-5F36D7735B8A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0F7ED12C-C1D7-458A-A5B2-5A2D479DCDD0}" type="presOf" srcId="{1354F3BE-013A-465F-B2DF-9E335583A2A4}" destId="{62B8760E-BBB1-4C81-A470-34CD2896E2F7}" srcOrd="0" destOrd="0" presId="urn:microsoft.com/office/officeart/2005/8/layout/hChevron3"/>
    <dgm:cxn modelId="{CADEB735-D8BE-45B0-899F-3422C21B5283}" srcId="{B12B12F1-33CA-4209-98FB-31E41A9777A7}" destId="{48B7BE0F-5869-499E-AC3F-2AF278F5B74B}" srcOrd="1" destOrd="0" parTransId="{D10D8F30-126F-422A-AD7C-58D6782F3626}" sibTransId="{DF499130-3FAC-4BEB-BE3F-AB361961C64A}"/>
    <dgm:cxn modelId="{867AC959-F5FA-480F-9A2A-3CADB4F96C35}" type="presOf" srcId="{48B7BE0F-5869-499E-AC3F-2AF278F5B74B}" destId="{39C52F35-7406-42E4-944B-D3007908D35C}" srcOrd="0" destOrd="0" presId="urn:microsoft.com/office/officeart/2005/8/layout/hChevron3"/>
    <dgm:cxn modelId="{3A0C287A-4DD6-4264-85E8-D941DB1129A1}" type="presOf" srcId="{B201E52B-DE1C-496C-92EB-5F36D7735B8A}" destId="{10F72C48-4520-4A0F-BAFA-7BDECC843CCE}" srcOrd="0" destOrd="0" presId="urn:microsoft.com/office/officeart/2005/8/layout/hChevron3"/>
    <dgm:cxn modelId="{5CDFE483-C39F-4136-ACB8-E975394853A5}" type="presOf" srcId="{03DF96CD-AFCD-470E-A61B-3BF4FBF69AEF}" destId="{AC5FF4C2-5634-4D83-9C8E-B5B121098AC0}" srcOrd="0" destOrd="0" presId="urn:microsoft.com/office/officeart/2005/8/layout/hChevron3"/>
    <dgm:cxn modelId="{8B28168C-C822-40AD-B2D7-D896F58C0AA9}" type="presOf" srcId="{B12B12F1-33CA-4209-98FB-31E41A9777A7}" destId="{4AB71999-2324-4FB1-A499-2225E8D9B84F}" srcOrd="0" destOrd="0" presId="urn:microsoft.com/office/officeart/2005/8/layout/hChevron3"/>
    <dgm:cxn modelId="{6FE4A6BA-B3FE-48F4-B241-4E22625207DB}" srcId="{B12B12F1-33CA-4209-98FB-31E41A9777A7}" destId="{B201E52B-DE1C-496C-92EB-5F36D7735B8A}" srcOrd="3" destOrd="0" parTransId="{330BDCDB-5887-4AC4-9DB1-A763EFE4BB1C}" sibTransId="{24515C0E-BC67-40FC-B263-44612080E234}"/>
    <dgm:cxn modelId="{CA62D7C5-6E6B-4515-B991-5AA62B24615C}" srcId="{B12B12F1-33CA-4209-98FB-31E41A9777A7}" destId="{1354F3BE-013A-465F-B2DF-9E335583A2A4}" srcOrd="2" destOrd="0" parTransId="{5B2D25EB-F20D-497C-8E5E-282A2C5F52AD}" sibTransId="{36D855C2-CC33-41A5-A65B-FE795D985F8F}"/>
    <dgm:cxn modelId="{B31A0DF7-E89B-458B-8AC0-5DB9E3C65FBB}" srcId="{B12B12F1-33CA-4209-98FB-31E41A9777A7}" destId="{03DF96CD-AFCD-470E-A61B-3BF4FBF69AEF}" srcOrd="0" destOrd="0" parTransId="{BF32ACC6-08A8-434E-BFF2-711D6D316FA6}" sibTransId="{739CE956-B8F7-4C8C-986C-16FD87CB439D}"/>
    <dgm:cxn modelId="{83F19568-2772-4613-8BAF-A47481CD3CD9}" type="presParOf" srcId="{4AB71999-2324-4FB1-A499-2225E8D9B84F}" destId="{AC5FF4C2-5634-4D83-9C8E-B5B121098AC0}" srcOrd="0" destOrd="0" presId="urn:microsoft.com/office/officeart/2005/8/layout/hChevron3"/>
    <dgm:cxn modelId="{9A89987D-9D56-44BC-86C8-57A32EE88DB9}" type="presParOf" srcId="{4AB71999-2324-4FB1-A499-2225E8D9B84F}" destId="{A917966C-C9DE-47DB-B993-191B68D206BF}" srcOrd="1" destOrd="0" presId="urn:microsoft.com/office/officeart/2005/8/layout/hChevron3"/>
    <dgm:cxn modelId="{282D9315-FD93-45D8-BE06-E1CF25B986EC}" type="presParOf" srcId="{4AB71999-2324-4FB1-A499-2225E8D9B84F}" destId="{39C52F35-7406-42E4-944B-D3007908D35C}" srcOrd="2" destOrd="0" presId="urn:microsoft.com/office/officeart/2005/8/layout/hChevron3"/>
    <dgm:cxn modelId="{93A6168C-3434-4AF2-95DE-99C483F33602}" type="presParOf" srcId="{4AB71999-2324-4FB1-A499-2225E8D9B84F}" destId="{B021D840-A630-4AF8-9AD7-69ACC6FE5E74}" srcOrd="3" destOrd="0" presId="urn:microsoft.com/office/officeart/2005/8/layout/hChevron3"/>
    <dgm:cxn modelId="{7DBB1EE5-C3F2-4474-A33A-B18C0957C974}" type="presParOf" srcId="{4AB71999-2324-4FB1-A499-2225E8D9B84F}" destId="{62B8760E-BBB1-4C81-A470-34CD2896E2F7}" srcOrd="4" destOrd="0" presId="urn:microsoft.com/office/officeart/2005/8/layout/hChevron3"/>
    <dgm:cxn modelId="{0CECE6B1-5E82-4DE5-A7E3-01582166F38A}" type="presParOf" srcId="{4AB71999-2324-4FB1-A499-2225E8D9B84F}" destId="{CC31E5CD-4ED3-4DE2-8EF3-FAC2C9753674}" srcOrd="5" destOrd="0" presId="urn:microsoft.com/office/officeart/2005/8/layout/hChevron3"/>
    <dgm:cxn modelId="{E515C68E-E90A-4631-8393-39D22A5C7B11}" type="presParOf" srcId="{4AB71999-2324-4FB1-A499-2225E8D9B84F}" destId="{10F72C48-4520-4A0F-BAFA-7BDECC843CC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12B12F1-33CA-4209-98FB-31E41A9777A7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03DF96CD-AFCD-470E-A61B-3BF4FBF69AEF}">
      <dgm:prSet phldrT="[텍스트]"/>
      <dgm:spPr>
        <a:solidFill>
          <a:schemeClr val="bg1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tx1"/>
              </a:solidFill>
            </a:rPr>
            <a:t>신청정보 입력</a:t>
          </a:r>
        </a:p>
      </dgm:t>
    </dgm:pt>
    <dgm:pt modelId="{BF32ACC6-08A8-434E-BFF2-711D6D316FA6}" type="par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739CE956-B8F7-4C8C-986C-16FD87CB439D}" type="sib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48B7BE0F-5869-499E-AC3F-2AF278F5B74B}">
      <dgm:prSet phldrT="[텍스트]"/>
      <dgm:spPr>
        <a:solidFill>
          <a:srgbClr val="002060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bg1"/>
              </a:solidFill>
            </a:rPr>
            <a:t>전자서명</a:t>
          </a:r>
        </a:p>
      </dgm:t>
    </dgm:pt>
    <dgm:pt modelId="{D10D8F30-126F-422A-AD7C-58D6782F3626}" type="par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DF499130-3FAC-4BEB-BE3F-AB361961C64A}" type="sib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B201E52B-DE1C-496C-92EB-5F36D7735B8A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신청완료</a:t>
          </a:r>
        </a:p>
      </dgm:t>
    </dgm:pt>
    <dgm:pt modelId="{330BDCDB-5887-4AC4-9DB1-A763EFE4BB1C}" type="par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24515C0E-BC67-40FC-B263-44612080E234}" type="sib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2726AD71-A745-4B3D-9BE8-95C29037F08F}">
      <dgm:prSet phldrT="[텍스트]"/>
      <dgm:spPr>
        <a:solidFill>
          <a:schemeClr val="bg1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tx1"/>
              </a:solidFill>
            </a:rPr>
            <a:t>신청정보 확인</a:t>
          </a:r>
        </a:p>
      </dgm:t>
    </dgm:pt>
    <dgm:pt modelId="{A0CBADDF-E12A-4EFE-9F8A-5A2DFBAB4BC2}" type="parTrans" cxnId="{F1BCBC3B-BE21-413C-967F-D81838D566A2}">
      <dgm:prSet/>
      <dgm:spPr/>
      <dgm:t>
        <a:bodyPr/>
        <a:lstStyle/>
        <a:p>
          <a:pPr latinLnBrk="1"/>
          <a:endParaRPr lang="ko-KR" altLang="en-US"/>
        </a:p>
      </dgm:t>
    </dgm:pt>
    <dgm:pt modelId="{7095E287-194D-449E-8066-F498FBC79111}" type="sibTrans" cxnId="{F1BCBC3B-BE21-413C-967F-D81838D566A2}">
      <dgm:prSet/>
      <dgm:spPr/>
      <dgm:t>
        <a:bodyPr/>
        <a:lstStyle/>
        <a:p>
          <a:pPr latinLnBrk="1"/>
          <a:endParaRPr lang="ko-KR" altLang="en-US"/>
        </a:p>
      </dgm:t>
    </dgm:pt>
    <dgm:pt modelId="{4AB71999-2324-4FB1-A499-2225E8D9B84F}" type="pres">
      <dgm:prSet presAssocID="{B12B12F1-33CA-4209-98FB-31E41A9777A7}" presName="Name0" presStyleCnt="0">
        <dgm:presLayoutVars>
          <dgm:dir/>
          <dgm:resizeHandles val="exact"/>
        </dgm:presLayoutVars>
      </dgm:prSet>
      <dgm:spPr/>
    </dgm:pt>
    <dgm:pt modelId="{AC5FF4C2-5634-4D83-9C8E-B5B121098AC0}" type="pres">
      <dgm:prSet presAssocID="{03DF96CD-AFCD-470E-A61B-3BF4FBF69AEF}" presName="parTxOnly" presStyleLbl="node1" presStyleIdx="0" presStyleCnt="4" custScaleX="115464" custLinFactNeighborY="-3356">
        <dgm:presLayoutVars>
          <dgm:bulletEnabled val="1"/>
        </dgm:presLayoutVars>
      </dgm:prSet>
      <dgm:spPr/>
    </dgm:pt>
    <dgm:pt modelId="{A917966C-C9DE-47DB-B993-191B68D206BF}" type="pres">
      <dgm:prSet presAssocID="{739CE956-B8F7-4C8C-986C-16FD87CB439D}" presName="parSpace" presStyleCnt="0"/>
      <dgm:spPr/>
    </dgm:pt>
    <dgm:pt modelId="{E74EF9B1-D007-4208-B396-DB285C72C752}" type="pres">
      <dgm:prSet presAssocID="{2726AD71-A745-4B3D-9BE8-95C29037F08F}" presName="parTxOnly" presStyleLbl="node1" presStyleIdx="1" presStyleCnt="4" custScaleX="115464">
        <dgm:presLayoutVars>
          <dgm:bulletEnabled val="1"/>
        </dgm:presLayoutVars>
      </dgm:prSet>
      <dgm:spPr/>
    </dgm:pt>
    <dgm:pt modelId="{8841D756-3EF5-47AC-8328-864BF4C653F0}" type="pres">
      <dgm:prSet presAssocID="{7095E287-194D-449E-8066-F498FBC79111}" presName="parSpace" presStyleCnt="0"/>
      <dgm:spPr/>
    </dgm:pt>
    <dgm:pt modelId="{39C52F35-7406-42E4-944B-D3007908D35C}" type="pres">
      <dgm:prSet presAssocID="{48B7BE0F-5869-499E-AC3F-2AF278F5B74B}" presName="parTxOnly" presStyleLbl="node1" presStyleIdx="2" presStyleCnt="4" custScaleX="115464">
        <dgm:presLayoutVars>
          <dgm:bulletEnabled val="1"/>
        </dgm:presLayoutVars>
      </dgm:prSet>
      <dgm:spPr/>
    </dgm:pt>
    <dgm:pt modelId="{B021D840-A630-4AF8-9AD7-69ACC6FE5E74}" type="pres">
      <dgm:prSet presAssocID="{DF499130-3FAC-4BEB-BE3F-AB361961C64A}" presName="parSpace" presStyleCnt="0"/>
      <dgm:spPr/>
    </dgm:pt>
    <dgm:pt modelId="{10F72C48-4520-4A0F-BAFA-7BDECC843CCE}" type="pres">
      <dgm:prSet presAssocID="{B201E52B-DE1C-496C-92EB-5F36D7735B8A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CADEB735-D8BE-45B0-899F-3422C21B5283}" srcId="{B12B12F1-33CA-4209-98FB-31E41A9777A7}" destId="{48B7BE0F-5869-499E-AC3F-2AF278F5B74B}" srcOrd="2" destOrd="0" parTransId="{D10D8F30-126F-422A-AD7C-58D6782F3626}" sibTransId="{DF499130-3FAC-4BEB-BE3F-AB361961C64A}"/>
    <dgm:cxn modelId="{F1BCBC3B-BE21-413C-967F-D81838D566A2}" srcId="{B12B12F1-33CA-4209-98FB-31E41A9777A7}" destId="{2726AD71-A745-4B3D-9BE8-95C29037F08F}" srcOrd="1" destOrd="0" parTransId="{A0CBADDF-E12A-4EFE-9F8A-5A2DFBAB4BC2}" sibTransId="{7095E287-194D-449E-8066-F498FBC79111}"/>
    <dgm:cxn modelId="{867AC959-F5FA-480F-9A2A-3CADB4F96C35}" type="presOf" srcId="{48B7BE0F-5869-499E-AC3F-2AF278F5B74B}" destId="{39C52F35-7406-42E4-944B-D3007908D35C}" srcOrd="0" destOrd="0" presId="urn:microsoft.com/office/officeart/2005/8/layout/hChevron3"/>
    <dgm:cxn modelId="{3A0C287A-4DD6-4264-85E8-D941DB1129A1}" type="presOf" srcId="{B201E52B-DE1C-496C-92EB-5F36D7735B8A}" destId="{10F72C48-4520-4A0F-BAFA-7BDECC843CCE}" srcOrd="0" destOrd="0" presId="urn:microsoft.com/office/officeart/2005/8/layout/hChevron3"/>
    <dgm:cxn modelId="{5CDFE483-C39F-4136-ACB8-E975394853A5}" type="presOf" srcId="{03DF96CD-AFCD-470E-A61B-3BF4FBF69AEF}" destId="{AC5FF4C2-5634-4D83-9C8E-B5B121098AC0}" srcOrd="0" destOrd="0" presId="urn:microsoft.com/office/officeart/2005/8/layout/hChevron3"/>
    <dgm:cxn modelId="{8B28168C-C822-40AD-B2D7-D896F58C0AA9}" type="presOf" srcId="{B12B12F1-33CA-4209-98FB-31E41A9777A7}" destId="{4AB71999-2324-4FB1-A499-2225E8D9B84F}" srcOrd="0" destOrd="0" presId="urn:microsoft.com/office/officeart/2005/8/layout/hChevron3"/>
    <dgm:cxn modelId="{230AF3AA-F38B-42AB-9218-19AE4490FFCC}" type="presOf" srcId="{2726AD71-A745-4B3D-9BE8-95C29037F08F}" destId="{E74EF9B1-D007-4208-B396-DB285C72C752}" srcOrd="0" destOrd="0" presId="urn:microsoft.com/office/officeart/2005/8/layout/hChevron3"/>
    <dgm:cxn modelId="{6FE4A6BA-B3FE-48F4-B241-4E22625207DB}" srcId="{B12B12F1-33CA-4209-98FB-31E41A9777A7}" destId="{B201E52B-DE1C-496C-92EB-5F36D7735B8A}" srcOrd="3" destOrd="0" parTransId="{330BDCDB-5887-4AC4-9DB1-A763EFE4BB1C}" sibTransId="{24515C0E-BC67-40FC-B263-44612080E234}"/>
    <dgm:cxn modelId="{B31A0DF7-E89B-458B-8AC0-5DB9E3C65FBB}" srcId="{B12B12F1-33CA-4209-98FB-31E41A9777A7}" destId="{03DF96CD-AFCD-470E-A61B-3BF4FBF69AEF}" srcOrd="0" destOrd="0" parTransId="{BF32ACC6-08A8-434E-BFF2-711D6D316FA6}" sibTransId="{739CE956-B8F7-4C8C-986C-16FD87CB439D}"/>
    <dgm:cxn modelId="{83F19568-2772-4613-8BAF-A47481CD3CD9}" type="presParOf" srcId="{4AB71999-2324-4FB1-A499-2225E8D9B84F}" destId="{AC5FF4C2-5634-4D83-9C8E-B5B121098AC0}" srcOrd="0" destOrd="0" presId="urn:microsoft.com/office/officeart/2005/8/layout/hChevron3"/>
    <dgm:cxn modelId="{9A89987D-9D56-44BC-86C8-57A32EE88DB9}" type="presParOf" srcId="{4AB71999-2324-4FB1-A499-2225E8D9B84F}" destId="{A917966C-C9DE-47DB-B993-191B68D206BF}" srcOrd="1" destOrd="0" presId="urn:microsoft.com/office/officeart/2005/8/layout/hChevron3"/>
    <dgm:cxn modelId="{FC933F1A-C6F0-4967-A5EA-B7CFCA7C4B69}" type="presParOf" srcId="{4AB71999-2324-4FB1-A499-2225E8D9B84F}" destId="{E74EF9B1-D007-4208-B396-DB285C72C752}" srcOrd="2" destOrd="0" presId="urn:microsoft.com/office/officeart/2005/8/layout/hChevron3"/>
    <dgm:cxn modelId="{DDC73907-DBCC-4269-9398-24F9452022F4}" type="presParOf" srcId="{4AB71999-2324-4FB1-A499-2225E8D9B84F}" destId="{8841D756-3EF5-47AC-8328-864BF4C653F0}" srcOrd="3" destOrd="0" presId="urn:microsoft.com/office/officeart/2005/8/layout/hChevron3"/>
    <dgm:cxn modelId="{282D9315-FD93-45D8-BE06-E1CF25B986EC}" type="presParOf" srcId="{4AB71999-2324-4FB1-A499-2225E8D9B84F}" destId="{39C52F35-7406-42E4-944B-D3007908D35C}" srcOrd="4" destOrd="0" presId="urn:microsoft.com/office/officeart/2005/8/layout/hChevron3"/>
    <dgm:cxn modelId="{93A6168C-3434-4AF2-95DE-99C483F33602}" type="presParOf" srcId="{4AB71999-2324-4FB1-A499-2225E8D9B84F}" destId="{B021D840-A630-4AF8-9AD7-69ACC6FE5E74}" srcOrd="5" destOrd="0" presId="urn:microsoft.com/office/officeart/2005/8/layout/hChevron3"/>
    <dgm:cxn modelId="{E515C68E-E90A-4631-8393-39D22A5C7B11}" type="presParOf" srcId="{4AB71999-2324-4FB1-A499-2225E8D9B84F}" destId="{10F72C48-4520-4A0F-BAFA-7BDECC843CC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12B12F1-33CA-4209-98FB-31E41A9777A7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03DF96CD-AFCD-470E-A61B-3BF4FBF69AEF}">
      <dgm:prSet phldrT="[텍스트]"/>
      <dgm:spPr>
        <a:solidFill>
          <a:schemeClr val="bg1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tx1"/>
              </a:solidFill>
            </a:rPr>
            <a:t>신청정보 입력</a:t>
          </a:r>
        </a:p>
      </dgm:t>
    </dgm:pt>
    <dgm:pt modelId="{BF32ACC6-08A8-434E-BFF2-711D6D316FA6}" type="par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739CE956-B8F7-4C8C-986C-16FD87CB439D}" type="sib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48B7BE0F-5869-499E-AC3F-2AF278F5B74B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전자서명</a:t>
          </a:r>
        </a:p>
      </dgm:t>
    </dgm:pt>
    <dgm:pt modelId="{D10D8F30-126F-422A-AD7C-58D6782F3626}" type="par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DF499130-3FAC-4BEB-BE3F-AB361961C64A}" type="sib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B201E52B-DE1C-496C-92EB-5F36D7735B8A}">
      <dgm:prSet phldrT="[텍스트]"/>
      <dgm:spPr>
        <a:solidFill>
          <a:srgbClr val="002060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bg1"/>
              </a:solidFill>
            </a:rPr>
            <a:t>신청완료</a:t>
          </a:r>
        </a:p>
      </dgm:t>
    </dgm:pt>
    <dgm:pt modelId="{330BDCDB-5887-4AC4-9DB1-A763EFE4BB1C}" type="par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24515C0E-BC67-40FC-B263-44612080E234}" type="sib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A0EA66EB-7DD6-44B6-A600-B0924B04844F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신청정보 확인</a:t>
          </a:r>
        </a:p>
      </dgm:t>
    </dgm:pt>
    <dgm:pt modelId="{559059C6-52DC-44BA-8597-A5C46F3E8476}" type="parTrans" cxnId="{DA13BBDB-FA9F-47E4-85F7-59170C129B3D}">
      <dgm:prSet/>
      <dgm:spPr/>
      <dgm:t>
        <a:bodyPr/>
        <a:lstStyle/>
        <a:p>
          <a:pPr latinLnBrk="1"/>
          <a:endParaRPr lang="ko-KR" altLang="en-US"/>
        </a:p>
      </dgm:t>
    </dgm:pt>
    <dgm:pt modelId="{C3326ECC-E593-41C9-B39B-2ACC3FB99508}" type="sibTrans" cxnId="{DA13BBDB-FA9F-47E4-85F7-59170C129B3D}">
      <dgm:prSet/>
      <dgm:spPr/>
      <dgm:t>
        <a:bodyPr/>
        <a:lstStyle/>
        <a:p>
          <a:pPr latinLnBrk="1"/>
          <a:endParaRPr lang="ko-KR" altLang="en-US"/>
        </a:p>
      </dgm:t>
    </dgm:pt>
    <dgm:pt modelId="{4AB71999-2324-4FB1-A499-2225E8D9B84F}" type="pres">
      <dgm:prSet presAssocID="{B12B12F1-33CA-4209-98FB-31E41A9777A7}" presName="Name0" presStyleCnt="0">
        <dgm:presLayoutVars>
          <dgm:dir/>
          <dgm:resizeHandles val="exact"/>
        </dgm:presLayoutVars>
      </dgm:prSet>
      <dgm:spPr/>
    </dgm:pt>
    <dgm:pt modelId="{AC5FF4C2-5634-4D83-9C8E-B5B121098AC0}" type="pres">
      <dgm:prSet presAssocID="{03DF96CD-AFCD-470E-A61B-3BF4FBF69AEF}" presName="parTxOnly" presStyleLbl="node1" presStyleIdx="0" presStyleCnt="4" custScaleX="107473">
        <dgm:presLayoutVars>
          <dgm:bulletEnabled val="1"/>
        </dgm:presLayoutVars>
      </dgm:prSet>
      <dgm:spPr/>
    </dgm:pt>
    <dgm:pt modelId="{A917966C-C9DE-47DB-B993-191B68D206BF}" type="pres">
      <dgm:prSet presAssocID="{739CE956-B8F7-4C8C-986C-16FD87CB439D}" presName="parSpace" presStyleCnt="0"/>
      <dgm:spPr/>
    </dgm:pt>
    <dgm:pt modelId="{C48074EC-4617-4C28-904E-C55A60AE891A}" type="pres">
      <dgm:prSet presAssocID="{A0EA66EB-7DD6-44B6-A600-B0924B04844F}" presName="parTxOnly" presStyleLbl="node1" presStyleIdx="1" presStyleCnt="4" custScaleX="107473">
        <dgm:presLayoutVars>
          <dgm:bulletEnabled val="1"/>
        </dgm:presLayoutVars>
      </dgm:prSet>
      <dgm:spPr/>
    </dgm:pt>
    <dgm:pt modelId="{BF409CCB-17AE-4CDD-9ED6-D538B56A12A0}" type="pres">
      <dgm:prSet presAssocID="{C3326ECC-E593-41C9-B39B-2ACC3FB99508}" presName="parSpace" presStyleCnt="0"/>
      <dgm:spPr/>
    </dgm:pt>
    <dgm:pt modelId="{39C52F35-7406-42E4-944B-D3007908D35C}" type="pres">
      <dgm:prSet presAssocID="{48B7BE0F-5869-499E-AC3F-2AF278F5B74B}" presName="parTxOnly" presStyleLbl="node1" presStyleIdx="2" presStyleCnt="4" custScaleX="107473">
        <dgm:presLayoutVars>
          <dgm:bulletEnabled val="1"/>
        </dgm:presLayoutVars>
      </dgm:prSet>
      <dgm:spPr/>
    </dgm:pt>
    <dgm:pt modelId="{B021D840-A630-4AF8-9AD7-69ACC6FE5E74}" type="pres">
      <dgm:prSet presAssocID="{DF499130-3FAC-4BEB-BE3F-AB361961C64A}" presName="parSpace" presStyleCnt="0"/>
      <dgm:spPr/>
    </dgm:pt>
    <dgm:pt modelId="{10F72C48-4520-4A0F-BAFA-7BDECC843CCE}" type="pres">
      <dgm:prSet presAssocID="{B201E52B-DE1C-496C-92EB-5F36D7735B8A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9320DB34-9CE5-4077-A37C-618F04CF6BF4}" type="presOf" srcId="{A0EA66EB-7DD6-44B6-A600-B0924B04844F}" destId="{C48074EC-4617-4C28-904E-C55A60AE891A}" srcOrd="0" destOrd="0" presId="urn:microsoft.com/office/officeart/2005/8/layout/hChevron3"/>
    <dgm:cxn modelId="{CADEB735-D8BE-45B0-899F-3422C21B5283}" srcId="{B12B12F1-33CA-4209-98FB-31E41A9777A7}" destId="{48B7BE0F-5869-499E-AC3F-2AF278F5B74B}" srcOrd="2" destOrd="0" parTransId="{D10D8F30-126F-422A-AD7C-58D6782F3626}" sibTransId="{DF499130-3FAC-4BEB-BE3F-AB361961C64A}"/>
    <dgm:cxn modelId="{867AC959-F5FA-480F-9A2A-3CADB4F96C35}" type="presOf" srcId="{48B7BE0F-5869-499E-AC3F-2AF278F5B74B}" destId="{39C52F35-7406-42E4-944B-D3007908D35C}" srcOrd="0" destOrd="0" presId="urn:microsoft.com/office/officeart/2005/8/layout/hChevron3"/>
    <dgm:cxn modelId="{3A0C287A-4DD6-4264-85E8-D941DB1129A1}" type="presOf" srcId="{B201E52B-DE1C-496C-92EB-5F36D7735B8A}" destId="{10F72C48-4520-4A0F-BAFA-7BDECC843CCE}" srcOrd="0" destOrd="0" presId="urn:microsoft.com/office/officeart/2005/8/layout/hChevron3"/>
    <dgm:cxn modelId="{5CDFE483-C39F-4136-ACB8-E975394853A5}" type="presOf" srcId="{03DF96CD-AFCD-470E-A61B-3BF4FBF69AEF}" destId="{AC5FF4C2-5634-4D83-9C8E-B5B121098AC0}" srcOrd="0" destOrd="0" presId="urn:microsoft.com/office/officeart/2005/8/layout/hChevron3"/>
    <dgm:cxn modelId="{8B28168C-C822-40AD-B2D7-D896F58C0AA9}" type="presOf" srcId="{B12B12F1-33CA-4209-98FB-31E41A9777A7}" destId="{4AB71999-2324-4FB1-A499-2225E8D9B84F}" srcOrd="0" destOrd="0" presId="urn:microsoft.com/office/officeart/2005/8/layout/hChevron3"/>
    <dgm:cxn modelId="{6FE4A6BA-B3FE-48F4-B241-4E22625207DB}" srcId="{B12B12F1-33CA-4209-98FB-31E41A9777A7}" destId="{B201E52B-DE1C-496C-92EB-5F36D7735B8A}" srcOrd="3" destOrd="0" parTransId="{330BDCDB-5887-4AC4-9DB1-A763EFE4BB1C}" sibTransId="{24515C0E-BC67-40FC-B263-44612080E234}"/>
    <dgm:cxn modelId="{DA13BBDB-FA9F-47E4-85F7-59170C129B3D}" srcId="{B12B12F1-33CA-4209-98FB-31E41A9777A7}" destId="{A0EA66EB-7DD6-44B6-A600-B0924B04844F}" srcOrd="1" destOrd="0" parTransId="{559059C6-52DC-44BA-8597-A5C46F3E8476}" sibTransId="{C3326ECC-E593-41C9-B39B-2ACC3FB99508}"/>
    <dgm:cxn modelId="{B31A0DF7-E89B-458B-8AC0-5DB9E3C65FBB}" srcId="{B12B12F1-33CA-4209-98FB-31E41A9777A7}" destId="{03DF96CD-AFCD-470E-A61B-3BF4FBF69AEF}" srcOrd="0" destOrd="0" parTransId="{BF32ACC6-08A8-434E-BFF2-711D6D316FA6}" sibTransId="{739CE956-B8F7-4C8C-986C-16FD87CB439D}"/>
    <dgm:cxn modelId="{83F19568-2772-4613-8BAF-A47481CD3CD9}" type="presParOf" srcId="{4AB71999-2324-4FB1-A499-2225E8D9B84F}" destId="{AC5FF4C2-5634-4D83-9C8E-B5B121098AC0}" srcOrd="0" destOrd="0" presId="urn:microsoft.com/office/officeart/2005/8/layout/hChevron3"/>
    <dgm:cxn modelId="{9A89987D-9D56-44BC-86C8-57A32EE88DB9}" type="presParOf" srcId="{4AB71999-2324-4FB1-A499-2225E8D9B84F}" destId="{A917966C-C9DE-47DB-B993-191B68D206BF}" srcOrd="1" destOrd="0" presId="urn:microsoft.com/office/officeart/2005/8/layout/hChevron3"/>
    <dgm:cxn modelId="{23DDE46E-5826-4349-B6D5-1AC55654664C}" type="presParOf" srcId="{4AB71999-2324-4FB1-A499-2225E8D9B84F}" destId="{C48074EC-4617-4C28-904E-C55A60AE891A}" srcOrd="2" destOrd="0" presId="urn:microsoft.com/office/officeart/2005/8/layout/hChevron3"/>
    <dgm:cxn modelId="{09BE5E37-F133-45DF-A49F-2C4B76668A11}" type="presParOf" srcId="{4AB71999-2324-4FB1-A499-2225E8D9B84F}" destId="{BF409CCB-17AE-4CDD-9ED6-D538B56A12A0}" srcOrd="3" destOrd="0" presId="urn:microsoft.com/office/officeart/2005/8/layout/hChevron3"/>
    <dgm:cxn modelId="{282D9315-FD93-45D8-BE06-E1CF25B986EC}" type="presParOf" srcId="{4AB71999-2324-4FB1-A499-2225E8D9B84F}" destId="{39C52F35-7406-42E4-944B-D3007908D35C}" srcOrd="4" destOrd="0" presId="urn:microsoft.com/office/officeart/2005/8/layout/hChevron3"/>
    <dgm:cxn modelId="{93A6168C-3434-4AF2-95DE-99C483F33602}" type="presParOf" srcId="{4AB71999-2324-4FB1-A499-2225E8D9B84F}" destId="{B021D840-A630-4AF8-9AD7-69ACC6FE5E74}" srcOrd="5" destOrd="0" presId="urn:microsoft.com/office/officeart/2005/8/layout/hChevron3"/>
    <dgm:cxn modelId="{E515C68E-E90A-4631-8393-39D22A5C7B11}" type="presParOf" srcId="{4AB71999-2324-4FB1-A499-2225E8D9B84F}" destId="{10F72C48-4520-4A0F-BAFA-7BDECC843CC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2B12F1-33CA-4209-98FB-31E41A9777A7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03DF96CD-AFCD-470E-A61B-3BF4FBF69AEF}">
      <dgm:prSet phldrT="[텍스트]" custT="1"/>
      <dgm:spPr>
        <a:solidFill>
          <a:prstClr val="white">
            <a:hueOff val="0"/>
            <a:satOff val="0"/>
            <a:lumOff val="0"/>
            <a:alphaOff val="0"/>
          </a:prst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gm:spPr>
      <dgm:t>
        <a:bodyPr spcFirstLastPara="0" vert="horz" wrap="square" lIns="40005" tIns="26670" rIns="13335" bIns="26670" numCol="1" spcCol="1270" anchor="ctr" anchorCtr="0"/>
        <a:lstStyle/>
        <a:p>
          <a:pPr algn="l" latinLnBrk="1"/>
          <a:r>
            <a:rPr lang="ko-KR" alt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맑은 고딕" panose="020B0503020000020004" pitchFamily="50" charset="-127"/>
              <a:cs typeface="+mn-cs"/>
            </a:rPr>
            <a:t>신청정보 입력</a:t>
          </a:r>
          <a:endParaRPr lang="ko-KR" altLang="en-US" sz="1000" kern="1200" dirty="0">
            <a:solidFill>
              <a:schemeClr val="tx1"/>
            </a:solidFill>
          </a:endParaRPr>
        </a:p>
      </dgm:t>
    </dgm:pt>
    <dgm:pt modelId="{BF32ACC6-08A8-434E-BFF2-711D6D316FA6}" type="par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739CE956-B8F7-4C8C-986C-16FD87CB439D}" type="sib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48B7BE0F-5869-499E-AC3F-2AF278F5B74B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전자서명</a:t>
          </a:r>
        </a:p>
      </dgm:t>
    </dgm:pt>
    <dgm:pt modelId="{D10D8F30-126F-422A-AD7C-58D6782F3626}" type="par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DF499130-3FAC-4BEB-BE3F-AB361961C64A}" type="sib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B201E52B-DE1C-496C-92EB-5F36D7735B8A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신청완료</a:t>
          </a:r>
        </a:p>
      </dgm:t>
    </dgm:pt>
    <dgm:pt modelId="{330BDCDB-5887-4AC4-9DB1-A763EFE4BB1C}" type="par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24515C0E-BC67-40FC-B263-44612080E234}" type="sib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A505C575-0CCB-4FC2-A37D-FF5E41084B56}">
      <dgm:prSet phldrT="[텍스트]" custT="1"/>
      <dgm:spPr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gm:spPr>
      <dgm:t>
        <a:bodyPr spcFirstLastPara="0" vert="horz" wrap="square" lIns="53340" tIns="26670" rIns="13335" bIns="26670" numCol="1" spcCol="1270" anchor="ctr" anchorCtr="0"/>
        <a:lstStyle/>
        <a:p>
          <a:pPr algn="l" latinLnBrk="1"/>
          <a:r>
            <a:rPr lang="ko-KR" altLang="en-US" sz="1000" kern="1200" dirty="0">
              <a:solidFill>
                <a:prstClr val="white"/>
              </a:solidFill>
              <a:latin typeface="Calibri"/>
              <a:ea typeface="맑은 고딕" panose="020B0503020000020004" pitchFamily="50" charset="-127"/>
              <a:cs typeface="+mn-cs"/>
            </a:rPr>
            <a:t>신청정보</a:t>
          </a:r>
          <a:r>
            <a:rPr lang="ko-KR" altLang="en-US" sz="1000" kern="1200" dirty="0"/>
            <a:t> </a:t>
          </a:r>
          <a:r>
            <a:rPr lang="ko-KR" altLang="en-US" sz="1000" kern="1200" dirty="0">
              <a:solidFill>
                <a:schemeClr val="bg1"/>
              </a:solidFill>
            </a:rPr>
            <a:t>확인</a:t>
          </a:r>
        </a:p>
      </dgm:t>
    </dgm:pt>
    <dgm:pt modelId="{3DFD2A0F-1937-49CC-B893-917C9C796C50}" type="parTrans" cxnId="{8CD18941-E7BF-47A3-800F-C5EC79EC70D9}">
      <dgm:prSet/>
      <dgm:spPr/>
      <dgm:t>
        <a:bodyPr/>
        <a:lstStyle/>
        <a:p>
          <a:pPr latinLnBrk="1"/>
          <a:endParaRPr lang="ko-KR" altLang="en-US"/>
        </a:p>
      </dgm:t>
    </dgm:pt>
    <dgm:pt modelId="{7C13238F-CD1E-4635-BA59-F9067FB724B5}" type="sibTrans" cxnId="{8CD18941-E7BF-47A3-800F-C5EC79EC70D9}">
      <dgm:prSet/>
      <dgm:spPr/>
      <dgm:t>
        <a:bodyPr/>
        <a:lstStyle/>
        <a:p>
          <a:pPr latinLnBrk="1"/>
          <a:endParaRPr lang="ko-KR" altLang="en-US"/>
        </a:p>
      </dgm:t>
    </dgm:pt>
    <dgm:pt modelId="{4AB71999-2324-4FB1-A499-2225E8D9B84F}" type="pres">
      <dgm:prSet presAssocID="{B12B12F1-33CA-4209-98FB-31E41A9777A7}" presName="Name0" presStyleCnt="0">
        <dgm:presLayoutVars>
          <dgm:dir/>
          <dgm:resizeHandles val="exact"/>
        </dgm:presLayoutVars>
      </dgm:prSet>
      <dgm:spPr/>
    </dgm:pt>
    <dgm:pt modelId="{AC5FF4C2-5634-4D83-9C8E-B5B121098AC0}" type="pres">
      <dgm:prSet presAssocID="{03DF96CD-AFCD-470E-A61B-3BF4FBF69AEF}" presName="parTxOnly" presStyleLbl="node1" presStyleIdx="0" presStyleCnt="4">
        <dgm:presLayoutVars>
          <dgm:bulletEnabled val="1"/>
        </dgm:presLayoutVars>
      </dgm:prSet>
      <dgm:spPr>
        <a:xfrm>
          <a:off x="1934" y="0"/>
          <a:ext cx="1941214" cy="275206"/>
        </a:xfrm>
        <a:prstGeom prst="homePlate">
          <a:avLst/>
        </a:prstGeom>
      </dgm:spPr>
    </dgm:pt>
    <dgm:pt modelId="{A917966C-C9DE-47DB-B993-191B68D206BF}" type="pres">
      <dgm:prSet presAssocID="{739CE956-B8F7-4C8C-986C-16FD87CB439D}" presName="parSpace" presStyleCnt="0"/>
      <dgm:spPr/>
    </dgm:pt>
    <dgm:pt modelId="{49696697-C797-4B2E-B641-C90D3564F492}" type="pres">
      <dgm:prSet presAssocID="{A505C575-0CCB-4FC2-A37D-FF5E41084B56}" presName="parTxOnly" presStyleLbl="node1" presStyleIdx="1" presStyleCnt="4">
        <dgm:presLayoutVars>
          <dgm:bulletEnabled val="1"/>
        </dgm:presLayoutVars>
      </dgm:prSet>
      <dgm:spPr>
        <a:xfrm>
          <a:off x="1554906" y="0"/>
          <a:ext cx="1941214" cy="275206"/>
        </a:xfrm>
        <a:prstGeom prst="chevron">
          <a:avLst/>
        </a:prstGeom>
      </dgm:spPr>
    </dgm:pt>
    <dgm:pt modelId="{5C4362B8-CF97-43C8-A01A-DB2E9A6C85CC}" type="pres">
      <dgm:prSet presAssocID="{7C13238F-CD1E-4635-BA59-F9067FB724B5}" presName="parSpace" presStyleCnt="0"/>
      <dgm:spPr/>
    </dgm:pt>
    <dgm:pt modelId="{39C52F35-7406-42E4-944B-D3007908D35C}" type="pres">
      <dgm:prSet presAssocID="{48B7BE0F-5869-499E-AC3F-2AF278F5B74B}" presName="parTxOnly" presStyleLbl="node1" presStyleIdx="2" presStyleCnt="4">
        <dgm:presLayoutVars>
          <dgm:bulletEnabled val="1"/>
        </dgm:presLayoutVars>
      </dgm:prSet>
      <dgm:spPr/>
    </dgm:pt>
    <dgm:pt modelId="{B021D840-A630-4AF8-9AD7-69ACC6FE5E74}" type="pres">
      <dgm:prSet presAssocID="{DF499130-3FAC-4BEB-BE3F-AB361961C64A}" presName="parSpace" presStyleCnt="0"/>
      <dgm:spPr/>
    </dgm:pt>
    <dgm:pt modelId="{10F72C48-4520-4A0F-BAFA-7BDECC843CCE}" type="pres">
      <dgm:prSet presAssocID="{B201E52B-DE1C-496C-92EB-5F36D7735B8A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CADEB735-D8BE-45B0-899F-3422C21B5283}" srcId="{B12B12F1-33CA-4209-98FB-31E41A9777A7}" destId="{48B7BE0F-5869-499E-AC3F-2AF278F5B74B}" srcOrd="2" destOrd="0" parTransId="{D10D8F30-126F-422A-AD7C-58D6782F3626}" sibTransId="{DF499130-3FAC-4BEB-BE3F-AB361961C64A}"/>
    <dgm:cxn modelId="{8CD18941-E7BF-47A3-800F-C5EC79EC70D9}" srcId="{B12B12F1-33CA-4209-98FB-31E41A9777A7}" destId="{A505C575-0CCB-4FC2-A37D-FF5E41084B56}" srcOrd="1" destOrd="0" parTransId="{3DFD2A0F-1937-49CC-B893-917C9C796C50}" sibTransId="{7C13238F-CD1E-4635-BA59-F9067FB724B5}"/>
    <dgm:cxn modelId="{CAF9A569-5439-43A5-881D-A688FF273796}" type="presOf" srcId="{A505C575-0CCB-4FC2-A37D-FF5E41084B56}" destId="{49696697-C797-4B2E-B641-C90D3564F492}" srcOrd="0" destOrd="0" presId="urn:microsoft.com/office/officeart/2005/8/layout/hChevron3"/>
    <dgm:cxn modelId="{867AC959-F5FA-480F-9A2A-3CADB4F96C35}" type="presOf" srcId="{48B7BE0F-5869-499E-AC3F-2AF278F5B74B}" destId="{39C52F35-7406-42E4-944B-D3007908D35C}" srcOrd="0" destOrd="0" presId="urn:microsoft.com/office/officeart/2005/8/layout/hChevron3"/>
    <dgm:cxn modelId="{3A0C287A-4DD6-4264-85E8-D941DB1129A1}" type="presOf" srcId="{B201E52B-DE1C-496C-92EB-5F36D7735B8A}" destId="{10F72C48-4520-4A0F-BAFA-7BDECC843CCE}" srcOrd="0" destOrd="0" presId="urn:microsoft.com/office/officeart/2005/8/layout/hChevron3"/>
    <dgm:cxn modelId="{5CDFE483-C39F-4136-ACB8-E975394853A5}" type="presOf" srcId="{03DF96CD-AFCD-470E-A61B-3BF4FBF69AEF}" destId="{AC5FF4C2-5634-4D83-9C8E-B5B121098AC0}" srcOrd="0" destOrd="0" presId="urn:microsoft.com/office/officeart/2005/8/layout/hChevron3"/>
    <dgm:cxn modelId="{8B28168C-C822-40AD-B2D7-D896F58C0AA9}" type="presOf" srcId="{B12B12F1-33CA-4209-98FB-31E41A9777A7}" destId="{4AB71999-2324-4FB1-A499-2225E8D9B84F}" srcOrd="0" destOrd="0" presId="urn:microsoft.com/office/officeart/2005/8/layout/hChevron3"/>
    <dgm:cxn modelId="{6FE4A6BA-B3FE-48F4-B241-4E22625207DB}" srcId="{B12B12F1-33CA-4209-98FB-31E41A9777A7}" destId="{B201E52B-DE1C-496C-92EB-5F36D7735B8A}" srcOrd="3" destOrd="0" parTransId="{330BDCDB-5887-4AC4-9DB1-A763EFE4BB1C}" sibTransId="{24515C0E-BC67-40FC-B263-44612080E234}"/>
    <dgm:cxn modelId="{B31A0DF7-E89B-458B-8AC0-5DB9E3C65FBB}" srcId="{B12B12F1-33CA-4209-98FB-31E41A9777A7}" destId="{03DF96CD-AFCD-470E-A61B-3BF4FBF69AEF}" srcOrd="0" destOrd="0" parTransId="{BF32ACC6-08A8-434E-BFF2-711D6D316FA6}" sibTransId="{739CE956-B8F7-4C8C-986C-16FD87CB439D}"/>
    <dgm:cxn modelId="{83F19568-2772-4613-8BAF-A47481CD3CD9}" type="presParOf" srcId="{4AB71999-2324-4FB1-A499-2225E8D9B84F}" destId="{AC5FF4C2-5634-4D83-9C8E-B5B121098AC0}" srcOrd="0" destOrd="0" presId="urn:microsoft.com/office/officeart/2005/8/layout/hChevron3"/>
    <dgm:cxn modelId="{9A89987D-9D56-44BC-86C8-57A32EE88DB9}" type="presParOf" srcId="{4AB71999-2324-4FB1-A499-2225E8D9B84F}" destId="{A917966C-C9DE-47DB-B993-191B68D206BF}" srcOrd="1" destOrd="0" presId="urn:microsoft.com/office/officeart/2005/8/layout/hChevron3"/>
    <dgm:cxn modelId="{E27E4A42-5911-464B-B1F0-D43E02262BF5}" type="presParOf" srcId="{4AB71999-2324-4FB1-A499-2225E8D9B84F}" destId="{49696697-C797-4B2E-B641-C90D3564F492}" srcOrd="2" destOrd="0" presId="urn:microsoft.com/office/officeart/2005/8/layout/hChevron3"/>
    <dgm:cxn modelId="{8F547C8B-54ED-4B5D-A79F-541792D91F46}" type="presParOf" srcId="{4AB71999-2324-4FB1-A499-2225E8D9B84F}" destId="{5C4362B8-CF97-43C8-A01A-DB2E9A6C85CC}" srcOrd="3" destOrd="0" presId="urn:microsoft.com/office/officeart/2005/8/layout/hChevron3"/>
    <dgm:cxn modelId="{282D9315-FD93-45D8-BE06-E1CF25B986EC}" type="presParOf" srcId="{4AB71999-2324-4FB1-A499-2225E8D9B84F}" destId="{39C52F35-7406-42E4-944B-D3007908D35C}" srcOrd="4" destOrd="0" presId="urn:microsoft.com/office/officeart/2005/8/layout/hChevron3"/>
    <dgm:cxn modelId="{93A6168C-3434-4AF2-95DE-99C483F33602}" type="presParOf" srcId="{4AB71999-2324-4FB1-A499-2225E8D9B84F}" destId="{B021D840-A630-4AF8-9AD7-69ACC6FE5E74}" srcOrd="5" destOrd="0" presId="urn:microsoft.com/office/officeart/2005/8/layout/hChevron3"/>
    <dgm:cxn modelId="{E515C68E-E90A-4631-8393-39D22A5C7B11}" type="presParOf" srcId="{4AB71999-2324-4FB1-A499-2225E8D9B84F}" destId="{10F72C48-4520-4A0F-BAFA-7BDECC843CC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2B12F1-33CA-4209-98FB-31E41A9777A7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03DF96CD-AFCD-470E-A61B-3BF4FBF69AEF}">
      <dgm:prSet phldrT="[텍스트]" custT="1"/>
      <dgm:spPr>
        <a:solidFill>
          <a:prstClr val="white">
            <a:hueOff val="0"/>
            <a:satOff val="0"/>
            <a:lumOff val="0"/>
            <a:alphaOff val="0"/>
          </a:prst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gm:spPr>
      <dgm:t>
        <a:bodyPr spcFirstLastPara="0" vert="horz" wrap="square" lIns="40005" tIns="26670" rIns="13335" bIns="26670" numCol="1" spcCol="1270" anchor="ctr" anchorCtr="0"/>
        <a:lstStyle/>
        <a:p>
          <a:pPr algn="l" latinLnBrk="1"/>
          <a:r>
            <a:rPr lang="ko-KR" alt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맑은 고딕" panose="020B0503020000020004" pitchFamily="50" charset="-127"/>
              <a:cs typeface="+mn-cs"/>
            </a:rPr>
            <a:t>신청정보 입력</a:t>
          </a:r>
          <a:endParaRPr lang="ko-KR" altLang="en-US" sz="1000" kern="1200" dirty="0">
            <a:solidFill>
              <a:schemeClr val="tx1"/>
            </a:solidFill>
          </a:endParaRPr>
        </a:p>
      </dgm:t>
    </dgm:pt>
    <dgm:pt modelId="{BF32ACC6-08A8-434E-BFF2-711D6D316FA6}" type="par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739CE956-B8F7-4C8C-986C-16FD87CB439D}" type="sib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48B7BE0F-5869-499E-AC3F-2AF278F5B74B}">
      <dgm:prSet phldrT="[텍스트]" custT="1"/>
      <dgm:spPr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gm:spPr>
      <dgm:t>
        <a:bodyPr spcFirstLastPara="0" vert="horz" wrap="square" lIns="53340" tIns="26670" rIns="13335" bIns="26670" numCol="1" spcCol="1270" anchor="ctr" anchorCtr="0"/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prstClr val="white"/>
              </a:solidFill>
              <a:latin typeface="Calibri"/>
              <a:ea typeface="맑은 고딕" panose="020B0503020000020004" pitchFamily="50" charset="-127"/>
              <a:cs typeface="+mn-cs"/>
            </a:rPr>
            <a:t>전자서명</a:t>
          </a:r>
        </a:p>
      </dgm:t>
    </dgm:pt>
    <dgm:pt modelId="{D10D8F30-126F-422A-AD7C-58D6782F3626}" type="par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DF499130-3FAC-4BEB-BE3F-AB361961C64A}" type="sib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B201E52B-DE1C-496C-92EB-5F36D7735B8A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신청완료</a:t>
          </a:r>
        </a:p>
      </dgm:t>
    </dgm:pt>
    <dgm:pt modelId="{330BDCDB-5887-4AC4-9DB1-A763EFE4BB1C}" type="par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24515C0E-BC67-40FC-B263-44612080E234}" type="sib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A505C575-0CCB-4FC2-A37D-FF5E41084B56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신청정보 확인</a:t>
          </a:r>
        </a:p>
      </dgm:t>
    </dgm:pt>
    <dgm:pt modelId="{3DFD2A0F-1937-49CC-B893-917C9C796C50}" type="parTrans" cxnId="{8CD18941-E7BF-47A3-800F-C5EC79EC70D9}">
      <dgm:prSet/>
      <dgm:spPr/>
      <dgm:t>
        <a:bodyPr/>
        <a:lstStyle/>
        <a:p>
          <a:pPr latinLnBrk="1"/>
          <a:endParaRPr lang="ko-KR" altLang="en-US"/>
        </a:p>
      </dgm:t>
    </dgm:pt>
    <dgm:pt modelId="{7C13238F-CD1E-4635-BA59-F9067FB724B5}" type="sibTrans" cxnId="{8CD18941-E7BF-47A3-800F-C5EC79EC70D9}">
      <dgm:prSet/>
      <dgm:spPr/>
      <dgm:t>
        <a:bodyPr/>
        <a:lstStyle/>
        <a:p>
          <a:pPr latinLnBrk="1"/>
          <a:endParaRPr lang="ko-KR" altLang="en-US"/>
        </a:p>
      </dgm:t>
    </dgm:pt>
    <dgm:pt modelId="{4AB71999-2324-4FB1-A499-2225E8D9B84F}" type="pres">
      <dgm:prSet presAssocID="{B12B12F1-33CA-4209-98FB-31E41A9777A7}" presName="Name0" presStyleCnt="0">
        <dgm:presLayoutVars>
          <dgm:dir/>
          <dgm:resizeHandles val="exact"/>
        </dgm:presLayoutVars>
      </dgm:prSet>
      <dgm:spPr/>
    </dgm:pt>
    <dgm:pt modelId="{AC5FF4C2-5634-4D83-9C8E-B5B121098AC0}" type="pres">
      <dgm:prSet presAssocID="{03DF96CD-AFCD-470E-A61B-3BF4FBF69AEF}" presName="parTxOnly" presStyleLbl="node1" presStyleIdx="0" presStyleCnt="4">
        <dgm:presLayoutVars>
          <dgm:bulletEnabled val="1"/>
        </dgm:presLayoutVars>
      </dgm:prSet>
      <dgm:spPr>
        <a:xfrm>
          <a:off x="1934" y="0"/>
          <a:ext cx="1941214" cy="275206"/>
        </a:xfrm>
        <a:prstGeom prst="homePlate">
          <a:avLst/>
        </a:prstGeom>
      </dgm:spPr>
    </dgm:pt>
    <dgm:pt modelId="{A917966C-C9DE-47DB-B993-191B68D206BF}" type="pres">
      <dgm:prSet presAssocID="{739CE956-B8F7-4C8C-986C-16FD87CB439D}" presName="parSpace" presStyleCnt="0"/>
      <dgm:spPr/>
    </dgm:pt>
    <dgm:pt modelId="{49696697-C797-4B2E-B641-C90D3564F492}" type="pres">
      <dgm:prSet presAssocID="{A505C575-0CCB-4FC2-A37D-FF5E41084B56}" presName="parTxOnly" presStyleLbl="node1" presStyleIdx="1" presStyleCnt="4">
        <dgm:presLayoutVars>
          <dgm:bulletEnabled val="1"/>
        </dgm:presLayoutVars>
      </dgm:prSet>
      <dgm:spPr/>
    </dgm:pt>
    <dgm:pt modelId="{5C4362B8-CF97-43C8-A01A-DB2E9A6C85CC}" type="pres">
      <dgm:prSet presAssocID="{7C13238F-CD1E-4635-BA59-F9067FB724B5}" presName="parSpace" presStyleCnt="0"/>
      <dgm:spPr/>
    </dgm:pt>
    <dgm:pt modelId="{39C52F35-7406-42E4-944B-D3007908D35C}" type="pres">
      <dgm:prSet presAssocID="{48B7BE0F-5869-499E-AC3F-2AF278F5B74B}" presName="parTxOnly" presStyleLbl="node1" presStyleIdx="2" presStyleCnt="4">
        <dgm:presLayoutVars>
          <dgm:bulletEnabled val="1"/>
        </dgm:presLayoutVars>
      </dgm:prSet>
      <dgm:spPr>
        <a:xfrm>
          <a:off x="3107878" y="0"/>
          <a:ext cx="1941214" cy="275206"/>
        </a:xfrm>
        <a:prstGeom prst="chevron">
          <a:avLst/>
        </a:prstGeom>
      </dgm:spPr>
    </dgm:pt>
    <dgm:pt modelId="{B021D840-A630-4AF8-9AD7-69ACC6FE5E74}" type="pres">
      <dgm:prSet presAssocID="{DF499130-3FAC-4BEB-BE3F-AB361961C64A}" presName="parSpace" presStyleCnt="0"/>
      <dgm:spPr/>
    </dgm:pt>
    <dgm:pt modelId="{10F72C48-4520-4A0F-BAFA-7BDECC843CCE}" type="pres">
      <dgm:prSet presAssocID="{B201E52B-DE1C-496C-92EB-5F36D7735B8A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CADEB735-D8BE-45B0-899F-3422C21B5283}" srcId="{B12B12F1-33CA-4209-98FB-31E41A9777A7}" destId="{48B7BE0F-5869-499E-AC3F-2AF278F5B74B}" srcOrd="2" destOrd="0" parTransId="{D10D8F30-126F-422A-AD7C-58D6782F3626}" sibTransId="{DF499130-3FAC-4BEB-BE3F-AB361961C64A}"/>
    <dgm:cxn modelId="{8CD18941-E7BF-47A3-800F-C5EC79EC70D9}" srcId="{B12B12F1-33CA-4209-98FB-31E41A9777A7}" destId="{A505C575-0CCB-4FC2-A37D-FF5E41084B56}" srcOrd="1" destOrd="0" parTransId="{3DFD2A0F-1937-49CC-B893-917C9C796C50}" sibTransId="{7C13238F-CD1E-4635-BA59-F9067FB724B5}"/>
    <dgm:cxn modelId="{CAF9A569-5439-43A5-881D-A688FF273796}" type="presOf" srcId="{A505C575-0CCB-4FC2-A37D-FF5E41084B56}" destId="{49696697-C797-4B2E-B641-C90D3564F492}" srcOrd="0" destOrd="0" presId="urn:microsoft.com/office/officeart/2005/8/layout/hChevron3"/>
    <dgm:cxn modelId="{867AC959-F5FA-480F-9A2A-3CADB4F96C35}" type="presOf" srcId="{48B7BE0F-5869-499E-AC3F-2AF278F5B74B}" destId="{39C52F35-7406-42E4-944B-D3007908D35C}" srcOrd="0" destOrd="0" presId="urn:microsoft.com/office/officeart/2005/8/layout/hChevron3"/>
    <dgm:cxn modelId="{3A0C287A-4DD6-4264-85E8-D941DB1129A1}" type="presOf" srcId="{B201E52B-DE1C-496C-92EB-5F36D7735B8A}" destId="{10F72C48-4520-4A0F-BAFA-7BDECC843CCE}" srcOrd="0" destOrd="0" presId="urn:microsoft.com/office/officeart/2005/8/layout/hChevron3"/>
    <dgm:cxn modelId="{5CDFE483-C39F-4136-ACB8-E975394853A5}" type="presOf" srcId="{03DF96CD-AFCD-470E-A61B-3BF4FBF69AEF}" destId="{AC5FF4C2-5634-4D83-9C8E-B5B121098AC0}" srcOrd="0" destOrd="0" presId="urn:microsoft.com/office/officeart/2005/8/layout/hChevron3"/>
    <dgm:cxn modelId="{8B28168C-C822-40AD-B2D7-D896F58C0AA9}" type="presOf" srcId="{B12B12F1-33CA-4209-98FB-31E41A9777A7}" destId="{4AB71999-2324-4FB1-A499-2225E8D9B84F}" srcOrd="0" destOrd="0" presId="urn:microsoft.com/office/officeart/2005/8/layout/hChevron3"/>
    <dgm:cxn modelId="{6FE4A6BA-B3FE-48F4-B241-4E22625207DB}" srcId="{B12B12F1-33CA-4209-98FB-31E41A9777A7}" destId="{B201E52B-DE1C-496C-92EB-5F36D7735B8A}" srcOrd="3" destOrd="0" parTransId="{330BDCDB-5887-4AC4-9DB1-A763EFE4BB1C}" sibTransId="{24515C0E-BC67-40FC-B263-44612080E234}"/>
    <dgm:cxn modelId="{B31A0DF7-E89B-458B-8AC0-5DB9E3C65FBB}" srcId="{B12B12F1-33CA-4209-98FB-31E41A9777A7}" destId="{03DF96CD-AFCD-470E-A61B-3BF4FBF69AEF}" srcOrd="0" destOrd="0" parTransId="{BF32ACC6-08A8-434E-BFF2-711D6D316FA6}" sibTransId="{739CE956-B8F7-4C8C-986C-16FD87CB439D}"/>
    <dgm:cxn modelId="{83F19568-2772-4613-8BAF-A47481CD3CD9}" type="presParOf" srcId="{4AB71999-2324-4FB1-A499-2225E8D9B84F}" destId="{AC5FF4C2-5634-4D83-9C8E-B5B121098AC0}" srcOrd="0" destOrd="0" presId="urn:microsoft.com/office/officeart/2005/8/layout/hChevron3"/>
    <dgm:cxn modelId="{9A89987D-9D56-44BC-86C8-57A32EE88DB9}" type="presParOf" srcId="{4AB71999-2324-4FB1-A499-2225E8D9B84F}" destId="{A917966C-C9DE-47DB-B993-191B68D206BF}" srcOrd="1" destOrd="0" presId="urn:microsoft.com/office/officeart/2005/8/layout/hChevron3"/>
    <dgm:cxn modelId="{E27E4A42-5911-464B-B1F0-D43E02262BF5}" type="presParOf" srcId="{4AB71999-2324-4FB1-A499-2225E8D9B84F}" destId="{49696697-C797-4B2E-B641-C90D3564F492}" srcOrd="2" destOrd="0" presId="urn:microsoft.com/office/officeart/2005/8/layout/hChevron3"/>
    <dgm:cxn modelId="{8F547C8B-54ED-4B5D-A79F-541792D91F46}" type="presParOf" srcId="{4AB71999-2324-4FB1-A499-2225E8D9B84F}" destId="{5C4362B8-CF97-43C8-A01A-DB2E9A6C85CC}" srcOrd="3" destOrd="0" presId="urn:microsoft.com/office/officeart/2005/8/layout/hChevron3"/>
    <dgm:cxn modelId="{282D9315-FD93-45D8-BE06-E1CF25B986EC}" type="presParOf" srcId="{4AB71999-2324-4FB1-A499-2225E8D9B84F}" destId="{39C52F35-7406-42E4-944B-D3007908D35C}" srcOrd="4" destOrd="0" presId="urn:microsoft.com/office/officeart/2005/8/layout/hChevron3"/>
    <dgm:cxn modelId="{93A6168C-3434-4AF2-95DE-99C483F33602}" type="presParOf" srcId="{4AB71999-2324-4FB1-A499-2225E8D9B84F}" destId="{B021D840-A630-4AF8-9AD7-69ACC6FE5E74}" srcOrd="5" destOrd="0" presId="urn:microsoft.com/office/officeart/2005/8/layout/hChevron3"/>
    <dgm:cxn modelId="{E515C68E-E90A-4631-8393-39D22A5C7B11}" type="presParOf" srcId="{4AB71999-2324-4FB1-A499-2225E8D9B84F}" destId="{10F72C48-4520-4A0F-BAFA-7BDECC843CC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12B12F1-33CA-4209-98FB-31E41A9777A7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03DF96CD-AFCD-470E-A61B-3BF4FBF69AEF}">
      <dgm:prSet phldrT="[텍스트]"/>
      <dgm:spPr>
        <a:solidFill>
          <a:prstClr val="white">
            <a:hueOff val="0"/>
            <a:satOff val="0"/>
            <a:lumOff val="0"/>
            <a:alphaOff val="0"/>
          </a:prst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gm:spPr>
      <dgm:t>
        <a:bodyPr spcFirstLastPara="0" vert="horz" wrap="square" lIns="40005" tIns="26670" rIns="13335" bIns="26670" numCol="1" spcCol="1270" anchor="ctr" anchorCtr="0"/>
        <a:lstStyle/>
        <a:p>
          <a:pPr algn="l" latinLnBrk="1"/>
          <a:r>
            <a:rPr lang="ko-KR" altLang="en-US" dirty="0">
              <a:solidFill>
                <a:schemeClr val="tx1"/>
              </a:solidFill>
            </a:rPr>
            <a:t>신청정보 입력</a:t>
          </a:r>
        </a:p>
      </dgm:t>
    </dgm:pt>
    <dgm:pt modelId="{BF32ACC6-08A8-434E-BFF2-711D6D316FA6}" type="par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739CE956-B8F7-4C8C-986C-16FD87CB439D}" type="sib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48B7BE0F-5869-499E-AC3F-2AF278F5B74B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전자서명</a:t>
          </a:r>
        </a:p>
      </dgm:t>
    </dgm:pt>
    <dgm:pt modelId="{D10D8F30-126F-422A-AD7C-58D6782F3626}" type="par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DF499130-3FAC-4BEB-BE3F-AB361961C64A}" type="sib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B201E52B-DE1C-496C-92EB-5F36D7735B8A}">
      <dgm:prSet phldrT="[텍스트]" custT="1"/>
      <dgm:spPr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gm:spPr>
      <dgm:t>
        <a:bodyPr spcFirstLastPara="0" vert="horz" wrap="square" lIns="53340" tIns="26670" rIns="13335" bIns="26670" numCol="1" spcCol="1270" anchor="ctr" anchorCtr="0"/>
        <a:lstStyle/>
        <a:p>
          <a:pPr algn="l" latinLnBrk="1"/>
          <a:r>
            <a:rPr lang="ko-KR" altLang="en-US" sz="1000" kern="1200" dirty="0">
              <a:solidFill>
                <a:prstClr val="white"/>
              </a:solidFill>
              <a:latin typeface="Calibri"/>
              <a:ea typeface="맑은 고딕" panose="020B0503020000020004" pitchFamily="50" charset="-127"/>
              <a:cs typeface="+mn-cs"/>
            </a:rPr>
            <a:t>신청완료</a:t>
          </a:r>
        </a:p>
      </dgm:t>
    </dgm:pt>
    <dgm:pt modelId="{330BDCDB-5887-4AC4-9DB1-A763EFE4BB1C}" type="par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24515C0E-BC67-40FC-B263-44612080E234}" type="sib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A505C575-0CCB-4FC2-A37D-FF5E41084B56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신청정보 확인</a:t>
          </a:r>
        </a:p>
      </dgm:t>
    </dgm:pt>
    <dgm:pt modelId="{3DFD2A0F-1937-49CC-B893-917C9C796C50}" type="parTrans" cxnId="{8CD18941-E7BF-47A3-800F-C5EC79EC70D9}">
      <dgm:prSet/>
      <dgm:spPr/>
      <dgm:t>
        <a:bodyPr/>
        <a:lstStyle/>
        <a:p>
          <a:pPr latinLnBrk="1"/>
          <a:endParaRPr lang="ko-KR" altLang="en-US"/>
        </a:p>
      </dgm:t>
    </dgm:pt>
    <dgm:pt modelId="{7C13238F-CD1E-4635-BA59-F9067FB724B5}" type="sibTrans" cxnId="{8CD18941-E7BF-47A3-800F-C5EC79EC70D9}">
      <dgm:prSet/>
      <dgm:spPr/>
      <dgm:t>
        <a:bodyPr/>
        <a:lstStyle/>
        <a:p>
          <a:pPr latinLnBrk="1"/>
          <a:endParaRPr lang="ko-KR" altLang="en-US"/>
        </a:p>
      </dgm:t>
    </dgm:pt>
    <dgm:pt modelId="{4AB71999-2324-4FB1-A499-2225E8D9B84F}" type="pres">
      <dgm:prSet presAssocID="{B12B12F1-33CA-4209-98FB-31E41A9777A7}" presName="Name0" presStyleCnt="0">
        <dgm:presLayoutVars>
          <dgm:dir/>
          <dgm:resizeHandles val="exact"/>
        </dgm:presLayoutVars>
      </dgm:prSet>
      <dgm:spPr/>
    </dgm:pt>
    <dgm:pt modelId="{AC5FF4C2-5634-4D83-9C8E-B5B121098AC0}" type="pres">
      <dgm:prSet presAssocID="{03DF96CD-AFCD-470E-A61B-3BF4FBF69AEF}" presName="parTxOnly" presStyleLbl="node1" presStyleIdx="0" presStyleCnt="4">
        <dgm:presLayoutVars>
          <dgm:bulletEnabled val="1"/>
        </dgm:presLayoutVars>
      </dgm:prSet>
      <dgm:spPr>
        <a:xfrm>
          <a:off x="1934" y="0"/>
          <a:ext cx="1941214" cy="275206"/>
        </a:xfrm>
        <a:prstGeom prst="homePlate">
          <a:avLst/>
        </a:prstGeom>
      </dgm:spPr>
    </dgm:pt>
    <dgm:pt modelId="{A917966C-C9DE-47DB-B993-191B68D206BF}" type="pres">
      <dgm:prSet presAssocID="{739CE956-B8F7-4C8C-986C-16FD87CB439D}" presName="parSpace" presStyleCnt="0"/>
      <dgm:spPr/>
    </dgm:pt>
    <dgm:pt modelId="{49696697-C797-4B2E-B641-C90D3564F492}" type="pres">
      <dgm:prSet presAssocID="{A505C575-0CCB-4FC2-A37D-FF5E41084B56}" presName="parTxOnly" presStyleLbl="node1" presStyleIdx="1" presStyleCnt="4">
        <dgm:presLayoutVars>
          <dgm:bulletEnabled val="1"/>
        </dgm:presLayoutVars>
      </dgm:prSet>
      <dgm:spPr/>
    </dgm:pt>
    <dgm:pt modelId="{5C4362B8-CF97-43C8-A01A-DB2E9A6C85CC}" type="pres">
      <dgm:prSet presAssocID="{7C13238F-CD1E-4635-BA59-F9067FB724B5}" presName="parSpace" presStyleCnt="0"/>
      <dgm:spPr/>
    </dgm:pt>
    <dgm:pt modelId="{39C52F35-7406-42E4-944B-D3007908D35C}" type="pres">
      <dgm:prSet presAssocID="{48B7BE0F-5869-499E-AC3F-2AF278F5B74B}" presName="parTxOnly" presStyleLbl="node1" presStyleIdx="2" presStyleCnt="4">
        <dgm:presLayoutVars>
          <dgm:bulletEnabled val="1"/>
        </dgm:presLayoutVars>
      </dgm:prSet>
      <dgm:spPr/>
    </dgm:pt>
    <dgm:pt modelId="{B021D840-A630-4AF8-9AD7-69ACC6FE5E74}" type="pres">
      <dgm:prSet presAssocID="{DF499130-3FAC-4BEB-BE3F-AB361961C64A}" presName="parSpace" presStyleCnt="0"/>
      <dgm:spPr/>
    </dgm:pt>
    <dgm:pt modelId="{10F72C48-4520-4A0F-BAFA-7BDECC843CCE}" type="pres">
      <dgm:prSet presAssocID="{B201E52B-DE1C-496C-92EB-5F36D7735B8A}" presName="parTxOnly" presStyleLbl="node1" presStyleIdx="3" presStyleCnt="4">
        <dgm:presLayoutVars>
          <dgm:bulletEnabled val="1"/>
        </dgm:presLayoutVars>
      </dgm:prSet>
      <dgm:spPr>
        <a:xfrm>
          <a:off x="4660850" y="0"/>
          <a:ext cx="1941214" cy="275206"/>
        </a:xfrm>
        <a:prstGeom prst="chevron">
          <a:avLst/>
        </a:prstGeom>
      </dgm:spPr>
    </dgm:pt>
  </dgm:ptLst>
  <dgm:cxnLst>
    <dgm:cxn modelId="{CADEB735-D8BE-45B0-899F-3422C21B5283}" srcId="{B12B12F1-33CA-4209-98FB-31E41A9777A7}" destId="{48B7BE0F-5869-499E-AC3F-2AF278F5B74B}" srcOrd="2" destOrd="0" parTransId="{D10D8F30-126F-422A-AD7C-58D6782F3626}" sibTransId="{DF499130-3FAC-4BEB-BE3F-AB361961C64A}"/>
    <dgm:cxn modelId="{8CD18941-E7BF-47A3-800F-C5EC79EC70D9}" srcId="{B12B12F1-33CA-4209-98FB-31E41A9777A7}" destId="{A505C575-0CCB-4FC2-A37D-FF5E41084B56}" srcOrd="1" destOrd="0" parTransId="{3DFD2A0F-1937-49CC-B893-917C9C796C50}" sibTransId="{7C13238F-CD1E-4635-BA59-F9067FB724B5}"/>
    <dgm:cxn modelId="{CAF9A569-5439-43A5-881D-A688FF273796}" type="presOf" srcId="{A505C575-0CCB-4FC2-A37D-FF5E41084B56}" destId="{49696697-C797-4B2E-B641-C90D3564F492}" srcOrd="0" destOrd="0" presId="urn:microsoft.com/office/officeart/2005/8/layout/hChevron3"/>
    <dgm:cxn modelId="{867AC959-F5FA-480F-9A2A-3CADB4F96C35}" type="presOf" srcId="{48B7BE0F-5869-499E-AC3F-2AF278F5B74B}" destId="{39C52F35-7406-42E4-944B-D3007908D35C}" srcOrd="0" destOrd="0" presId="urn:microsoft.com/office/officeart/2005/8/layout/hChevron3"/>
    <dgm:cxn modelId="{3A0C287A-4DD6-4264-85E8-D941DB1129A1}" type="presOf" srcId="{B201E52B-DE1C-496C-92EB-5F36D7735B8A}" destId="{10F72C48-4520-4A0F-BAFA-7BDECC843CCE}" srcOrd="0" destOrd="0" presId="urn:microsoft.com/office/officeart/2005/8/layout/hChevron3"/>
    <dgm:cxn modelId="{5CDFE483-C39F-4136-ACB8-E975394853A5}" type="presOf" srcId="{03DF96CD-AFCD-470E-A61B-3BF4FBF69AEF}" destId="{AC5FF4C2-5634-4D83-9C8E-B5B121098AC0}" srcOrd="0" destOrd="0" presId="urn:microsoft.com/office/officeart/2005/8/layout/hChevron3"/>
    <dgm:cxn modelId="{8B28168C-C822-40AD-B2D7-D896F58C0AA9}" type="presOf" srcId="{B12B12F1-33CA-4209-98FB-31E41A9777A7}" destId="{4AB71999-2324-4FB1-A499-2225E8D9B84F}" srcOrd="0" destOrd="0" presId="urn:microsoft.com/office/officeart/2005/8/layout/hChevron3"/>
    <dgm:cxn modelId="{6FE4A6BA-B3FE-48F4-B241-4E22625207DB}" srcId="{B12B12F1-33CA-4209-98FB-31E41A9777A7}" destId="{B201E52B-DE1C-496C-92EB-5F36D7735B8A}" srcOrd="3" destOrd="0" parTransId="{330BDCDB-5887-4AC4-9DB1-A763EFE4BB1C}" sibTransId="{24515C0E-BC67-40FC-B263-44612080E234}"/>
    <dgm:cxn modelId="{B31A0DF7-E89B-458B-8AC0-5DB9E3C65FBB}" srcId="{B12B12F1-33CA-4209-98FB-31E41A9777A7}" destId="{03DF96CD-AFCD-470E-A61B-3BF4FBF69AEF}" srcOrd="0" destOrd="0" parTransId="{BF32ACC6-08A8-434E-BFF2-711D6D316FA6}" sibTransId="{739CE956-B8F7-4C8C-986C-16FD87CB439D}"/>
    <dgm:cxn modelId="{83F19568-2772-4613-8BAF-A47481CD3CD9}" type="presParOf" srcId="{4AB71999-2324-4FB1-A499-2225E8D9B84F}" destId="{AC5FF4C2-5634-4D83-9C8E-B5B121098AC0}" srcOrd="0" destOrd="0" presId="urn:microsoft.com/office/officeart/2005/8/layout/hChevron3"/>
    <dgm:cxn modelId="{9A89987D-9D56-44BC-86C8-57A32EE88DB9}" type="presParOf" srcId="{4AB71999-2324-4FB1-A499-2225E8D9B84F}" destId="{A917966C-C9DE-47DB-B993-191B68D206BF}" srcOrd="1" destOrd="0" presId="urn:microsoft.com/office/officeart/2005/8/layout/hChevron3"/>
    <dgm:cxn modelId="{E27E4A42-5911-464B-B1F0-D43E02262BF5}" type="presParOf" srcId="{4AB71999-2324-4FB1-A499-2225E8D9B84F}" destId="{49696697-C797-4B2E-B641-C90D3564F492}" srcOrd="2" destOrd="0" presId="urn:microsoft.com/office/officeart/2005/8/layout/hChevron3"/>
    <dgm:cxn modelId="{8F547C8B-54ED-4B5D-A79F-541792D91F46}" type="presParOf" srcId="{4AB71999-2324-4FB1-A499-2225E8D9B84F}" destId="{5C4362B8-CF97-43C8-A01A-DB2E9A6C85CC}" srcOrd="3" destOrd="0" presId="urn:microsoft.com/office/officeart/2005/8/layout/hChevron3"/>
    <dgm:cxn modelId="{282D9315-FD93-45D8-BE06-E1CF25B986EC}" type="presParOf" srcId="{4AB71999-2324-4FB1-A499-2225E8D9B84F}" destId="{39C52F35-7406-42E4-944B-D3007908D35C}" srcOrd="4" destOrd="0" presId="urn:microsoft.com/office/officeart/2005/8/layout/hChevron3"/>
    <dgm:cxn modelId="{93A6168C-3434-4AF2-95DE-99C483F33602}" type="presParOf" srcId="{4AB71999-2324-4FB1-A499-2225E8D9B84F}" destId="{B021D840-A630-4AF8-9AD7-69ACC6FE5E74}" srcOrd="5" destOrd="0" presId="urn:microsoft.com/office/officeart/2005/8/layout/hChevron3"/>
    <dgm:cxn modelId="{E515C68E-E90A-4631-8393-39D22A5C7B11}" type="presParOf" srcId="{4AB71999-2324-4FB1-A499-2225E8D9B84F}" destId="{10F72C48-4520-4A0F-BAFA-7BDECC843CC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12B12F1-33CA-4209-98FB-31E41A9777A7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03DF96CD-AFCD-470E-A61B-3BF4FBF69AEF}">
      <dgm:prSet phldrT="[텍스트]"/>
      <dgm:spPr>
        <a:solidFill>
          <a:srgbClr val="002060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bg1"/>
              </a:solidFill>
            </a:rPr>
            <a:t>신청정보 입력</a:t>
          </a:r>
        </a:p>
      </dgm:t>
    </dgm:pt>
    <dgm:pt modelId="{BF32ACC6-08A8-434E-BFF2-711D6D316FA6}" type="par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739CE956-B8F7-4C8C-986C-16FD87CB439D}" type="sib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48B7BE0F-5869-499E-AC3F-2AF278F5B74B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전자서명</a:t>
          </a:r>
        </a:p>
      </dgm:t>
    </dgm:pt>
    <dgm:pt modelId="{D10D8F30-126F-422A-AD7C-58D6782F3626}" type="par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DF499130-3FAC-4BEB-BE3F-AB361961C64A}" type="sib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B201E52B-DE1C-496C-92EB-5F36D7735B8A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신청완료</a:t>
          </a:r>
        </a:p>
      </dgm:t>
    </dgm:pt>
    <dgm:pt modelId="{330BDCDB-5887-4AC4-9DB1-A763EFE4BB1C}" type="par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24515C0E-BC67-40FC-B263-44612080E234}" type="sib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A505C575-0CCB-4FC2-A37D-FF5E41084B56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신청정보 확인</a:t>
          </a:r>
        </a:p>
      </dgm:t>
    </dgm:pt>
    <dgm:pt modelId="{3DFD2A0F-1937-49CC-B893-917C9C796C50}" type="parTrans" cxnId="{8CD18941-E7BF-47A3-800F-C5EC79EC70D9}">
      <dgm:prSet/>
      <dgm:spPr/>
      <dgm:t>
        <a:bodyPr/>
        <a:lstStyle/>
        <a:p>
          <a:pPr latinLnBrk="1"/>
          <a:endParaRPr lang="ko-KR" altLang="en-US"/>
        </a:p>
      </dgm:t>
    </dgm:pt>
    <dgm:pt modelId="{7C13238F-CD1E-4635-BA59-F9067FB724B5}" type="sibTrans" cxnId="{8CD18941-E7BF-47A3-800F-C5EC79EC70D9}">
      <dgm:prSet/>
      <dgm:spPr/>
      <dgm:t>
        <a:bodyPr/>
        <a:lstStyle/>
        <a:p>
          <a:pPr latinLnBrk="1"/>
          <a:endParaRPr lang="ko-KR" altLang="en-US"/>
        </a:p>
      </dgm:t>
    </dgm:pt>
    <dgm:pt modelId="{4AB71999-2324-4FB1-A499-2225E8D9B84F}" type="pres">
      <dgm:prSet presAssocID="{B12B12F1-33CA-4209-98FB-31E41A9777A7}" presName="Name0" presStyleCnt="0">
        <dgm:presLayoutVars>
          <dgm:dir/>
          <dgm:resizeHandles val="exact"/>
        </dgm:presLayoutVars>
      </dgm:prSet>
      <dgm:spPr/>
    </dgm:pt>
    <dgm:pt modelId="{AC5FF4C2-5634-4D83-9C8E-B5B121098AC0}" type="pres">
      <dgm:prSet presAssocID="{03DF96CD-AFCD-470E-A61B-3BF4FBF69AEF}" presName="parTxOnly" presStyleLbl="node1" presStyleIdx="0" presStyleCnt="4">
        <dgm:presLayoutVars>
          <dgm:bulletEnabled val="1"/>
        </dgm:presLayoutVars>
      </dgm:prSet>
      <dgm:spPr/>
    </dgm:pt>
    <dgm:pt modelId="{A917966C-C9DE-47DB-B993-191B68D206BF}" type="pres">
      <dgm:prSet presAssocID="{739CE956-B8F7-4C8C-986C-16FD87CB439D}" presName="parSpace" presStyleCnt="0"/>
      <dgm:spPr/>
    </dgm:pt>
    <dgm:pt modelId="{49696697-C797-4B2E-B641-C90D3564F492}" type="pres">
      <dgm:prSet presAssocID="{A505C575-0CCB-4FC2-A37D-FF5E41084B56}" presName="parTxOnly" presStyleLbl="node1" presStyleIdx="1" presStyleCnt="4">
        <dgm:presLayoutVars>
          <dgm:bulletEnabled val="1"/>
        </dgm:presLayoutVars>
      </dgm:prSet>
      <dgm:spPr/>
    </dgm:pt>
    <dgm:pt modelId="{5C4362B8-CF97-43C8-A01A-DB2E9A6C85CC}" type="pres">
      <dgm:prSet presAssocID="{7C13238F-CD1E-4635-BA59-F9067FB724B5}" presName="parSpace" presStyleCnt="0"/>
      <dgm:spPr/>
    </dgm:pt>
    <dgm:pt modelId="{39C52F35-7406-42E4-944B-D3007908D35C}" type="pres">
      <dgm:prSet presAssocID="{48B7BE0F-5869-499E-AC3F-2AF278F5B74B}" presName="parTxOnly" presStyleLbl="node1" presStyleIdx="2" presStyleCnt="4">
        <dgm:presLayoutVars>
          <dgm:bulletEnabled val="1"/>
        </dgm:presLayoutVars>
      </dgm:prSet>
      <dgm:spPr/>
    </dgm:pt>
    <dgm:pt modelId="{B021D840-A630-4AF8-9AD7-69ACC6FE5E74}" type="pres">
      <dgm:prSet presAssocID="{DF499130-3FAC-4BEB-BE3F-AB361961C64A}" presName="parSpace" presStyleCnt="0"/>
      <dgm:spPr/>
    </dgm:pt>
    <dgm:pt modelId="{10F72C48-4520-4A0F-BAFA-7BDECC843CCE}" type="pres">
      <dgm:prSet presAssocID="{B201E52B-DE1C-496C-92EB-5F36D7735B8A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CADEB735-D8BE-45B0-899F-3422C21B5283}" srcId="{B12B12F1-33CA-4209-98FB-31E41A9777A7}" destId="{48B7BE0F-5869-499E-AC3F-2AF278F5B74B}" srcOrd="2" destOrd="0" parTransId="{D10D8F30-126F-422A-AD7C-58D6782F3626}" sibTransId="{DF499130-3FAC-4BEB-BE3F-AB361961C64A}"/>
    <dgm:cxn modelId="{8CD18941-E7BF-47A3-800F-C5EC79EC70D9}" srcId="{B12B12F1-33CA-4209-98FB-31E41A9777A7}" destId="{A505C575-0CCB-4FC2-A37D-FF5E41084B56}" srcOrd="1" destOrd="0" parTransId="{3DFD2A0F-1937-49CC-B893-917C9C796C50}" sibTransId="{7C13238F-CD1E-4635-BA59-F9067FB724B5}"/>
    <dgm:cxn modelId="{CAF9A569-5439-43A5-881D-A688FF273796}" type="presOf" srcId="{A505C575-0CCB-4FC2-A37D-FF5E41084B56}" destId="{49696697-C797-4B2E-B641-C90D3564F492}" srcOrd="0" destOrd="0" presId="urn:microsoft.com/office/officeart/2005/8/layout/hChevron3"/>
    <dgm:cxn modelId="{867AC959-F5FA-480F-9A2A-3CADB4F96C35}" type="presOf" srcId="{48B7BE0F-5869-499E-AC3F-2AF278F5B74B}" destId="{39C52F35-7406-42E4-944B-D3007908D35C}" srcOrd="0" destOrd="0" presId="urn:microsoft.com/office/officeart/2005/8/layout/hChevron3"/>
    <dgm:cxn modelId="{3A0C287A-4DD6-4264-85E8-D941DB1129A1}" type="presOf" srcId="{B201E52B-DE1C-496C-92EB-5F36D7735B8A}" destId="{10F72C48-4520-4A0F-BAFA-7BDECC843CCE}" srcOrd="0" destOrd="0" presId="urn:microsoft.com/office/officeart/2005/8/layout/hChevron3"/>
    <dgm:cxn modelId="{5CDFE483-C39F-4136-ACB8-E975394853A5}" type="presOf" srcId="{03DF96CD-AFCD-470E-A61B-3BF4FBF69AEF}" destId="{AC5FF4C2-5634-4D83-9C8E-B5B121098AC0}" srcOrd="0" destOrd="0" presId="urn:microsoft.com/office/officeart/2005/8/layout/hChevron3"/>
    <dgm:cxn modelId="{8B28168C-C822-40AD-B2D7-D896F58C0AA9}" type="presOf" srcId="{B12B12F1-33CA-4209-98FB-31E41A9777A7}" destId="{4AB71999-2324-4FB1-A499-2225E8D9B84F}" srcOrd="0" destOrd="0" presId="urn:microsoft.com/office/officeart/2005/8/layout/hChevron3"/>
    <dgm:cxn modelId="{6FE4A6BA-B3FE-48F4-B241-4E22625207DB}" srcId="{B12B12F1-33CA-4209-98FB-31E41A9777A7}" destId="{B201E52B-DE1C-496C-92EB-5F36D7735B8A}" srcOrd="3" destOrd="0" parTransId="{330BDCDB-5887-4AC4-9DB1-A763EFE4BB1C}" sibTransId="{24515C0E-BC67-40FC-B263-44612080E234}"/>
    <dgm:cxn modelId="{B31A0DF7-E89B-458B-8AC0-5DB9E3C65FBB}" srcId="{B12B12F1-33CA-4209-98FB-31E41A9777A7}" destId="{03DF96CD-AFCD-470E-A61B-3BF4FBF69AEF}" srcOrd="0" destOrd="0" parTransId="{BF32ACC6-08A8-434E-BFF2-711D6D316FA6}" sibTransId="{739CE956-B8F7-4C8C-986C-16FD87CB439D}"/>
    <dgm:cxn modelId="{83F19568-2772-4613-8BAF-A47481CD3CD9}" type="presParOf" srcId="{4AB71999-2324-4FB1-A499-2225E8D9B84F}" destId="{AC5FF4C2-5634-4D83-9C8E-B5B121098AC0}" srcOrd="0" destOrd="0" presId="urn:microsoft.com/office/officeart/2005/8/layout/hChevron3"/>
    <dgm:cxn modelId="{9A89987D-9D56-44BC-86C8-57A32EE88DB9}" type="presParOf" srcId="{4AB71999-2324-4FB1-A499-2225E8D9B84F}" destId="{A917966C-C9DE-47DB-B993-191B68D206BF}" srcOrd="1" destOrd="0" presId="urn:microsoft.com/office/officeart/2005/8/layout/hChevron3"/>
    <dgm:cxn modelId="{E27E4A42-5911-464B-B1F0-D43E02262BF5}" type="presParOf" srcId="{4AB71999-2324-4FB1-A499-2225E8D9B84F}" destId="{49696697-C797-4B2E-B641-C90D3564F492}" srcOrd="2" destOrd="0" presId="urn:microsoft.com/office/officeart/2005/8/layout/hChevron3"/>
    <dgm:cxn modelId="{8F547C8B-54ED-4B5D-A79F-541792D91F46}" type="presParOf" srcId="{4AB71999-2324-4FB1-A499-2225E8D9B84F}" destId="{5C4362B8-CF97-43C8-A01A-DB2E9A6C85CC}" srcOrd="3" destOrd="0" presId="urn:microsoft.com/office/officeart/2005/8/layout/hChevron3"/>
    <dgm:cxn modelId="{282D9315-FD93-45D8-BE06-E1CF25B986EC}" type="presParOf" srcId="{4AB71999-2324-4FB1-A499-2225E8D9B84F}" destId="{39C52F35-7406-42E4-944B-D3007908D35C}" srcOrd="4" destOrd="0" presId="urn:microsoft.com/office/officeart/2005/8/layout/hChevron3"/>
    <dgm:cxn modelId="{93A6168C-3434-4AF2-95DE-99C483F33602}" type="presParOf" srcId="{4AB71999-2324-4FB1-A499-2225E8D9B84F}" destId="{B021D840-A630-4AF8-9AD7-69ACC6FE5E74}" srcOrd="5" destOrd="0" presId="urn:microsoft.com/office/officeart/2005/8/layout/hChevron3"/>
    <dgm:cxn modelId="{E515C68E-E90A-4631-8393-39D22A5C7B11}" type="presParOf" srcId="{4AB71999-2324-4FB1-A499-2225E8D9B84F}" destId="{10F72C48-4520-4A0F-BAFA-7BDECC843CC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12B12F1-33CA-4209-98FB-31E41A9777A7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03DF96CD-AFCD-470E-A61B-3BF4FBF69AEF}">
      <dgm:prSet phldrT="[텍스트]"/>
      <dgm:spPr>
        <a:solidFill>
          <a:schemeClr val="bg1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tx1"/>
              </a:solidFill>
            </a:rPr>
            <a:t>신청정보 입력</a:t>
          </a:r>
        </a:p>
      </dgm:t>
    </dgm:pt>
    <dgm:pt modelId="{BF32ACC6-08A8-434E-BFF2-711D6D316FA6}" type="par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739CE956-B8F7-4C8C-986C-16FD87CB439D}" type="sib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48B7BE0F-5869-499E-AC3F-2AF278F5B74B}">
      <dgm:prSet phldrT="[텍스트]"/>
      <dgm:spPr>
        <a:solidFill>
          <a:srgbClr val="002060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bg1"/>
              </a:solidFill>
            </a:rPr>
            <a:t>신청정보 확인</a:t>
          </a:r>
        </a:p>
      </dgm:t>
    </dgm:pt>
    <dgm:pt modelId="{D10D8F30-126F-422A-AD7C-58D6782F3626}" type="par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DF499130-3FAC-4BEB-BE3F-AB361961C64A}" type="sib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B201E52B-DE1C-496C-92EB-5F36D7735B8A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신청완료</a:t>
          </a:r>
        </a:p>
      </dgm:t>
    </dgm:pt>
    <dgm:pt modelId="{330BDCDB-5887-4AC4-9DB1-A763EFE4BB1C}" type="par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24515C0E-BC67-40FC-B263-44612080E234}" type="sib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E9A45F1A-ACE4-412E-A02C-CFEE49E64A33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전자서명</a:t>
          </a:r>
        </a:p>
      </dgm:t>
    </dgm:pt>
    <dgm:pt modelId="{13D8B14D-03D4-4E34-82A9-3A67278ED235}" type="parTrans" cxnId="{ADDF3335-0F4A-46DB-8BE8-6CD4A4754D44}">
      <dgm:prSet/>
      <dgm:spPr/>
      <dgm:t>
        <a:bodyPr/>
        <a:lstStyle/>
        <a:p>
          <a:pPr latinLnBrk="1"/>
          <a:endParaRPr lang="ko-KR" altLang="en-US"/>
        </a:p>
      </dgm:t>
    </dgm:pt>
    <dgm:pt modelId="{A0162232-2338-45DD-BD82-31A118F696E7}" type="sibTrans" cxnId="{ADDF3335-0F4A-46DB-8BE8-6CD4A4754D44}">
      <dgm:prSet/>
      <dgm:spPr/>
      <dgm:t>
        <a:bodyPr/>
        <a:lstStyle/>
        <a:p>
          <a:pPr latinLnBrk="1"/>
          <a:endParaRPr lang="ko-KR" altLang="en-US"/>
        </a:p>
      </dgm:t>
    </dgm:pt>
    <dgm:pt modelId="{4AB71999-2324-4FB1-A499-2225E8D9B84F}" type="pres">
      <dgm:prSet presAssocID="{B12B12F1-33CA-4209-98FB-31E41A9777A7}" presName="Name0" presStyleCnt="0">
        <dgm:presLayoutVars>
          <dgm:dir/>
          <dgm:resizeHandles val="exact"/>
        </dgm:presLayoutVars>
      </dgm:prSet>
      <dgm:spPr/>
    </dgm:pt>
    <dgm:pt modelId="{AC5FF4C2-5634-4D83-9C8E-B5B121098AC0}" type="pres">
      <dgm:prSet presAssocID="{03DF96CD-AFCD-470E-A61B-3BF4FBF69AEF}" presName="parTxOnly" presStyleLbl="node1" presStyleIdx="0" presStyleCnt="4" custLinFactNeighborY="-3356">
        <dgm:presLayoutVars>
          <dgm:bulletEnabled val="1"/>
        </dgm:presLayoutVars>
      </dgm:prSet>
      <dgm:spPr/>
    </dgm:pt>
    <dgm:pt modelId="{A917966C-C9DE-47DB-B993-191B68D206BF}" type="pres">
      <dgm:prSet presAssocID="{739CE956-B8F7-4C8C-986C-16FD87CB439D}" presName="parSpace" presStyleCnt="0"/>
      <dgm:spPr/>
    </dgm:pt>
    <dgm:pt modelId="{39C52F35-7406-42E4-944B-D3007908D35C}" type="pres">
      <dgm:prSet presAssocID="{48B7BE0F-5869-499E-AC3F-2AF278F5B74B}" presName="parTxOnly" presStyleLbl="node1" presStyleIdx="1" presStyleCnt="4">
        <dgm:presLayoutVars>
          <dgm:bulletEnabled val="1"/>
        </dgm:presLayoutVars>
      </dgm:prSet>
      <dgm:spPr/>
    </dgm:pt>
    <dgm:pt modelId="{B021D840-A630-4AF8-9AD7-69ACC6FE5E74}" type="pres">
      <dgm:prSet presAssocID="{DF499130-3FAC-4BEB-BE3F-AB361961C64A}" presName="parSpace" presStyleCnt="0"/>
      <dgm:spPr/>
    </dgm:pt>
    <dgm:pt modelId="{C9F8A3A9-6933-41A5-916F-62EB62EAB760}" type="pres">
      <dgm:prSet presAssocID="{E9A45F1A-ACE4-412E-A02C-CFEE49E64A33}" presName="parTxOnly" presStyleLbl="node1" presStyleIdx="2" presStyleCnt="4">
        <dgm:presLayoutVars>
          <dgm:bulletEnabled val="1"/>
        </dgm:presLayoutVars>
      </dgm:prSet>
      <dgm:spPr/>
    </dgm:pt>
    <dgm:pt modelId="{44C7A444-E9BF-4FE8-9128-A4A828CF6841}" type="pres">
      <dgm:prSet presAssocID="{A0162232-2338-45DD-BD82-31A118F696E7}" presName="parSpace" presStyleCnt="0"/>
      <dgm:spPr/>
    </dgm:pt>
    <dgm:pt modelId="{10F72C48-4520-4A0F-BAFA-7BDECC843CCE}" type="pres">
      <dgm:prSet presAssocID="{B201E52B-DE1C-496C-92EB-5F36D7735B8A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ADDF3335-0F4A-46DB-8BE8-6CD4A4754D44}" srcId="{B12B12F1-33CA-4209-98FB-31E41A9777A7}" destId="{E9A45F1A-ACE4-412E-A02C-CFEE49E64A33}" srcOrd="2" destOrd="0" parTransId="{13D8B14D-03D4-4E34-82A9-3A67278ED235}" sibTransId="{A0162232-2338-45DD-BD82-31A118F696E7}"/>
    <dgm:cxn modelId="{CADEB735-D8BE-45B0-899F-3422C21B5283}" srcId="{B12B12F1-33CA-4209-98FB-31E41A9777A7}" destId="{48B7BE0F-5869-499E-AC3F-2AF278F5B74B}" srcOrd="1" destOrd="0" parTransId="{D10D8F30-126F-422A-AD7C-58D6782F3626}" sibTransId="{DF499130-3FAC-4BEB-BE3F-AB361961C64A}"/>
    <dgm:cxn modelId="{A9E3986B-C92D-4436-979D-88F0B20BECC7}" type="presOf" srcId="{E9A45F1A-ACE4-412E-A02C-CFEE49E64A33}" destId="{C9F8A3A9-6933-41A5-916F-62EB62EAB760}" srcOrd="0" destOrd="0" presId="urn:microsoft.com/office/officeart/2005/8/layout/hChevron3"/>
    <dgm:cxn modelId="{867AC959-F5FA-480F-9A2A-3CADB4F96C35}" type="presOf" srcId="{48B7BE0F-5869-499E-AC3F-2AF278F5B74B}" destId="{39C52F35-7406-42E4-944B-D3007908D35C}" srcOrd="0" destOrd="0" presId="urn:microsoft.com/office/officeart/2005/8/layout/hChevron3"/>
    <dgm:cxn modelId="{3A0C287A-4DD6-4264-85E8-D941DB1129A1}" type="presOf" srcId="{B201E52B-DE1C-496C-92EB-5F36D7735B8A}" destId="{10F72C48-4520-4A0F-BAFA-7BDECC843CCE}" srcOrd="0" destOrd="0" presId="urn:microsoft.com/office/officeart/2005/8/layout/hChevron3"/>
    <dgm:cxn modelId="{5CDFE483-C39F-4136-ACB8-E975394853A5}" type="presOf" srcId="{03DF96CD-AFCD-470E-A61B-3BF4FBF69AEF}" destId="{AC5FF4C2-5634-4D83-9C8E-B5B121098AC0}" srcOrd="0" destOrd="0" presId="urn:microsoft.com/office/officeart/2005/8/layout/hChevron3"/>
    <dgm:cxn modelId="{8B28168C-C822-40AD-B2D7-D896F58C0AA9}" type="presOf" srcId="{B12B12F1-33CA-4209-98FB-31E41A9777A7}" destId="{4AB71999-2324-4FB1-A499-2225E8D9B84F}" srcOrd="0" destOrd="0" presId="urn:microsoft.com/office/officeart/2005/8/layout/hChevron3"/>
    <dgm:cxn modelId="{6FE4A6BA-B3FE-48F4-B241-4E22625207DB}" srcId="{B12B12F1-33CA-4209-98FB-31E41A9777A7}" destId="{B201E52B-DE1C-496C-92EB-5F36D7735B8A}" srcOrd="3" destOrd="0" parTransId="{330BDCDB-5887-4AC4-9DB1-A763EFE4BB1C}" sibTransId="{24515C0E-BC67-40FC-B263-44612080E234}"/>
    <dgm:cxn modelId="{B31A0DF7-E89B-458B-8AC0-5DB9E3C65FBB}" srcId="{B12B12F1-33CA-4209-98FB-31E41A9777A7}" destId="{03DF96CD-AFCD-470E-A61B-3BF4FBF69AEF}" srcOrd="0" destOrd="0" parTransId="{BF32ACC6-08A8-434E-BFF2-711D6D316FA6}" sibTransId="{739CE956-B8F7-4C8C-986C-16FD87CB439D}"/>
    <dgm:cxn modelId="{83F19568-2772-4613-8BAF-A47481CD3CD9}" type="presParOf" srcId="{4AB71999-2324-4FB1-A499-2225E8D9B84F}" destId="{AC5FF4C2-5634-4D83-9C8E-B5B121098AC0}" srcOrd="0" destOrd="0" presId="urn:microsoft.com/office/officeart/2005/8/layout/hChevron3"/>
    <dgm:cxn modelId="{9A89987D-9D56-44BC-86C8-57A32EE88DB9}" type="presParOf" srcId="{4AB71999-2324-4FB1-A499-2225E8D9B84F}" destId="{A917966C-C9DE-47DB-B993-191B68D206BF}" srcOrd="1" destOrd="0" presId="urn:microsoft.com/office/officeart/2005/8/layout/hChevron3"/>
    <dgm:cxn modelId="{282D9315-FD93-45D8-BE06-E1CF25B986EC}" type="presParOf" srcId="{4AB71999-2324-4FB1-A499-2225E8D9B84F}" destId="{39C52F35-7406-42E4-944B-D3007908D35C}" srcOrd="2" destOrd="0" presId="urn:microsoft.com/office/officeart/2005/8/layout/hChevron3"/>
    <dgm:cxn modelId="{93A6168C-3434-4AF2-95DE-99C483F33602}" type="presParOf" srcId="{4AB71999-2324-4FB1-A499-2225E8D9B84F}" destId="{B021D840-A630-4AF8-9AD7-69ACC6FE5E74}" srcOrd="3" destOrd="0" presId="urn:microsoft.com/office/officeart/2005/8/layout/hChevron3"/>
    <dgm:cxn modelId="{9719A188-499F-4AB0-A2A7-377FE40ED2A9}" type="presParOf" srcId="{4AB71999-2324-4FB1-A499-2225E8D9B84F}" destId="{C9F8A3A9-6933-41A5-916F-62EB62EAB760}" srcOrd="4" destOrd="0" presId="urn:microsoft.com/office/officeart/2005/8/layout/hChevron3"/>
    <dgm:cxn modelId="{22B737BE-9E0B-4619-AAD1-651E5F2CE034}" type="presParOf" srcId="{4AB71999-2324-4FB1-A499-2225E8D9B84F}" destId="{44C7A444-E9BF-4FE8-9128-A4A828CF6841}" srcOrd="5" destOrd="0" presId="urn:microsoft.com/office/officeart/2005/8/layout/hChevron3"/>
    <dgm:cxn modelId="{E515C68E-E90A-4631-8393-39D22A5C7B11}" type="presParOf" srcId="{4AB71999-2324-4FB1-A499-2225E8D9B84F}" destId="{10F72C48-4520-4A0F-BAFA-7BDECC843CC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12B12F1-33CA-4209-98FB-31E41A9777A7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03DF96CD-AFCD-470E-A61B-3BF4FBF69AEF}">
      <dgm:prSet phldrT="[텍스트]"/>
      <dgm:spPr>
        <a:solidFill>
          <a:schemeClr val="bg1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tx1"/>
              </a:solidFill>
            </a:rPr>
            <a:t>신청정보 입력</a:t>
          </a:r>
        </a:p>
      </dgm:t>
    </dgm:pt>
    <dgm:pt modelId="{BF32ACC6-08A8-434E-BFF2-711D6D316FA6}" type="par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739CE956-B8F7-4C8C-986C-16FD87CB439D}" type="sib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48B7BE0F-5869-499E-AC3F-2AF278F5B74B}">
      <dgm:prSet phldrT="[텍스트]"/>
      <dgm:spPr>
        <a:solidFill>
          <a:srgbClr val="002060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bg1"/>
              </a:solidFill>
            </a:rPr>
            <a:t>전자서명</a:t>
          </a:r>
        </a:p>
      </dgm:t>
    </dgm:pt>
    <dgm:pt modelId="{D10D8F30-126F-422A-AD7C-58D6782F3626}" type="par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DF499130-3FAC-4BEB-BE3F-AB361961C64A}" type="sib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B201E52B-DE1C-496C-92EB-5F36D7735B8A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신청완료</a:t>
          </a:r>
        </a:p>
      </dgm:t>
    </dgm:pt>
    <dgm:pt modelId="{330BDCDB-5887-4AC4-9DB1-A763EFE4BB1C}" type="par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24515C0E-BC67-40FC-B263-44612080E234}" type="sib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3F261B1E-CBE1-430A-A61E-09E17314F146}">
      <dgm:prSet phldrT="[텍스트]"/>
      <dgm:spPr>
        <a:solidFill>
          <a:schemeClr val="bg1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tx1"/>
              </a:solidFill>
            </a:rPr>
            <a:t>신청정보 확인</a:t>
          </a:r>
        </a:p>
      </dgm:t>
    </dgm:pt>
    <dgm:pt modelId="{E6BCEDB7-1AC5-4B60-8915-1C4EACD40F58}" type="parTrans" cxnId="{9A2D29D9-3853-4ECF-8EE9-2073BB138D81}">
      <dgm:prSet/>
      <dgm:spPr/>
      <dgm:t>
        <a:bodyPr/>
        <a:lstStyle/>
        <a:p>
          <a:pPr latinLnBrk="1"/>
          <a:endParaRPr lang="ko-KR" altLang="en-US"/>
        </a:p>
      </dgm:t>
    </dgm:pt>
    <dgm:pt modelId="{94553DB7-C43C-496F-B414-D4C39E48675E}" type="sibTrans" cxnId="{9A2D29D9-3853-4ECF-8EE9-2073BB138D81}">
      <dgm:prSet/>
      <dgm:spPr/>
      <dgm:t>
        <a:bodyPr/>
        <a:lstStyle/>
        <a:p>
          <a:pPr latinLnBrk="1"/>
          <a:endParaRPr lang="ko-KR" altLang="en-US"/>
        </a:p>
      </dgm:t>
    </dgm:pt>
    <dgm:pt modelId="{4AB71999-2324-4FB1-A499-2225E8D9B84F}" type="pres">
      <dgm:prSet presAssocID="{B12B12F1-33CA-4209-98FB-31E41A9777A7}" presName="Name0" presStyleCnt="0">
        <dgm:presLayoutVars>
          <dgm:dir/>
          <dgm:resizeHandles val="exact"/>
        </dgm:presLayoutVars>
      </dgm:prSet>
      <dgm:spPr/>
    </dgm:pt>
    <dgm:pt modelId="{AC5FF4C2-5634-4D83-9C8E-B5B121098AC0}" type="pres">
      <dgm:prSet presAssocID="{03DF96CD-AFCD-470E-A61B-3BF4FBF69AEF}" presName="parTxOnly" presStyleLbl="node1" presStyleIdx="0" presStyleCnt="4" custLinFactNeighborY="-3356">
        <dgm:presLayoutVars>
          <dgm:bulletEnabled val="1"/>
        </dgm:presLayoutVars>
      </dgm:prSet>
      <dgm:spPr/>
    </dgm:pt>
    <dgm:pt modelId="{A917966C-C9DE-47DB-B993-191B68D206BF}" type="pres">
      <dgm:prSet presAssocID="{739CE956-B8F7-4C8C-986C-16FD87CB439D}" presName="parSpace" presStyleCnt="0"/>
      <dgm:spPr/>
    </dgm:pt>
    <dgm:pt modelId="{429C4144-3ACF-4FA5-8AAC-2728CFA77BCC}" type="pres">
      <dgm:prSet presAssocID="{3F261B1E-CBE1-430A-A61E-09E17314F146}" presName="parTxOnly" presStyleLbl="node1" presStyleIdx="1" presStyleCnt="4">
        <dgm:presLayoutVars>
          <dgm:bulletEnabled val="1"/>
        </dgm:presLayoutVars>
      </dgm:prSet>
      <dgm:spPr/>
    </dgm:pt>
    <dgm:pt modelId="{48D7710B-AEEB-4F86-8D82-E5028D5C2F8B}" type="pres">
      <dgm:prSet presAssocID="{94553DB7-C43C-496F-B414-D4C39E48675E}" presName="parSpace" presStyleCnt="0"/>
      <dgm:spPr/>
    </dgm:pt>
    <dgm:pt modelId="{39C52F35-7406-42E4-944B-D3007908D35C}" type="pres">
      <dgm:prSet presAssocID="{48B7BE0F-5869-499E-AC3F-2AF278F5B74B}" presName="parTxOnly" presStyleLbl="node1" presStyleIdx="2" presStyleCnt="4">
        <dgm:presLayoutVars>
          <dgm:bulletEnabled val="1"/>
        </dgm:presLayoutVars>
      </dgm:prSet>
      <dgm:spPr/>
    </dgm:pt>
    <dgm:pt modelId="{B021D840-A630-4AF8-9AD7-69ACC6FE5E74}" type="pres">
      <dgm:prSet presAssocID="{DF499130-3FAC-4BEB-BE3F-AB361961C64A}" presName="parSpace" presStyleCnt="0"/>
      <dgm:spPr/>
    </dgm:pt>
    <dgm:pt modelId="{10F72C48-4520-4A0F-BAFA-7BDECC843CCE}" type="pres">
      <dgm:prSet presAssocID="{B201E52B-DE1C-496C-92EB-5F36D7735B8A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CADEB735-D8BE-45B0-899F-3422C21B5283}" srcId="{B12B12F1-33CA-4209-98FB-31E41A9777A7}" destId="{48B7BE0F-5869-499E-AC3F-2AF278F5B74B}" srcOrd="2" destOrd="0" parTransId="{D10D8F30-126F-422A-AD7C-58D6782F3626}" sibTransId="{DF499130-3FAC-4BEB-BE3F-AB361961C64A}"/>
    <dgm:cxn modelId="{867AC959-F5FA-480F-9A2A-3CADB4F96C35}" type="presOf" srcId="{48B7BE0F-5869-499E-AC3F-2AF278F5B74B}" destId="{39C52F35-7406-42E4-944B-D3007908D35C}" srcOrd="0" destOrd="0" presId="urn:microsoft.com/office/officeart/2005/8/layout/hChevron3"/>
    <dgm:cxn modelId="{3A0C287A-4DD6-4264-85E8-D941DB1129A1}" type="presOf" srcId="{B201E52B-DE1C-496C-92EB-5F36D7735B8A}" destId="{10F72C48-4520-4A0F-BAFA-7BDECC843CCE}" srcOrd="0" destOrd="0" presId="urn:microsoft.com/office/officeart/2005/8/layout/hChevron3"/>
    <dgm:cxn modelId="{5CDFE483-C39F-4136-ACB8-E975394853A5}" type="presOf" srcId="{03DF96CD-AFCD-470E-A61B-3BF4FBF69AEF}" destId="{AC5FF4C2-5634-4D83-9C8E-B5B121098AC0}" srcOrd="0" destOrd="0" presId="urn:microsoft.com/office/officeart/2005/8/layout/hChevron3"/>
    <dgm:cxn modelId="{7D2EF288-295C-4090-8AA8-A841550DC9C6}" type="presOf" srcId="{3F261B1E-CBE1-430A-A61E-09E17314F146}" destId="{429C4144-3ACF-4FA5-8AAC-2728CFA77BCC}" srcOrd="0" destOrd="0" presId="urn:microsoft.com/office/officeart/2005/8/layout/hChevron3"/>
    <dgm:cxn modelId="{8B28168C-C822-40AD-B2D7-D896F58C0AA9}" type="presOf" srcId="{B12B12F1-33CA-4209-98FB-31E41A9777A7}" destId="{4AB71999-2324-4FB1-A499-2225E8D9B84F}" srcOrd="0" destOrd="0" presId="urn:microsoft.com/office/officeart/2005/8/layout/hChevron3"/>
    <dgm:cxn modelId="{6FE4A6BA-B3FE-48F4-B241-4E22625207DB}" srcId="{B12B12F1-33CA-4209-98FB-31E41A9777A7}" destId="{B201E52B-DE1C-496C-92EB-5F36D7735B8A}" srcOrd="3" destOrd="0" parTransId="{330BDCDB-5887-4AC4-9DB1-A763EFE4BB1C}" sibTransId="{24515C0E-BC67-40FC-B263-44612080E234}"/>
    <dgm:cxn modelId="{9A2D29D9-3853-4ECF-8EE9-2073BB138D81}" srcId="{B12B12F1-33CA-4209-98FB-31E41A9777A7}" destId="{3F261B1E-CBE1-430A-A61E-09E17314F146}" srcOrd="1" destOrd="0" parTransId="{E6BCEDB7-1AC5-4B60-8915-1C4EACD40F58}" sibTransId="{94553DB7-C43C-496F-B414-D4C39E48675E}"/>
    <dgm:cxn modelId="{B31A0DF7-E89B-458B-8AC0-5DB9E3C65FBB}" srcId="{B12B12F1-33CA-4209-98FB-31E41A9777A7}" destId="{03DF96CD-AFCD-470E-A61B-3BF4FBF69AEF}" srcOrd="0" destOrd="0" parTransId="{BF32ACC6-08A8-434E-BFF2-711D6D316FA6}" sibTransId="{739CE956-B8F7-4C8C-986C-16FD87CB439D}"/>
    <dgm:cxn modelId="{83F19568-2772-4613-8BAF-A47481CD3CD9}" type="presParOf" srcId="{4AB71999-2324-4FB1-A499-2225E8D9B84F}" destId="{AC5FF4C2-5634-4D83-9C8E-B5B121098AC0}" srcOrd="0" destOrd="0" presId="urn:microsoft.com/office/officeart/2005/8/layout/hChevron3"/>
    <dgm:cxn modelId="{9A89987D-9D56-44BC-86C8-57A32EE88DB9}" type="presParOf" srcId="{4AB71999-2324-4FB1-A499-2225E8D9B84F}" destId="{A917966C-C9DE-47DB-B993-191B68D206BF}" srcOrd="1" destOrd="0" presId="urn:microsoft.com/office/officeart/2005/8/layout/hChevron3"/>
    <dgm:cxn modelId="{28CB2658-F21B-4547-89CD-49F0A37854E7}" type="presParOf" srcId="{4AB71999-2324-4FB1-A499-2225E8D9B84F}" destId="{429C4144-3ACF-4FA5-8AAC-2728CFA77BCC}" srcOrd="2" destOrd="0" presId="urn:microsoft.com/office/officeart/2005/8/layout/hChevron3"/>
    <dgm:cxn modelId="{CB265F48-B409-4F5D-880F-75653992651E}" type="presParOf" srcId="{4AB71999-2324-4FB1-A499-2225E8D9B84F}" destId="{48D7710B-AEEB-4F86-8D82-E5028D5C2F8B}" srcOrd="3" destOrd="0" presId="urn:microsoft.com/office/officeart/2005/8/layout/hChevron3"/>
    <dgm:cxn modelId="{282D9315-FD93-45D8-BE06-E1CF25B986EC}" type="presParOf" srcId="{4AB71999-2324-4FB1-A499-2225E8D9B84F}" destId="{39C52F35-7406-42E4-944B-D3007908D35C}" srcOrd="4" destOrd="0" presId="urn:microsoft.com/office/officeart/2005/8/layout/hChevron3"/>
    <dgm:cxn modelId="{93A6168C-3434-4AF2-95DE-99C483F33602}" type="presParOf" srcId="{4AB71999-2324-4FB1-A499-2225E8D9B84F}" destId="{B021D840-A630-4AF8-9AD7-69ACC6FE5E74}" srcOrd="5" destOrd="0" presId="urn:microsoft.com/office/officeart/2005/8/layout/hChevron3"/>
    <dgm:cxn modelId="{E515C68E-E90A-4631-8393-39D22A5C7B11}" type="presParOf" srcId="{4AB71999-2324-4FB1-A499-2225E8D9B84F}" destId="{10F72C48-4520-4A0F-BAFA-7BDECC843CCE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12B12F1-33CA-4209-98FB-31E41A9777A7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03DF96CD-AFCD-470E-A61B-3BF4FBF69AEF}">
      <dgm:prSet phldrT="[텍스트]"/>
      <dgm:spPr>
        <a:solidFill>
          <a:schemeClr val="bg1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tx1"/>
              </a:solidFill>
            </a:rPr>
            <a:t>신청정보 입력</a:t>
          </a:r>
        </a:p>
      </dgm:t>
    </dgm:pt>
    <dgm:pt modelId="{BF32ACC6-08A8-434E-BFF2-711D6D316FA6}" type="par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739CE956-B8F7-4C8C-986C-16FD87CB439D}" type="sib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A7945BB5-B0A5-4219-8ABD-BDD5421F26A8}">
      <dgm:prSet phldrT="[텍스트]"/>
      <dgm:spPr>
        <a:solidFill>
          <a:schemeClr val="bg1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tx1"/>
              </a:solidFill>
            </a:rPr>
            <a:t>신청정보 확인</a:t>
          </a:r>
        </a:p>
      </dgm:t>
    </dgm:pt>
    <dgm:pt modelId="{CF753A3B-2745-4788-8C10-096C4952D8BC}" type="parTrans" cxnId="{F436E41A-7EA2-4780-B14A-CDC0DC017860}">
      <dgm:prSet/>
      <dgm:spPr/>
      <dgm:t>
        <a:bodyPr/>
        <a:lstStyle/>
        <a:p>
          <a:pPr latinLnBrk="1"/>
          <a:endParaRPr lang="ko-KR" altLang="en-US"/>
        </a:p>
      </dgm:t>
    </dgm:pt>
    <dgm:pt modelId="{D8BD30CD-3BCC-4769-B816-D88B2EED7A47}" type="sibTrans" cxnId="{F436E41A-7EA2-4780-B14A-CDC0DC017860}">
      <dgm:prSet/>
      <dgm:spPr/>
      <dgm:t>
        <a:bodyPr/>
        <a:lstStyle/>
        <a:p>
          <a:pPr latinLnBrk="1"/>
          <a:endParaRPr lang="ko-KR" altLang="en-US"/>
        </a:p>
      </dgm:t>
    </dgm:pt>
    <dgm:pt modelId="{0824FB91-33E5-42DB-85EF-0C2F491AA8CA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전자서명</a:t>
          </a:r>
        </a:p>
      </dgm:t>
    </dgm:pt>
    <dgm:pt modelId="{DDBF368E-B84F-4D2A-986C-8E8FDF7C4468}" type="parTrans" cxnId="{8A27CEC6-DCB9-4B4E-96EA-10BB788AC409}">
      <dgm:prSet/>
      <dgm:spPr/>
      <dgm:t>
        <a:bodyPr/>
        <a:lstStyle/>
        <a:p>
          <a:pPr latinLnBrk="1"/>
          <a:endParaRPr lang="ko-KR" altLang="en-US"/>
        </a:p>
      </dgm:t>
    </dgm:pt>
    <dgm:pt modelId="{ADF522D9-2454-43C2-823B-C8570FE1E966}" type="sibTrans" cxnId="{8A27CEC6-DCB9-4B4E-96EA-10BB788AC409}">
      <dgm:prSet/>
      <dgm:spPr/>
      <dgm:t>
        <a:bodyPr/>
        <a:lstStyle/>
        <a:p>
          <a:pPr latinLnBrk="1"/>
          <a:endParaRPr lang="ko-KR" altLang="en-US"/>
        </a:p>
      </dgm:t>
    </dgm:pt>
    <dgm:pt modelId="{5FA79EBE-E561-4615-A87A-AE753DA572C3}">
      <dgm:prSet phldrT="[텍스트]"/>
      <dgm:spPr>
        <a:solidFill>
          <a:srgbClr val="002060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bg1"/>
              </a:solidFill>
            </a:rPr>
            <a:t>신청완료</a:t>
          </a:r>
        </a:p>
      </dgm:t>
    </dgm:pt>
    <dgm:pt modelId="{D11AC465-E8EE-46EA-B60A-2807B7217D7F}" type="parTrans" cxnId="{9B533A30-2552-4ED0-B219-35FD67C60FFC}">
      <dgm:prSet/>
      <dgm:spPr/>
      <dgm:t>
        <a:bodyPr/>
        <a:lstStyle/>
        <a:p>
          <a:pPr latinLnBrk="1"/>
          <a:endParaRPr lang="ko-KR" altLang="en-US"/>
        </a:p>
      </dgm:t>
    </dgm:pt>
    <dgm:pt modelId="{FFA865CD-9438-4A0A-9816-6607CA38ED93}" type="sibTrans" cxnId="{9B533A30-2552-4ED0-B219-35FD67C60FFC}">
      <dgm:prSet/>
      <dgm:spPr/>
      <dgm:t>
        <a:bodyPr/>
        <a:lstStyle/>
        <a:p>
          <a:pPr latinLnBrk="1"/>
          <a:endParaRPr lang="ko-KR" altLang="en-US"/>
        </a:p>
      </dgm:t>
    </dgm:pt>
    <dgm:pt modelId="{4AB71999-2324-4FB1-A499-2225E8D9B84F}" type="pres">
      <dgm:prSet presAssocID="{B12B12F1-33CA-4209-98FB-31E41A9777A7}" presName="Name0" presStyleCnt="0">
        <dgm:presLayoutVars>
          <dgm:dir/>
          <dgm:resizeHandles val="exact"/>
        </dgm:presLayoutVars>
      </dgm:prSet>
      <dgm:spPr/>
    </dgm:pt>
    <dgm:pt modelId="{AC5FF4C2-5634-4D83-9C8E-B5B121098AC0}" type="pres">
      <dgm:prSet presAssocID="{03DF96CD-AFCD-470E-A61B-3BF4FBF69AEF}" presName="parTxOnly" presStyleLbl="node1" presStyleIdx="0" presStyleCnt="4">
        <dgm:presLayoutVars>
          <dgm:bulletEnabled val="1"/>
        </dgm:presLayoutVars>
      </dgm:prSet>
      <dgm:spPr/>
    </dgm:pt>
    <dgm:pt modelId="{A917966C-C9DE-47DB-B993-191B68D206BF}" type="pres">
      <dgm:prSet presAssocID="{739CE956-B8F7-4C8C-986C-16FD87CB439D}" presName="parSpace" presStyleCnt="0"/>
      <dgm:spPr/>
    </dgm:pt>
    <dgm:pt modelId="{9E814834-D8C4-47FD-B5F6-BE61FBF13CFD}" type="pres">
      <dgm:prSet presAssocID="{A7945BB5-B0A5-4219-8ABD-BDD5421F26A8}" presName="parTxOnly" presStyleLbl="node1" presStyleIdx="1" presStyleCnt="4">
        <dgm:presLayoutVars>
          <dgm:bulletEnabled val="1"/>
        </dgm:presLayoutVars>
      </dgm:prSet>
      <dgm:spPr/>
    </dgm:pt>
    <dgm:pt modelId="{1E5C91D0-E2F4-4A10-A099-B2CA607368A7}" type="pres">
      <dgm:prSet presAssocID="{D8BD30CD-3BCC-4769-B816-D88B2EED7A47}" presName="parSpace" presStyleCnt="0"/>
      <dgm:spPr/>
    </dgm:pt>
    <dgm:pt modelId="{86DDE938-AD13-4FBD-84CB-A842A12274DD}" type="pres">
      <dgm:prSet presAssocID="{0824FB91-33E5-42DB-85EF-0C2F491AA8CA}" presName="parTxOnly" presStyleLbl="node1" presStyleIdx="2" presStyleCnt="4">
        <dgm:presLayoutVars>
          <dgm:bulletEnabled val="1"/>
        </dgm:presLayoutVars>
      </dgm:prSet>
      <dgm:spPr/>
    </dgm:pt>
    <dgm:pt modelId="{F300D998-8A0A-4A17-B58A-561A6CEB8CCE}" type="pres">
      <dgm:prSet presAssocID="{ADF522D9-2454-43C2-823B-C8570FE1E966}" presName="parSpace" presStyleCnt="0"/>
      <dgm:spPr/>
    </dgm:pt>
    <dgm:pt modelId="{E3935EC2-5E15-44BB-8A4D-FD1BE065A411}" type="pres">
      <dgm:prSet presAssocID="{5FA79EBE-E561-4615-A87A-AE753DA572C3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F436E41A-7EA2-4780-B14A-CDC0DC017860}" srcId="{B12B12F1-33CA-4209-98FB-31E41A9777A7}" destId="{A7945BB5-B0A5-4219-8ABD-BDD5421F26A8}" srcOrd="1" destOrd="0" parTransId="{CF753A3B-2745-4788-8C10-096C4952D8BC}" sibTransId="{D8BD30CD-3BCC-4769-B816-D88B2EED7A47}"/>
    <dgm:cxn modelId="{9B533A30-2552-4ED0-B219-35FD67C60FFC}" srcId="{B12B12F1-33CA-4209-98FB-31E41A9777A7}" destId="{5FA79EBE-E561-4615-A87A-AE753DA572C3}" srcOrd="3" destOrd="0" parTransId="{D11AC465-E8EE-46EA-B60A-2807B7217D7F}" sibTransId="{FFA865CD-9438-4A0A-9816-6607CA38ED93}"/>
    <dgm:cxn modelId="{5850066E-9192-4B54-BB80-F63950820032}" type="presOf" srcId="{A7945BB5-B0A5-4219-8ABD-BDD5421F26A8}" destId="{9E814834-D8C4-47FD-B5F6-BE61FBF13CFD}" srcOrd="0" destOrd="0" presId="urn:microsoft.com/office/officeart/2005/8/layout/hChevron3"/>
    <dgm:cxn modelId="{9F523D74-E352-4D2E-A35B-0819C5B95986}" type="presOf" srcId="{5FA79EBE-E561-4615-A87A-AE753DA572C3}" destId="{E3935EC2-5E15-44BB-8A4D-FD1BE065A411}" srcOrd="0" destOrd="0" presId="urn:microsoft.com/office/officeart/2005/8/layout/hChevron3"/>
    <dgm:cxn modelId="{5CDFE483-C39F-4136-ACB8-E975394853A5}" type="presOf" srcId="{03DF96CD-AFCD-470E-A61B-3BF4FBF69AEF}" destId="{AC5FF4C2-5634-4D83-9C8E-B5B121098AC0}" srcOrd="0" destOrd="0" presId="urn:microsoft.com/office/officeart/2005/8/layout/hChevron3"/>
    <dgm:cxn modelId="{8B28168C-C822-40AD-B2D7-D896F58C0AA9}" type="presOf" srcId="{B12B12F1-33CA-4209-98FB-31E41A9777A7}" destId="{4AB71999-2324-4FB1-A499-2225E8D9B84F}" srcOrd="0" destOrd="0" presId="urn:microsoft.com/office/officeart/2005/8/layout/hChevron3"/>
    <dgm:cxn modelId="{8A27CEC6-DCB9-4B4E-96EA-10BB788AC409}" srcId="{B12B12F1-33CA-4209-98FB-31E41A9777A7}" destId="{0824FB91-33E5-42DB-85EF-0C2F491AA8CA}" srcOrd="2" destOrd="0" parTransId="{DDBF368E-B84F-4D2A-986C-8E8FDF7C4468}" sibTransId="{ADF522D9-2454-43C2-823B-C8570FE1E966}"/>
    <dgm:cxn modelId="{28060FDB-65F8-4761-B355-AC72F45BFAE3}" type="presOf" srcId="{0824FB91-33E5-42DB-85EF-0C2F491AA8CA}" destId="{86DDE938-AD13-4FBD-84CB-A842A12274DD}" srcOrd="0" destOrd="0" presId="urn:microsoft.com/office/officeart/2005/8/layout/hChevron3"/>
    <dgm:cxn modelId="{B31A0DF7-E89B-458B-8AC0-5DB9E3C65FBB}" srcId="{B12B12F1-33CA-4209-98FB-31E41A9777A7}" destId="{03DF96CD-AFCD-470E-A61B-3BF4FBF69AEF}" srcOrd="0" destOrd="0" parTransId="{BF32ACC6-08A8-434E-BFF2-711D6D316FA6}" sibTransId="{739CE956-B8F7-4C8C-986C-16FD87CB439D}"/>
    <dgm:cxn modelId="{83F19568-2772-4613-8BAF-A47481CD3CD9}" type="presParOf" srcId="{4AB71999-2324-4FB1-A499-2225E8D9B84F}" destId="{AC5FF4C2-5634-4D83-9C8E-B5B121098AC0}" srcOrd="0" destOrd="0" presId="urn:microsoft.com/office/officeart/2005/8/layout/hChevron3"/>
    <dgm:cxn modelId="{9A89987D-9D56-44BC-86C8-57A32EE88DB9}" type="presParOf" srcId="{4AB71999-2324-4FB1-A499-2225E8D9B84F}" destId="{A917966C-C9DE-47DB-B993-191B68D206BF}" srcOrd="1" destOrd="0" presId="urn:microsoft.com/office/officeart/2005/8/layout/hChevron3"/>
    <dgm:cxn modelId="{FA6A9A48-4C8A-439C-81E4-60242BFC2DFF}" type="presParOf" srcId="{4AB71999-2324-4FB1-A499-2225E8D9B84F}" destId="{9E814834-D8C4-47FD-B5F6-BE61FBF13CFD}" srcOrd="2" destOrd="0" presId="urn:microsoft.com/office/officeart/2005/8/layout/hChevron3"/>
    <dgm:cxn modelId="{6FC3CD17-DB88-4953-A595-366E4E874758}" type="presParOf" srcId="{4AB71999-2324-4FB1-A499-2225E8D9B84F}" destId="{1E5C91D0-E2F4-4A10-A099-B2CA607368A7}" srcOrd="3" destOrd="0" presId="urn:microsoft.com/office/officeart/2005/8/layout/hChevron3"/>
    <dgm:cxn modelId="{5798F530-B8E2-42EC-885C-5E584E4D9CC0}" type="presParOf" srcId="{4AB71999-2324-4FB1-A499-2225E8D9B84F}" destId="{86DDE938-AD13-4FBD-84CB-A842A12274DD}" srcOrd="4" destOrd="0" presId="urn:microsoft.com/office/officeart/2005/8/layout/hChevron3"/>
    <dgm:cxn modelId="{4091A8B9-19C5-42E1-90A0-E50083A42376}" type="presParOf" srcId="{4AB71999-2324-4FB1-A499-2225E8D9B84F}" destId="{F300D998-8A0A-4A17-B58A-561A6CEB8CCE}" srcOrd="5" destOrd="0" presId="urn:microsoft.com/office/officeart/2005/8/layout/hChevron3"/>
    <dgm:cxn modelId="{B90174CF-1DAA-4875-8F5D-A8FFC4C178F2}" type="presParOf" srcId="{4AB71999-2324-4FB1-A499-2225E8D9B84F}" destId="{E3935EC2-5E15-44BB-8A4D-FD1BE065A411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12B12F1-33CA-4209-98FB-31E41A9777A7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03DF96CD-AFCD-470E-A61B-3BF4FBF69AEF}">
      <dgm:prSet phldrT="[텍스트]"/>
      <dgm:spPr>
        <a:solidFill>
          <a:srgbClr val="002060"/>
        </a:solidFill>
        <a:ln w="9525"/>
      </dgm:spPr>
      <dgm:t>
        <a:bodyPr/>
        <a:lstStyle/>
        <a:p>
          <a:pPr algn="l" latinLnBrk="1"/>
          <a:r>
            <a:rPr lang="ko-KR" altLang="en-US" dirty="0">
              <a:solidFill>
                <a:schemeClr val="bg1"/>
              </a:solidFill>
            </a:rPr>
            <a:t>신청정보 입력</a:t>
          </a:r>
        </a:p>
      </dgm:t>
    </dgm:pt>
    <dgm:pt modelId="{BF32ACC6-08A8-434E-BFF2-711D6D316FA6}" type="par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739CE956-B8F7-4C8C-986C-16FD87CB439D}" type="sibTrans" cxnId="{B31A0DF7-E89B-458B-8AC0-5DB9E3C65FBB}">
      <dgm:prSet/>
      <dgm:spPr/>
      <dgm:t>
        <a:bodyPr/>
        <a:lstStyle/>
        <a:p>
          <a:pPr algn="ctr" latinLnBrk="1"/>
          <a:endParaRPr lang="ko-KR" altLang="en-US"/>
        </a:p>
      </dgm:t>
    </dgm:pt>
    <dgm:pt modelId="{48B7BE0F-5869-499E-AC3F-2AF278F5B74B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전자서명</a:t>
          </a:r>
        </a:p>
      </dgm:t>
    </dgm:pt>
    <dgm:pt modelId="{D10D8F30-126F-422A-AD7C-58D6782F3626}" type="par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DF499130-3FAC-4BEB-BE3F-AB361961C64A}" type="sibTrans" cxnId="{CADEB735-D8BE-45B0-899F-3422C21B5283}">
      <dgm:prSet/>
      <dgm:spPr/>
      <dgm:t>
        <a:bodyPr/>
        <a:lstStyle/>
        <a:p>
          <a:pPr algn="ctr" latinLnBrk="1"/>
          <a:endParaRPr lang="ko-KR" altLang="en-US"/>
        </a:p>
      </dgm:t>
    </dgm:pt>
    <dgm:pt modelId="{B201E52B-DE1C-496C-92EB-5F36D7735B8A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신청완료</a:t>
          </a:r>
        </a:p>
      </dgm:t>
    </dgm:pt>
    <dgm:pt modelId="{330BDCDB-5887-4AC4-9DB1-A763EFE4BB1C}" type="par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24515C0E-BC67-40FC-B263-44612080E234}" type="sibTrans" cxnId="{6FE4A6BA-B3FE-48F4-B241-4E22625207DB}">
      <dgm:prSet/>
      <dgm:spPr/>
      <dgm:t>
        <a:bodyPr/>
        <a:lstStyle/>
        <a:p>
          <a:pPr algn="ctr" latinLnBrk="1"/>
          <a:endParaRPr lang="ko-KR" altLang="en-US"/>
        </a:p>
      </dgm:t>
    </dgm:pt>
    <dgm:pt modelId="{B8243B3F-B0A6-47E0-BC89-97D1E032E0C2}">
      <dgm:prSet phldrT="[텍스트]"/>
      <dgm:spPr>
        <a:ln w="9525"/>
      </dgm:spPr>
      <dgm:t>
        <a:bodyPr/>
        <a:lstStyle/>
        <a:p>
          <a:pPr algn="l" latinLnBrk="1"/>
          <a:r>
            <a:rPr lang="ko-KR" altLang="en-US" dirty="0"/>
            <a:t>신청정보 확인</a:t>
          </a:r>
        </a:p>
      </dgm:t>
    </dgm:pt>
    <dgm:pt modelId="{7AFE4497-9467-466F-81CE-40AA580E46BC}" type="parTrans" cxnId="{CFAB0B53-CCB9-4CCC-A2E4-74A8F7BEA9B7}">
      <dgm:prSet/>
      <dgm:spPr/>
      <dgm:t>
        <a:bodyPr/>
        <a:lstStyle/>
        <a:p>
          <a:pPr latinLnBrk="1"/>
          <a:endParaRPr lang="ko-KR" altLang="en-US"/>
        </a:p>
      </dgm:t>
    </dgm:pt>
    <dgm:pt modelId="{11C134DD-1397-4451-A831-54FA61A037B3}" type="sibTrans" cxnId="{CFAB0B53-CCB9-4CCC-A2E4-74A8F7BEA9B7}">
      <dgm:prSet/>
      <dgm:spPr/>
      <dgm:t>
        <a:bodyPr/>
        <a:lstStyle/>
        <a:p>
          <a:pPr latinLnBrk="1"/>
          <a:endParaRPr lang="ko-KR" altLang="en-US"/>
        </a:p>
      </dgm:t>
    </dgm:pt>
    <dgm:pt modelId="{4AB71999-2324-4FB1-A499-2225E8D9B84F}" type="pres">
      <dgm:prSet presAssocID="{B12B12F1-33CA-4209-98FB-31E41A9777A7}" presName="Name0" presStyleCnt="0">
        <dgm:presLayoutVars>
          <dgm:dir/>
          <dgm:resizeHandles val="exact"/>
        </dgm:presLayoutVars>
      </dgm:prSet>
      <dgm:spPr/>
    </dgm:pt>
    <dgm:pt modelId="{AC5FF4C2-5634-4D83-9C8E-B5B121098AC0}" type="pres">
      <dgm:prSet presAssocID="{03DF96CD-AFCD-470E-A61B-3BF4FBF69AEF}" presName="parTxOnly" presStyleLbl="node1" presStyleIdx="0" presStyleCnt="4">
        <dgm:presLayoutVars>
          <dgm:bulletEnabled val="1"/>
        </dgm:presLayoutVars>
      </dgm:prSet>
      <dgm:spPr/>
    </dgm:pt>
    <dgm:pt modelId="{A917966C-C9DE-47DB-B993-191B68D206BF}" type="pres">
      <dgm:prSet presAssocID="{739CE956-B8F7-4C8C-986C-16FD87CB439D}" presName="parSpace" presStyleCnt="0"/>
      <dgm:spPr/>
    </dgm:pt>
    <dgm:pt modelId="{3C684A95-6159-426E-8AB5-F290FD76BC30}" type="pres">
      <dgm:prSet presAssocID="{B8243B3F-B0A6-47E0-BC89-97D1E032E0C2}" presName="parTxOnly" presStyleLbl="node1" presStyleIdx="1" presStyleCnt="4">
        <dgm:presLayoutVars>
          <dgm:bulletEnabled val="1"/>
        </dgm:presLayoutVars>
      </dgm:prSet>
      <dgm:spPr/>
    </dgm:pt>
    <dgm:pt modelId="{757BB362-4F4A-40BF-BD3F-10C231B95613}" type="pres">
      <dgm:prSet presAssocID="{11C134DD-1397-4451-A831-54FA61A037B3}" presName="parSpace" presStyleCnt="0"/>
      <dgm:spPr/>
    </dgm:pt>
    <dgm:pt modelId="{39C52F35-7406-42E4-944B-D3007908D35C}" type="pres">
      <dgm:prSet presAssocID="{48B7BE0F-5869-499E-AC3F-2AF278F5B74B}" presName="parTxOnly" presStyleLbl="node1" presStyleIdx="2" presStyleCnt="4">
        <dgm:presLayoutVars>
          <dgm:bulletEnabled val="1"/>
        </dgm:presLayoutVars>
      </dgm:prSet>
      <dgm:spPr/>
    </dgm:pt>
    <dgm:pt modelId="{B021D840-A630-4AF8-9AD7-69ACC6FE5E74}" type="pres">
      <dgm:prSet presAssocID="{DF499130-3FAC-4BEB-BE3F-AB361961C64A}" presName="parSpace" presStyleCnt="0"/>
      <dgm:spPr/>
    </dgm:pt>
    <dgm:pt modelId="{10F72C48-4520-4A0F-BAFA-7BDECC843CCE}" type="pres">
      <dgm:prSet presAssocID="{B201E52B-DE1C-496C-92EB-5F36D7735B8A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CADEB735-D8BE-45B0-899F-3422C21B5283}" srcId="{B12B12F1-33CA-4209-98FB-31E41A9777A7}" destId="{48B7BE0F-5869-499E-AC3F-2AF278F5B74B}" srcOrd="2" destOrd="0" parTransId="{D10D8F30-126F-422A-AD7C-58D6782F3626}" sibTransId="{DF499130-3FAC-4BEB-BE3F-AB361961C64A}"/>
    <dgm:cxn modelId="{1FC1215B-B650-409A-B8E1-964B0C2BFC24}" type="presOf" srcId="{B8243B3F-B0A6-47E0-BC89-97D1E032E0C2}" destId="{3C684A95-6159-426E-8AB5-F290FD76BC30}" srcOrd="0" destOrd="0" presId="urn:microsoft.com/office/officeart/2005/8/layout/hChevron3"/>
    <dgm:cxn modelId="{CFAB0B53-CCB9-4CCC-A2E4-74A8F7BEA9B7}" srcId="{B12B12F1-33CA-4209-98FB-31E41A9777A7}" destId="{B8243B3F-B0A6-47E0-BC89-97D1E032E0C2}" srcOrd="1" destOrd="0" parTransId="{7AFE4497-9467-466F-81CE-40AA580E46BC}" sibTransId="{11C134DD-1397-4451-A831-54FA61A037B3}"/>
    <dgm:cxn modelId="{867AC959-F5FA-480F-9A2A-3CADB4F96C35}" type="presOf" srcId="{48B7BE0F-5869-499E-AC3F-2AF278F5B74B}" destId="{39C52F35-7406-42E4-944B-D3007908D35C}" srcOrd="0" destOrd="0" presId="urn:microsoft.com/office/officeart/2005/8/layout/hChevron3"/>
    <dgm:cxn modelId="{3A0C287A-4DD6-4264-85E8-D941DB1129A1}" type="presOf" srcId="{B201E52B-DE1C-496C-92EB-5F36D7735B8A}" destId="{10F72C48-4520-4A0F-BAFA-7BDECC843CCE}" srcOrd="0" destOrd="0" presId="urn:microsoft.com/office/officeart/2005/8/layout/hChevron3"/>
    <dgm:cxn modelId="{5CDFE483-C39F-4136-ACB8-E975394853A5}" type="presOf" srcId="{03DF96CD-AFCD-470E-A61B-3BF4FBF69AEF}" destId="{AC5FF4C2-5634-4D83-9C8E-B5B121098AC0}" srcOrd="0" destOrd="0" presId="urn:microsoft.com/office/officeart/2005/8/layout/hChevron3"/>
    <dgm:cxn modelId="{8B28168C-C822-40AD-B2D7-D896F58C0AA9}" type="presOf" srcId="{B12B12F1-33CA-4209-98FB-31E41A9777A7}" destId="{4AB71999-2324-4FB1-A499-2225E8D9B84F}" srcOrd="0" destOrd="0" presId="urn:microsoft.com/office/officeart/2005/8/layout/hChevron3"/>
    <dgm:cxn modelId="{6FE4A6BA-B3FE-48F4-B241-4E22625207DB}" srcId="{B12B12F1-33CA-4209-98FB-31E41A9777A7}" destId="{B201E52B-DE1C-496C-92EB-5F36D7735B8A}" srcOrd="3" destOrd="0" parTransId="{330BDCDB-5887-4AC4-9DB1-A763EFE4BB1C}" sibTransId="{24515C0E-BC67-40FC-B263-44612080E234}"/>
    <dgm:cxn modelId="{B31A0DF7-E89B-458B-8AC0-5DB9E3C65FBB}" srcId="{B12B12F1-33CA-4209-98FB-31E41A9777A7}" destId="{03DF96CD-AFCD-470E-A61B-3BF4FBF69AEF}" srcOrd="0" destOrd="0" parTransId="{BF32ACC6-08A8-434E-BFF2-711D6D316FA6}" sibTransId="{739CE956-B8F7-4C8C-986C-16FD87CB439D}"/>
    <dgm:cxn modelId="{83F19568-2772-4613-8BAF-A47481CD3CD9}" type="presParOf" srcId="{4AB71999-2324-4FB1-A499-2225E8D9B84F}" destId="{AC5FF4C2-5634-4D83-9C8E-B5B121098AC0}" srcOrd="0" destOrd="0" presId="urn:microsoft.com/office/officeart/2005/8/layout/hChevron3"/>
    <dgm:cxn modelId="{9A89987D-9D56-44BC-86C8-57A32EE88DB9}" type="presParOf" srcId="{4AB71999-2324-4FB1-A499-2225E8D9B84F}" destId="{A917966C-C9DE-47DB-B993-191B68D206BF}" srcOrd="1" destOrd="0" presId="urn:microsoft.com/office/officeart/2005/8/layout/hChevron3"/>
    <dgm:cxn modelId="{0BE3815D-3A9C-486F-9918-00CBC7C3351F}" type="presParOf" srcId="{4AB71999-2324-4FB1-A499-2225E8D9B84F}" destId="{3C684A95-6159-426E-8AB5-F290FD76BC30}" srcOrd="2" destOrd="0" presId="urn:microsoft.com/office/officeart/2005/8/layout/hChevron3"/>
    <dgm:cxn modelId="{51935D66-F8CD-4C35-A805-236D34B53FB7}" type="presParOf" srcId="{4AB71999-2324-4FB1-A499-2225E8D9B84F}" destId="{757BB362-4F4A-40BF-BD3F-10C231B95613}" srcOrd="3" destOrd="0" presId="urn:microsoft.com/office/officeart/2005/8/layout/hChevron3"/>
    <dgm:cxn modelId="{282D9315-FD93-45D8-BE06-E1CF25B986EC}" type="presParOf" srcId="{4AB71999-2324-4FB1-A499-2225E8D9B84F}" destId="{39C52F35-7406-42E4-944B-D3007908D35C}" srcOrd="4" destOrd="0" presId="urn:microsoft.com/office/officeart/2005/8/layout/hChevron3"/>
    <dgm:cxn modelId="{93A6168C-3434-4AF2-95DE-99C483F33602}" type="presParOf" srcId="{4AB71999-2324-4FB1-A499-2225E8D9B84F}" destId="{B021D840-A630-4AF8-9AD7-69ACC6FE5E74}" srcOrd="5" destOrd="0" presId="urn:microsoft.com/office/officeart/2005/8/layout/hChevron3"/>
    <dgm:cxn modelId="{E515C68E-E90A-4631-8393-39D22A5C7B11}" type="presParOf" srcId="{4AB71999-2324-4FB1-A499-2225E8D9B84F}" destId="{10F72C48-4520-4A0F-BAFA-7BDECC843CCE}" srcOrd="6" destOrd="0" presId="urn:microsoft.com/office/officeart/2005/8/layout/hChevron3"/>
  </dgm:cxnLst>
  <dgm:bg/>
  <dgm:whole>
    <a:ln w="9525"/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FF4C2-5634-4D83-9C8E-B5B121098AC0}">
      <dsp:nvSpPr>
        <dsp:cNvPr id="0" name=""/>
        <dsp:cNvSpPr/>
      </dsp:nvSpPr>
      <dsp:spPr>
        <a:xfrm>
          <a:off x="1934" y="0"/>
          <a:ext cx="1941214" cy="275206"/>
        </a:xfrm>
        <a:prstGeom prst="homePlate">
          <a:avLst/>
        </a:prstGeom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bg1"/>
              </a:solidFill>
            </a:rPr>
            <a:t>신청정보 입력</a:t>
          </a:r>
        </a:p>
      </dsp:txBody>
      <dsp:txXfrm>
        <a:off x="1934" y="0"/>
        <a:ext cx="1872413" cy="275206"/>
      </dsp:txXfrm>
    </dsp:sp>
    <dsp:sp modelId="{49696697-C797-4B2E-B641-C90D3564F492}">
      <dsp:nvSpPr>
        <dsp:cNvPr id="0" name=""/>
        <dsp:cNvSpPr/>
      </dsp:nvSpPr>
      <dsp:spPr>
        <a:xfrm>
          <a:off x="1554906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신청정보 확인</a:t>
          </a:r>
        </a:p>
      </dsp:txBody>
      <dsp:txXfrm>
        <a:off x="1692509" y="0"/>
        <a:ext cx="1666008" cy="275206"/>
      </dsp:txXfrm>
    </dsp:sp>
    <dsp:sp modelId="{39C52F35-7406-42E4-944B-D3007908D35C}">
      <dsp:nvSpPr>
        <dsp:cNvPr id="0" name=""/>
        <dsp:cNvSpPr/>
      </dsp:nvSpPr>
      <dsp:spPr>
        <a:xfrm>
          <a:off x="3107878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전자서명</a:t>
          </a:r>
        </a:p>
      </dsp:txBody>
      <dsp:txXfrm>
        <a:off x="3245481" y="0"/>
        <a:ext cx="1666008" cy="275206"/>
      </dsp:txXfrm>
    </dsp:sp>
    <dsp:sp modelId="{10F72C48-4520-4A0F-BAFA-7BDECC843CCE}">
      <dsp:nvSpPr>
        <dsp:cNvPr id="0" name=""/>
        <dsp:cNvSpPr/>
      </dsp:nvSpPr>
      <dsp:spPr>
        <a:xfrm>
          <a:off x="4660850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신청완료</a:t>
          </a:r>
        </a:p>
      </dsp:txBody>
      <dsp:txXfrm>
        <a:off x="4798453" y="0"/>
        <a:ext cx="1666008" cy="27520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FF4C2-5634-4D83-9C8E-B5B121098AC0}">
      <dsp:nvSpPr>
        <dsp:cNvPr id="0" name=""/>
        <dsp:cNvSpPr/>
      </dsp:nvSpPr>
      <dsp:spPr>
        <a:xfrm>
          <a:off x="725" y="0"/>
          <a:ext cx="2260807" cy="275206"/>
        </a:xfrm>
        <a:prstGeom prst="homePlate">
          <a:avLst/>
        </a:prstGeom>
        <a:solidFill>
          <a:schemeClr val="bg1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tx1"/>
              </a:solidFill>
            </a:rPr>
            <a:t>신청정보 입력</a:t>
          </a:r>
        </a:p>
      </dsp:txBody>
      <dsp:txXfrm>
        <a:off x="725" y="0"/>
        <a:ext cx="2192006" cy="275206"/>
      </dsp:txXfrm>
    </dsp:sp>
    <dsp:sp modelId="{39C52F35-7406-42E4-944B-D3007908D35C}">
      <dsp:nvSpPr>
        <dsp:cNvPr id="0" name=""/>
        <dsp:cNvSpPr/>
      </dsp:nvSpPr>
      <dsp:spPr>
        <a:xfrm>
          <a:off x="1869871" y="0"/>
          <a:ext cx="2260807" cy="275206"/>
        </a:xfrm>
        <a:prstGeom prst="chevron">
          <a:avLst/>
        </a:prstGeom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bg1"/>
              </a:solidFill>
            </a:rPr>
            <a:t>신청정보 확인</a:t>
          </a:r>
        </a:p>
      </dsp:txBody>
      <dsp:txXfrm>
        <a:off x="2007474" y="0"/>
        <a:ext cx="1985601" cy="275206"/>
      </dsp:txXfrm>
    </dsp:sp>
    <dsp:sp modelId="{62B8760E-BBB1-4C81-A470-34CD2896E2F7}">
      <dsp:nvSpPr>
        <dsp:cNvPr id="0" name=""/>
        <dsp:cNvSpPr/>
      </dsp:nvSpPr>
      <dsp:spPr>
        <a:xfrm>
          <a:off x="3739017" y="0"/>
          <a:ext cx="2260807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전자서명</a:t>
          </a:r>
        </a:p>
      </dsp:txBody>
      <dsp:txXfrm>
        <a:off x="3876620" y="0"/>
        <a:ext cx="1985601" cy="275206"/>
      </dsp:txXfrm>
    </dsp:sp>
    <dsp:sp modelId="{10F72C48-4520-4A0F-BAFA-7BDECC843CCE}">
      <dsp:nvSpPr>
        <dsp:cNvPr id="0" name=""/>
        <dsp:cNvSpPr/>
      </dsp:nvSpPr>
      <dsp:spPr>
        <a:xfrm>
          <a:off x="5608162" y="0"/>
          <a:ext cx="1958307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신청완료</a:t>
          </a:r>
        </a:p>
      </dsp:txBody>
      <dsp:txXfrm>
        <a:off x="5745765" y="0"/>
        <a:ext cx="1683101" cy="27520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FF4C2-5634-4D83-9C8E-B5B121098AC0}">
      <dsp:nvSpPr>
        <dsp:cNvPr id="0" name=""/>
        <dsp:cNvSpPr/>
      </dsp:nvSpPr>
      <dsp:spPr>
        <a:xfrm>
          <a:off x="226" y="0"/>
          <a:ext cx="2260794" cy="275206"/>
        </a:xfrm>
        <a:prstGeom prst="homePlate">
          <a:avLst/>
        </a:prstGeom>
        <a:solidFill>
          <a:schemeClr val="bg1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tx1"/>
              </a:solidFill>
            </a:rPr>
            <a:t>신청정보 입력</a:t>
          </a:r>
        </a:p>
      </dsp:txBody>
      <dsp:txXfrm>
        <a:off x="226" y="0"/>
        <a:ext cx="2191993" cy="275206"/>
      </dsp:txXfrm>
    </dsp:sp>
    <dsp:sp modelId="{E74EF9B1-D007-4208-B396-DB285C72C752}">
      <dsp:nvSpPr>
        <dsp:cNvPr id="0" name=""/>
        <dsp:cNvSpPr/>
      </dsp:nvSpPr>
      <dsp:spPr>
        <a:xfrm>
          <a:off x="1869419" y="0"/>
          <a:ext cx="2260794" cy="275206"/>
        </a:xfrm>
        <a:prstGeom prst="chevron">
          <a:avLst/>
        </a:prstGeom>
        <a:solidFill>
          <a:schemeClr val="bg1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tx1"/>
              </a:solidFill>
            </a:rPr>
            <a:t>신청정보 확인</a:t>
          </a:r>
        </a:p>
      </dsp:txBody>
      <dsp:txXfrm>
        <a:off x="2007022" y="0"/>
        <a:ext cx="1985588" cy="275206"/>
      </dsp:txXfrm>
    </dsp:sp>
    <dsp:sp modelId="{39C52F35-7406-42E4-944B-D3007908D35C}">
      <dsp:nvSpPr>
        <dsp:cNvPr id="0" name=""/>
        <dsp:cNvSpPr/>
      </dsp:nvSpPr>
      <dsp:spPr>
        <a:xfrm>
          <a:off x="3738612" y="0"/>
          <a:ext cx="2260794" cy="275206"/>
        </a:xfrm>
        <a:prstGeom prst="chevron">
          <a:avLst/>
        </a:prstGeom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bg1"/>
              </a:solidFill>
            </a:rPr>
            <a:t>전자서명</a:t>
          </a:r>
        </a:p>
      </dsp:txBody>
      <dsp:txXfrm>
        <a:off x="3876215" y="0"/>
        <a:ext cx="1985588" cy="275206"/>
      </dsp:txXfrm>
    </dsp:sp>
    <dsp:sp modelId="{10F72C48-4520-4A0F-BAFA-7BDECC843CCE}">
      <dsp:nvSpPr>
        <dsp:cNvPr id="0" name=""/>
        <dsp:cNvSpPr/>
      </dsp:nvSpPr>
      <dsp:spPr>
        <a:xfrm>
          <a:off x="5607805" y="0"/>
          <a:ext cx="1958008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신청완료</a:t>
          </a:r>
        </a:p>
      </dsp:txBody>
      <dsp:txXfrm>
        <a:off x="5745408" y="0"/>
        <a:ext cx="1682802" cy="27520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FF4C2-5634-4D83-9C8E-B5B121098AC0}">
      <dsp:nvSpPr>
        <dsp:cNvPr id="0" name=""/>
        <dsp:cNvSpPr/>
      </dsp:nvSpPr>
      <dsp:spPr>
        <a:xfrm>
          <a:off x="619" y="0"/>
          <a:ext cx="2260795" cy="275206"/>
        </a:xfrm>
        <a:prstGeom prst="homePlate">
          <a:avLst/>
        </a:prstGeom>
        <a:solidFill>
          <a:schemeClr val="bg1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tx1"/>
              </a:solidFill>
            </a:rPr>
            <a:t>신청정보 입력</a:t>
          </a:r>
        </a:p>
      </dsp:txBody>
      <dsp:txXfrm>
        <a:off x="619" y="0"/>
        <a:ext cx="2191994" cy="275206"/>
      </dsp:txXfrm>
    </dsp:sp>
    <dsp:sp modelId="{C48074EC-4617-4C28-904E-C55A60AE891A}">
      <dsp:nvSpPr>
        <dsp:cNvPr id="0" name=""/>
        <dsp:cNvSpPr/>
      </dsp:nvSpPr>
      <dsp:spPr>
        <a:xfrm>
          <a:off x="1840696" y="0"/>
          <a:ext cx="2260795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신청정보 확인</a:t>
          </a:r>
        </a:p>
      </dsp:txBody>
      <dsp:txXfrm>
        <a:off x="1978299" y="0"/>
        <a:ext cx="1985589" cy="275206"/>
      </dsp:txXfrm>
    </dsp:sp>
    <dsp:sp modelId="{39C52F35-7406-42E4-944B-D3007908D35C}">
      <dsp:nvSpPr>
        <dsp:cNvPr id="0" name=""/>
        <dsp:cNvSpPr/>
      </dsp:nvSpPr>
      <dsp:spPr>
        <a:xfrm>
          <a:off x="3680773" y="0"/>
          <a:ext cx="2260795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전자서명</a:t>
          </a:r>
        </a:p>
      </dsp:txBody>
      <dsp:txXfrm>
        <a:off x="3818376" y="0"/>
        <a:ext cx="1985589" cy="275206"/>
      </dsp:txXfrm>
    </dsp:sp>
    <dsp:sp modelId="{10F72C48-4520-4A0F-BAFA-7BDECC843CCE}">
      <dsp:nvSpPr>
        <dsp:cNvPr id="0" name=""/>
        <dsp:cNvSpPr/>
      </dsp:nvSpPr>
      <dsp:spPr>
        <a:xfrm>
          <a:off x="5520850" y="0"/>
          <a:ext cx="2103594" cy="275206"/>
        </a:xfrm>
        <a:prstGeom prst="chevron">
          <a:avLst/>
        </a:prstGeom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bg1"/>
              </a:solidFill>
            </a:rPr>
            <a:t>신청완료</a:t>
          </a:r>
        </a:p>
      </dsp:txBody>
      <dsp:txXfrm>
        <a:off x="5658453" y="0"/>
        <a:ext cx="1828388" cy="2752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FF4C2-5634-4D83-9C8E-B5B121098AC0}">
      <dsp:nvSpPr>
        <dsp:cNvPr id="0" name=""/>
        <dsp:cNvSpPr/>
      </dsp:nvSpPr>
      <dsp:spPr>
        <a:xfrm>
          <a:off x="1934" y="0"/>
          <a:ext cx="1941214" cy="275206"/>
        </a:xfrm>
        <a:prstGeom prst="homePlate">
          <a:avLst/>
        </a:prstGeom>
        <a:solidFill>
          <a:prstClr val="white">
            <a:hueOff val="0"/>
            <a:satOff val="0"/>
            <a:lumOff val="0"/>
            <a:alphaOff val="0"/>
          </a:prst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맑은 고딕" panose="020B0503020000020004" pitchFamily="50" charset="-127"/>
              <a:cs typeface="+mn-cs"/>
            </a:rPr>
            <a:t>신청정보 입력</a:t>
          </a:r>
          <a:endParaRPr lang="ko-KR" altLang="en-US" sz="1000" kern="1200" dirty="0">
            <a:solidFill>
              <a:schemeClr val="tx1"/>
            </a:solidFill>
          </a:endParaRPr>
        </a:p>
      </dsp:txBody>
      <dsp:txXfrm>
        <a:off x="1934" y="0"/>
        <a:ext cx="1872413" cy="275206"/>
      </dsp:txXfrm>
    </dsp:sp>
    <dsp:sp modelId="{49696697-C797-4B2E-B641-C90D3564F492}">
      <dsp:nvSpPr>
        <dsp:cNvPr id="0" name=""/>
        <dsp:cNvSpPr/>
      </dsp:nvSpPr>
      <dsp:spPr>
        <a:xfrm>
          <a:off x="1554906" y="0"/>
          <a:ext cx="1941214" cy="275206"/>
        </a:xfrm>
        <a:prstGeom prst="chevron">
          <a:avLst/>
        </a:prstGeom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prstClr val="white"/>
              </a:solidFill>
              <a:latin typeface="Calibri"/>
              <a:ea typeface="맑은 고딕" panose="020B0503020000020004" pitchFamily="50" charset="-127"/>
              <a:cs typeface="+mn-cs"/>
            </a:rPr>
            <a:t>신청정보</a:t>
          </a:r>
          <a:r>
            <a:rPr lang="ko-KR" altLang="en-US" sz="1000" kern="1200" dirty="0"/>
            <a:t> </a:t>
          </a:r>
          <a:r>
            <a:rPr lang="ko-KR" altLang="en-US" sz="1000" kern="1200" dirty="0">
              <a:solidFill>
                <a:schemeClr val="bg1"/>
              </a:solidFill>
            </a:rPr>
            <a:t>확인</a:t>
          </a:r>
        </a:p>
      </dsp:txBody>
      <dsp:txXfrm>
        <a:off x="1692509" y="0"/>
        <a:ext cx="1666008" cy="275206"/>
      </dsp:txXfrm>
    </dsp:sp>
    <dsp:sp modelId="{39C52F35-7406-42E4-944B-D3007908D35C}">
      <dsp:nvSpPr>
        <dsp:cNvPr id="0" name=""/>
        <dsp:cNvSpPr/>
      </dsp:nvSpPr>
      <dsp:spPr>
        <a:xfrm>
          <a:off x="3107878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전자서명</a:t>
          </a:r>
        </a:p>
      </dsp:txBody>
      <dsp:txXfrm>
        <a:off x="3245481" y="0"/>
        <a:ext cx="1666008" cy="275206"/>
      </dsp:txXfrm>
    </dsp:sp>
    <dsp:sp modelId="{10F72C48-4520-4A0F-BAFA-7BDECC843CCE}">
      <dsp:nvSpPr>
        <dsp:cNvPr id="0" name=""/>
        <dsp:cNvSpPr/>
      </dsp:nvSpPr>
      <dsp:spPr>
        <a:xfrm>
          <a:off x="4660850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신청완료</a:t>
          </a:r>
        </a:p>
      </dsp:txBody>
      <dsp:txXfrm>
        <a:off x="4798453" y="0"/>
        <a:ext cx="1666008" cy="2752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FF4C2-5634-4D83-9C8E-B5B121098AC0}">
      <dsp:nvSpPr>
        <dsp:cNvPr id="0" name=""/>
        <dsp:cNvSpPr/>
      </dsp:nvSpPr>
      <dsp:spPr>
        <a:xfrm>
          <a:off x="1934" y="0"/>
          <a:ext cx="1941214" cy="275206"/>
        </a:xfrm>
        <a:prstGeom prst="homePlate">
          <a:avLst/>
        </a:prstGeom>
        <a:solidFill>
          <a:prstClr val="white">
            <a:hueOff val="0"/>
            <a:satOff val="0"/>
            <a:lumOff val="0"/>
            <a:alphaOff val="0"/>
          </a:prst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맑은 고딕" panose="020B0503020000020004" pitchFamily="50" charset="-127"/>
              <a:cs typeface="+mn-cs"/>
            </a:rPr>
            <a:t>신청정보 입력</a:t>
          </a:r>
          <a:endParaRPr lang="ko-KR" altLang="en-US" sz="1000" kern="1200" dirty="0">
            <a:solidFill>
              <a:schemeClr val="tx1"/>
            </a:solidFill>
          </a:endParaRPr>
        </a:p>
      </dsp:txBody>
      <dsp:txXfrm>
        <a:off x="1934" y="0"/>
        <a:ext cx="1872413" cy="275206"/>
      </dsp:txXfrm>
    </dsp:sp>
    <dsp:sp modelId="{49696697-C797-4B2E-B641-C90D3564F492}">
      <dsp:nvSpPr>
        <dsp:cNvPr id="0" name=""/>
        <dsp:cNvSpPr/>
      </dsp:nvSpPr>
      <dsp:spPr>
        <a:xfrm>
          <a:off x="1554906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신청정보 확인</a:t>
          </a:r>
        </a:p>
      </dsp:txBody>
      <dsp:txXfrm>
        <a:off x="1692509" y="0"/>
        <a:ext cx="1666008" cy="275206"/>
      </dsp:txXfrm>
    </dsp:sp>
    <dsp:sp modelId="{39C52F35-7406-42E4-944B-D3007908D35C}">
      <dsp:nvSpPr>
        <dsp:cNvPr id="0" name=""/>
        <dsp:cNvSpPr/>
      </dsp:nvSpPr>
      <dsp:spPr>
        <a:xfrm>
          <a:off x="3107878" y="0"/>
          <a:ext cx="1941214" cy="275206"/>
        </a:xfrm>
        <a:prstGeom prst="chevron">
          <a:avLst/>
        </a:prstGeom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prstClr val="white"/>
              </a:solidFill>
              <a:latin typeface="Calibri"/>
              <a:ea typeface="맑은 고딕" panose="020B0503020000020004" pitchFamily="50" charset="-127"/>
              <a:cs typeface="+mn-cs"/>
            </a:rPr>
            <a:t>전자서명</a:t>
          </a:r>
        </a:p>
      </dsp:txBody>
      <dsp:txXfrm>
        <a:off x="3245481" y="0"/>
        <a:ext cx="1666008" cy="275206"/>
      </dsp:txXfrm>
    </dsp:sp>
    <dsp:sp modelId="{10F72C48-4520-4A0F-BAFA-7BDECC843CCE}">
      <dsp:nvSpPr>
        <dsp:cNvPr id="0" name=""/>
        <dsp:cNvSpPr/>
      </dsp:nvSpPr>
      <dsp:spPr>
        <a:xfrm>
          <a:off x="4660850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신청완료</a:t>
          </a:r>
        </a:p>
      </dsp:txBody>
      <dsp:txXfrm>
        <a:off x="4798453" y="0"/>
        <a:ext cx="1666008" cy="2752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FF4C2-5634-4D83-9C8E-B5B121098AC0}">
      <dsp:nvSpPr>
        <dsp:cNvPr id="0" name=""/>
        <dsp:cNvSpPr/>
      </dsp:nvSpPr>
      <dsp:spPr>
        <a:xfrm>
          <a:off x="1934" y="0"/>
          <a:ext cx="1941214" cy="275206"/>
        </a:xfrm>
        <a:prstGeom prst="homePlate">
          <a:avLst/>
        </a:prstGeom>
        <a:solidFill>
          <a:prstClr val="white">
            <a:hueOff val="0"/>
            <a:satOff val="0"/>
            <a:lumOff val="0"/>
            <a:alphaOff val="0"/>
          </a:prst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tx1"/>
              </a:solidFill>
            </a:rPr>
            <a:t>신청정보 입력</a:t>
          </a:r>
        </a:p>
      </dsp:txBody>
      <dsp:txXfrm>
        <a:off x="1934" y="0"/>
        <a:ext cx="1872413" cy="275206"/>
      </dsp:txXfrm>
    </dsp:sp>
    <dsp:sp modelId="{49696697-C797-4B2E-B641-C90D3564F492}">
      <dsp:nvSpPr>
        <dsp:cNvPr id="0" name=""/>
        <dsp:cNvSpPr/>
      </dsp:nvSpPr>
      <dsp:spPr>
        <a:xfrm>
          <a:off x="1554906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신청정보 확인</a:t>
          </a:r>
        </a:p>
      </dsp:txBody>
      <dsp:txXfrm>
        <a:off x="1692509" y="0"/>
        <a:ext cx="1666008" cy="275206"/>
      </dsp:txXfrm>
    </dsp:sp>
    <dsp:sp modelId="{39C52F35-7406-42E4-944B-D3007908D35C}">
      <dsp:nvSpPr>
        <dsp:cNvPr id="0" name=""/>
        <dsp:cNvSpPr/>
      </dsp:nvSpPr>
      <dsp:spPr>
        <a:xfrm>
          <a:off x="3107878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전자서명</a:t>
          </a:r>
        </a:p>
      </dsp:txBody>
      <dsp:txXfrm>
        <a:off x="3245481" y="0"/>
        <a:ext cx="1666008" cy="275206"/>
      </dsp:txXfrm>
    </dsp:sp>
    <dsp:sp modelId="{10F72C48-4520-4A0F-BAFA-7BDECC843CCE}">
      <dsp:nvSpPr>
        <dsp:cNvPr id="0" name=""/>
        <dsp:cNvSpPr/>
      </dsp:nvSpPr>
      <dsp:spPr>
        <a:xfrm>
          <a:off x="4660850" y="0"/>
          <a:ext cx="1941214" cy="275206"/>
        </a:xfrm>
        <a:prstGeom prst="chevron">
          <a:avLst/>
        </a:prstGeom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prstClr val="white"/>
              </a:solidFill>
              <a:latin typeface="Calibri"/>
              <a:ea typeface="맑은 고딕" panose="020B0503020000020004" pitchFamily="50" charset="-127"/>
              <a:cs typeface="+mn-cs"/>
            </a:rPr>
            <a:t>신청완료</a:t>
          </a:r>
        </a:p>
      </dsp:txBody>
      <dsp:txXfrm>
        <a:off x="4798453" y="0"/>
        <a:ext cx="1666008" cy="27520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FF4C2-5634-4D83-9C8E-B5B121098AC0}">
      <dsp:nvSpPr>
        <dsp:cNvPr id="0" name=""/>
        <dsp:cNvSpPr/>
      </dsp:nvSpPr>
      <dsp:spPr>
        <a:xfrm>
          <a:off x="1934" y="0"/>
          <a:ext cx="1941214" cy="275206"/>
        </a:xfrm>
        <a:prstGeom prst="homePlate">
          <a:avLst/>
        </a:prstGeom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bg1"/>
              </a:solidFill>
            </a:rPr>
            <a:t>신청정보 입력</a:t>
          </a:r>
        </a:p>
      </dsp:txBody>
      <dsp:txXfrm>
        <a:off x="1934" y="0"/>
        <a:ext cx="1872413" cy="275206"/>
      </dsp:txXfrm>
    </dsp:sp>
    <dsp:sp modelId="{49696697-C797-4B2E-B641-C90D3564F492}">
      <dsp:nvSpPr>
        <dsp:cNvPr id="0" name=""/>
        <dsp:cNvSpPr/>
      </dsp:nvSpPr>
      <dsp:spPr>
        <a:xfrm>
          <a:off x="1554906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신청정보 확인</a:t>
          </a:r>
        </a:p>
      </dsp:txBody>
      <dsp:txXfrm>
        <a:off x="1692509" y="0"/>
        <a:ext cx="1666008" cy="275206"/>
      </dsp:txXfrm>
    </dsp:sp>
    <dsp:sp modelId="{39C52F35-7406-42E4-944B-D3007908D35C}">
      <dsp:nvSpPr>
        <dsp:cNvPr id="0" name=""/>
        <dsp:cNvSpPr/>
      </dsp:nvSpPr>
      <dsp:spPr>
        <a:xfrm>
          <a:off x="3107878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전자서명</a:t>
          </a:r>
        </a:p>
      </dsp:txBody>
      <dsp:txXfrm>
        <a:off x="3245481" y="0"/>
        <a:ext cx="1666008" cy="275206"/>
      </dsp:txXfrm>
    </dsp:sp>
    <dsp:sp modelId="{10F72C48-4520-4A0F-BAFA-7BDECC843CCE}">
      <dsp:nvSpPr>
        <dsp:cNvPr id="0" name=""/>
        <dsp:cNvSpPr/>
      </dsp:nvSpPr>
      <dsp:spPr>
        <a:xfrm>
          <a:off x="4660850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신청완료</a:t>
          </a:r>
        </a:p>
      </dsp:txBody>
      <dsp:txXfrm>
        <a:off x="4798453" y="0"/>
        <a:ext cx="1666008" cy="27520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FF4C2-5634-4D83-9C8E-B5B121098AC0}">
      <dsp:nvSpPr>
        <dsp:cNvPr id="0" name=""/>
        <dsp:cNvSpPr/>
      </dsp:nvSpPr>
      <dsp:spPr>
        <a:xfrm>
          <a:off x="1934" y="0"/>
          <a:ext cx="1941214" cy="275206"/>
        </a:xfrm>
        <a:prstGeom prst="homePlate">
          <a:avLst/>
        </a:prstGeom>
        <a:solidFill>
          <a:schemeClr val="bg1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tx1"/>
              </a:solidFill>
            </a:rPr>
            <a:t>신청정보 입력</a:t>
          </a:r>
        </a:p>
      </dsp:txBody>
      <dsp:txXfrm>
        <a:off x="1934" y="0"/>
        <a:ext cx="1872413" cy="275206"/>
      </dsp:txXfrm>
    </dsp:sp>
    <dsp:sp modelId="{39C52F35-7406-42E4-944B-D3007908D35C}">
      <dsp:nvSpPr>
        <dsp:cNvPr id="0" name=""/>
        <dsp:cNvSpPr/>
      </dsp:nvSpPr>
      <dsp:spPr>
        <a:xfrm>
          <a:off x="1554906" y="0"/>
          <a:ext cx="1941214" cy="275206"/>
        </a:xfrm>
        <a:prstGeom prst="chevron">
          <a:avLst/>
        </a:prstGeom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bg1"/>
              </a:solidFill>
            </a:rPr>
            <a:t>신청정보 확인</a:t>
          </a:r>
        </a:p>
      </dsp:txBody>
      <dsp:txXfrm>
        <a:off x="1692509" y="0"/>
        <a:ext cx="1666008" cy="275206"/>
      </dsp:txXfrm>
    </dsp:sp>
    <dsp:sp modelId="{C9F8A3A9-6933-41A5-916F-62EB62EAB760}">
      <dsp:nvSpPr>
        <dsp:cNvPr id="0" name=""/>
        <dsp:cNvSpPr/>
      </dsp:nvSpPr>
      <dsp:spPr>
        <a:xfrm>
          <a:off x="3107878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전자서명</a:t>
          </a:r>
        </a:p>
      </dsp:txBody>
      <dsp:txXfrm>
        <a:off x="3245481" y="0"/>
        <a:ext cx="1666008" cy="275206"/>
      </dsp:txXfrm>
    </dsp:sp>
    <dsp:sp modelId="{10F72C48-4520-4A0F-BAFA-7BDECC843CCE}">
      <dsp:nvSpPr>
        <dsp:cNvPr id="0" name=""/>
        <dsp:cNvSpPr/>
      </dsp:nvSpPr>
      <dsp:spPr>
        <a:xfrm>
          <a:off x="4660850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신청완료</a:t>
          </a:r>
        </a:p>
      </dsp:txBody>
      <dsp:txXfrm>
        <a:off x="4798453" y="0"/>
        <a:ext cx="1666008" cy="27520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FF4C2-5634-4D83-9C8E-B5B121098AC0}">
      <dsp:nvSpPr>
        <dsp:cNvPr id="0" name=""/>
        <dsp:cNvSpPr/>
      </dsp:nvSpPr>
      <dsp:spPr>
        <a:xfrm>
          <a:off x="1934" y="0"/>
          <a:ext cx="1941214" cy="275206"/>
        </a:xfrm>
        <a:prstGeom prst="homePlate">
          <a:avLst/>
        </a:prstGeom>
        <a:solidFill>
          <a:schemeClr val="bg1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tx1"/>
              </a:solidFill>
            </a:rPr>
            <a:t>신청정보 입력</a:t>
          </a:r>
        </a:p>
      </dsp:txBody>
      <dsp:txXfrm>
        <a:off x="1934" y="0"/>
        <a:ext cx="1872413" cy="275206"/>
      </dsp:txXfrm>
    </dsp:sp>
    <dsp:sp modelId="{429C4144-3ACF-4FA5-8AAC-2728CFA77BCC}">
      <dsp:nvSpPr>
        <dsp:cNvPr id="0" name=""/>
        <dsp:cNvSpPr/>
      </dsp:nvSpPr>
      <dsp:spPr>
        <a:xfrm>
          <a:off x="1554906" y="0"/>
          <a:ext cx="1941214" cy="275206"/>
        </a:xfrm>
        <a:prstGeom prst="chevron">
          <a:avLst/>
        </a:prstGeom>
        <a:solidFill>
          <a:schemeClr val="bg1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tx1"/>
              </a:solidFill>
            </a:rPr>
            <a:t>신청정보 확인</a:t>
          </a:r>
        </a:p>
      </dsp:txBody>
      <dsp:txXfrm>
        <a:off x="1692509" y="0"/>
        <a:ext cx="1666008" cy="275206"/>
      </dsp:txXfrm>
    </dsp:sp>
    <dsp:sp modelId="{39C52F35-7406-42E4-944B-D3007908D35C}">
      <dsp:nvSpPr>
        <dsp:cNvPr id="0" name=""/>
        <dsp:cNvSpPr/>
      </dsp:nvSpPr>
      <dsp:spPr>
        <a:xfrm>
          <a:off x="3107878" y="0"/>
          <a:ext cx="1941214" cy="275206"/>
        </a:xfrm>
        <a:prstGeom prst="chevron">
          <a:avLst/>
        </a:prstGeom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bg1"/>
              </a:solidFill>
            </a:rPr>
            <a:t>전자서명</a:t>
          </a:r>
        </a:p>
      </dsp:txBody>
      <dsp:txXfrm>
        <a:off x="3245481" y="0"/>
        <a:ext cx="1666008" cy="275206"/>
      </dsp:txXfrm>
    </dsp:sp>
    <dsp:sp modelId="{10F72C48-4520-4A0F-BAFA-7BDECC843CCE}">
      <dsp:nvSpPr>
        <dsp:cNvPr id="0" name=""/>
        <dsp:cNvSpPr/>
      </dsp:nvSpPr>
      <dsp:spPr>
        <a:xfrm>
          <a:off x="4660850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신청완료</a:t>
          </a:r>
        </a:p>
      </dsp:txBody>
      <dsp:txXfrm>
        <a:off x="4798453" y="0"/>
        <a:ext cx="1666008" cy="27520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FF4C2-5634-4D83-9C8E-B5B121098AC0}">
      <dsp:nvSpPr>
        <dsp:cNvPr id="0" name=""/>
        <dsp:cNvSpPr/>
      </dsp:nvSpPr>
      <dsp:spPr>
        <a:xfrm>
          <a:off x="1934" y="0"/>
          <a:ext cx="1941214" cy="275206"/>
        </a:xfrm>
        <a:prstGeom prst="homePlate">
          <a:avLst/>
        </a:prstGeom>
        <a:solidFill>
          <a:schemeClr val="bg1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tx1"/>
              </a:solidFill>
            </a:rPr>
            <a:t>신청정보 입력</a:t>
          </a:r>
        </a:p>
      </dsp:txBody>
      <dsp:txXfrm>
        <a:off x="1934" y="0"/>
        <a:ext cx="1872413" cy="275206"/>
      </dsp:txXfrm>
    </dsp:sp>
    <dsp:sp modelId="{9E814834-D8C4-47FD-B5F6-BE61FBF13CFD}">
      <dsp:nvSpPr>
        <dsp:cNvPr id="0" name=""/>
        <dsp:cNvSpPr/>
      </dsp:nvSpPr>
      <dsp:spPr>
        <a:xfrm>
          <a:off x="1554906" y="0"/>
          <a:ext cx="1941214" cy="275206"/>
        </a:xfrm>
        <a:prstGeom prst="chevron">
          <a:avLst/>
        </a:prstGeom>
        <a:solidFill>
          <a:schemeClr val="bg1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tx1"/>
              </a:solidFill>
            </a:rPr>
            <a:t>신청정보 확인</a:t>
          </a:r>
        </a:p>
      </dsp:txBody>
      <dsp:txXfrm>
        <a:off x="1692509" y="0"/>
        <a:ext cx="1666008" cy="275206"/>
      </dsp:txXfrm>
    </dsp:sp>
    <dsp:sp modelId="{86DDE938-AD13-4FBD-84CB-A842A12274DD}">
      <dsp:nvSpPr>
        <dsp:cNvPr id="0" name=""/>
        <dsp:cNvSpPr/>
      </dsp:nvSpPr>
      <dsp:spPr>
        <a:xfrm>
          <a:off x="3107878" y="0"/>
          <a:ext cx="1941214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전자서명</a:t>
          </a:r>
        </a:p>
      </dsp:txBody>
      <dsp:txXfrm>
        <a:off x="3245481" y="0"/>
        <a:ext cx="1666008" cy="275206"/>
      </dsp:txXfrm>
    </dsp:sp>
    <dsp:sp modelId="{E3935EC2-5E15-44BB-8A4D-FD1BE065A411}">
      <dsp:nvSpPr>
        <dsp:cNvPr id="0" name=""/>
        <dsp:cNvSpPr/>
      </dsp:nvSpPr>
      <dsp:spPr>
        <a:xfrm>
          <a:off x="4660850" y="0"/>
          <a:ext cx="1941214" cy="275206"/>
        </a:xfrm>
        <a:prstGeom prst="chevron">
          <a:avLst/>
        </a:prstGeom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bg1"/>
              </a:solidFill>
            </a:rPr>
            <a:t>신청완료</a:t>
          </a:r>
        </a:p>
      </dsp:txBody>
      <dsp:txXfrm>
        <a:off x="4798453" y="0"/>
        <a:ext cx="1666008" cy="27520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FF4C2-5634-4D83-9C8E-B5B121098AC0}">
      <dsp:nvSpPr>
        <dsp:cNvPr id="0" name=""/>
        <dsp:cNvSpPr/>
      </dsp:nvSpPr>
      <dsp:spPr>
        <a:xfrm>
          <a:off x="2222" y="0"/>
          <a:ext cx="2230083" cy="275206"/>
        </a:xfrm>
        <a:prstGeom prst="homePlate">
          <a:avLst/>
        </a:prstGeom>
        <a:solidFill>
          <a:srgbClr val="002060"/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>
              <a:solidFill>
                <a:schemeClr val="bg1"/>
              </a:solidFill>
            </a:rPr>
            <a:t>신청정보 입력</a:t>
          </a:r>
        </a:p>
      </dsp:txBody>
      <dsp:txXfrm>
        <a:off x="2222" y="0"/>
        <a:ext cx="2161282" cy="275206"/>
      </dsp:txXfrm>
    </dsp:sp>
    <dsp:sp modelId="{3C684A95-6159-426E-8AB5-F290FD76BC30}">
      <dsp:nvSpPr>
        <dsp:cNvPr id="0" name=""/>
        <dsp:cNvSpPr/>
      </dsp:nvSpPr>
      <dsp:spPr>
        <a:xfrm>
          <a:off x="1786289" y="0"/>
          <a:ext cx="2230083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신청정보 확인</a:t>
          </a:r>
        </a:p>
      </dsp:txBody>
      <dsp:txXfrm>
        <a:off x="1923892" y="0"/>
        <a:ext cx="1954877" cy="275206"/>
      </dsp:txXfrm>
    </dsp:sp>
    <dsp:sp modelId="{39C52F35-7406-42E4-944B-D3007908D35C}">
      <dsp:nvSpPr>
        <dsp:cNvPr id="0" name=""/>
        <dsp:cNvSpPr/>
      </dsp:nvSpPr>
      <dsp:spPr>
        <a:xfrm>
          <a:off x="3570355" y="0"/>
          <a:ext cx="2230083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전자서명</a:t>
          </a:r>
        </a:p>
      </dsp:txBody>
      <dsp:txXfrm>
        <a:off x="3707958" y="0"/>
        <a:ext cx="1954877" cy="275206"/>
      </dsp:txXfrm>
    </dsp:sp>
    <dsp:sp modelId="{10F72C48-4520-4A0F-BAFA-7BDECC843CCE}">
      <dsp:nvSpPr>
        <dsp:cNvPr id="0" name=""/>
        <dsp:cNvSpPr/>
      </dsp:nvSpPr>
      <dsp:spPr>
        <a:xfrm>
          <a:off x="5354422" y="0"/>
          <a:ext cx="2230083" cy="27520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marL="0" lvl="0" indent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신청완료</a:t>
          </a:r>
        </a:p>
      </dsp:txBody>
      <dsp:txXfrm>
        <a:off x="5492025" y="0"/>
        <a:ext cx="1954877" cy="275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7419C760-7822-EB26-77FF-5870640F6A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81CD9A-030F-679E-063B-721BA15058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14C02-D6CC-BC4C-8223-34F913F8302D}" type="datetimeFigureOut">
              <a:rPr kumimoji="1" lang="ko-KR" altLang="en-US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pPr/>
              <a:t>2025-10-14</a:t>
            </a:fld>
            <a:endParaRPr kumimoji="1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557D28B-FDED-904C-FB93-564C5354B6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6A4CD42-CC6A-6EFF-1347-B119E28F3C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6C51D1-ECA5-A342-A33C-A19B6E7DCA91}" type="slidenum">
              <a:rPr kumimoji="1" lang="ko-KR" altLang="en-US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pPr/>
              <a:t>‹#›</a:t>
            </a:fld>
            <a:endParaRPr kumimoji="1"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46685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247" cy="496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00" tIns="46050" rIns="92100" bIns="4605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49826" y="0"/>
            <a:ext cx="2946246" cy="496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00" tIns="46050" rIns="92100" bIns="4605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09613" y="744538"/>
            <a:ext cx="537845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288" y="4714953"/>
            <a:ext cx="5439101" cy="4467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00" tIns="46050" rIns="92100" bIns="4605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28309"/>
            <a:ext cx="2946247" cy="496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00" tIns="46050" rIns="92100" bIns="4605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49826" y="9428309"/>
            <a:ext cx="2946246" cy="496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00" tIns="46050" rIns="92100" bIns="4605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200" b="0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2594352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200" b="0" i="0" u="none" strike="noStrike" cap="none" smtClean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</a:t>
            </a:fld>
            <a:endParaRPr lang="ko-KR" altLang="en-US" sz="1200" b="0" i="0" u="none" strike="noStrike" cap="none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01859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09613" y="744538"/>
            <a:ext cx="5378450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200" b="0" i="0" u="none" strike="noStrike" cap="none" smtClean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 lang="ko-KR" altLang="en-US" sz="1200" b="0" i="0" u="none" strike="noStrike" cap="none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  <p:extLst>
      <p:ext uri="{BB962C8B-B14F-4D97-AF65-F5344CB8AC3E}">
        <p14:creationId xmlns:p14="http://schemas.microsoft.com/office/powerpoint/2010/main" val="76955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200" b="0" i="0" u="none" strike="noStrike" cap="none" smtClean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56990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200" b="0" i="0" u="none" strike="noStrike" cap="none" smtClean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373436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200" b="0" i="0" u="none" strike="noStrike" cap="none" smtClean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20</a:t>
            </a:fld>
            <a:endParaRPr lang="en-US" sz="1200" b="0" i="0" u="none" strike="noStrike" cap="none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704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ko-KR" sz="1200" b="0" i="0" u="none" strike="noStrike" cap="none" smtClean="0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31</a:t>
            </a:fld>
            <a:endParaRPr lang="en-US" sz="1200" b="0" i="0" u="none" strike="noStrike" cap="none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  <p:extLst>
      <p:ext uri="{BB962C8B-B14F-4D97-AF65-F5344CB8AC3E}">
        <p14:creationId xmlns:p14="http://schemas.microsoft.com/office/powerpoint/2010/main" val="910010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">
            <a:extLst>
              <a:ext uri="{FF2B5EF4-FFF2-40B4-BE49-F238E27FC236}">
                <a16:creationId xmlns:a16="http://schemas.microsoft.com/office/drawing/2014/main" id="{B46198CC-349D-3E47-2305-10175B57A0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600" y="1232756"/>
            <a:ext cx="9907200" cy="186763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8B8A77E5-11B4-2368-9248-09C16B0C64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2186514"/>
            <a:ext cx="91440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ctr">
              <a:defRPr lang="ko-KR" altLang="en-US" sz="2000" b="1" dirty="0">
                <a:latin typeface="Malgun Gothic"/>
                <a:ea typeface="Malgun Gothic"/>
                <a:cs typeface="Malgun Gothic"/>
              </a:defRPr>
            </a:lvl1pPr>
          </a:lstStyle>
          <a:p>
            <a:pPr lvl="0" algn="ctr"/>
            <a:r>
              <a:rPr lang="ko-KR" altLang="en-US" sz="2000" b="1">
                <a:latin typeface="Malgun Gothic"/>
                <a:ea typeface="Malgun Gothic"/>
                <a:cs typeface="Malgun Gothic"/>
                <a:sym typeface="Malgun Gothic"/>
              </a:rPr>
              <a:t>사업명</a:t>
            </a:r>
            <a:endParaRPr lang="ko-KR" altLang="en-US"/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1756C01E-3F6D-17C5-912D-0F60A5F0DA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1440538"/>
            <a:ext cx="91440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algn="ctr">
              <a:defRPr lang="ko-KR" altLang="en-US" sz="3600" b="1" dirty="0">
                <a:latin typeface="Malgun Gothic"/>
                <a:ea typeface="Malgun Gothic"/>
                <a:cs typeface="Malgun Gothic"/>
              </a:defRPr>
            </a:lvl1pPr>
          </a:lstStyle>
          <a:p>
            <a:pPr lvl="0" algn="ctr"/>
            <a:r>
              <a:rPr kumimoji="1" lang="ko-KR" altLang="en-US" err="1"/>
              <a:t>문서명</a:t>
            </a:r>
            <a:endParaRPr kumimoji="1" lang="ko-KR" altLang="en-US"/>
          </a:p>
        </p:txBody>
      </p:sp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75" y="388969"/>
            <a:ext cx="1190544" cy="30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432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oogle Shape;53;p29">
            <a:extLst>
              <a:ext uri="{FF2B5EF4-FFF2-40B4-BE49-F238E27FC236}">
                <a16:creationId xmlns:a16="http://schemas.microsoft.com/office/drawing/2014/main" id="{FF84E319-7EF9-C267-EF2B-925810AFCF0B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409519110"/>
              </p:ext>
            </p:extLst>
          </p:nvPr>
        </p:nvGraphicFramePr>
        <p:xfrm>
          <a:off x="2200" y="396368"/>
          <a:ext cx="9901600" cy="62537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376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맑은 고딕"/>
                        <a:buNone/>
                      </a:pPr>
                      <a:r>
                        <a:rPr lang="ko-KR" sz="800" b="1" i="0" u="none" strike="noStrike" cap="none" dirty="0" err="1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Malgun Gothic"/>
                          <a:sym typeface="Malgun Gothic"/>
                        </a:rPr>
                        <a:t>화면ID</a:t>
                      </a:r>
                      <a:endParaRPr dirty="0">
                        <a:latin typeface="맑은 고딕" panose="020B0503020000020004" pitchFamily="50" charset="-127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맑은 고딕"/>
                        <a:buNone/>
                      </a:pPr>
                      <a:r>
                        <a:rPr lang="ko-KR" sz="800" b="1" i="0" u="none" strike="noStrike" cap="none" dirty="0" err="1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Malgun Gothic"/>
                          <a:sym typeface="Malgun Gothic"/>
                        </a:rPr>
                        <a:t>화면명</a:t>
                      </a:r>
                      <a:endParaRPr sz="800" b="1" i="0" u="none" strike="noStrike" cap="non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0" i="0" u="none" strike="noStrike" cap="none" dirty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800" b="1" u="none" strike="noStrike" cap="none">
                          <a:solidFill>
                            <a:srgbClr val="333333"/>
                          </a:solidFill>
                          <a:latin typeface="맑은 고딕" panose="020B0503020000020004" pitchFamily="50" charset="-127"/>
                        </a:rPr>
                        <a:t>화면 </a:t>
                      </a:r>
                      <a:r>
                        <a:rPr lang="en-US" altLang="ko-KR" sz="800" b="1" u="none" strike="noStrike" cap="none">
                          <a:solidFill>
                            <a:srgbClr val="333333"/>
                          </a:solidFill>
                          <a:latin typeface="맑은 고딕" panose="020B0503020000020004" pitchFamily="50" charset="-127"/>
                        </a:rPr>
                        <a:t>Type</a:t>
                      </a:r>
                      <a:endParaRPr>
                        <a:latin typeface="맑은 고딕" panose="020B0503020000020004" pitchFamily="50" charset="-127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07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맑은 고딕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Malgun Gothic"/>
                          <a:sym typeface="Malgun Gothic"/>
                        </a:rPr>
                        <a:t>AS-IS</a:t>
                      </a:r>
                      <a:endParaRPr dirty="0">
                        <a:latin typeface="맑은 고딕" panose="020B0503020000020004" pitchFamily="50" charset="-127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0" i="0" u="none" strike="noStrike" cap="none" dirty="0"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맑은 고딕"/>
                        <a:buNone/>
                      </a:pPr>
                      <a:r>
                        <a:rPr lang="ko-KR" altLang="en-US" sz="800" b="1" i="0" u="none" strike="noStrike" cap="none" dirty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Malgun Gothic"/>
                          <a:sym typeface="Malgun Gothic"/>
                        </a:rPr>
                        <a:t>사업구분</a:t>
                      </a:r>
                      <a:endParaRPr sz="800" b="1" i="0" u="none" strike="noStrike" cap="non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80075">
                <a:tc gridSpan="6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u="none" strike="noStrike" cap="none" dirty="0">
                        <a:solidFill>
                          <a:srgbClr val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dirty="0"/>
                    </a:p>
                  </a:txBody>
                  <a:tcPr marL="36000" marR="36000" marT="36000" marB="3600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 b="0">
                <a:latin typeface="+mn-ea"/>
                <a:ea typeface="+mn-ea"/>
              </a:defRPr>
            </a:lvl1pPr>
          </a:lstStyle>
          <a:p>
            <a:r>
              <a:rPr kumimoji="1" lang="ko-KR" altLang="en-US" dirty="0"/>
              <a:t>화면</a:t>
            </a:r>
            <a:r>
              <a:rPr kumimoji="1" lang="en-US" altLang="ko-KR" dirty="0"/>
              <a:t>ID</a:t>
            </a:r>
            <a:r>
              <a:rPr kumimoji="1" lang="ko-KR" altLang="en-US" dirty="0"/>
              <a:t>를 입력하세요</a:t>
            </a:r>
          </a:p>
        </p:txBody>
      </p:sp>
      <p:sp>
        <p:nvSpPr>
          <p:cNvPr id="4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sz="800" b="0">
                <a:latin typeface="+mn-ea"/>
                <a:ea typeface="+mn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86000" y="-159458"/>
            <a:ext cx="720000" cy="12311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00" b="0" i="0" u="none" strike="noStrike" cap="none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sz="800" b="0" dirty="0" smtClean="0">
                <a:latin typeface="+mn-ea"/>
                <a:ea typeface="+mn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 dirty="0"/>
              <a:t>반응형</a:t>
            </a:r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sz="800" b="0" dirty="0" smtClean="0">
                <a:latin typeface="+mn-ea"/>
                <a:ea typeface="+mn-ea"/>
              </a:defRPr>
            </a:lvl2pPr>
          </a:lstStyle>
          <a:p>
            <a:pPr lvl="1"/>
            <a:r>
              <a:rPr kumimoji="1" lang="ko-KR" altLang="en-US" dirty="0"/>
              <a:t>사업구분을 입력하세요</a:t>
            </a:r>
            <a:r>
              <a:rPr kumimoji="1" lang="en-US" altLang="ko-KR" dirty="0"/>
              <a:t>.</a:t>
            </a:r>
            <a:endParaRPr kumimoji="1" lang="ko-KR" altLang="en-US" dirty="0"/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sz="800" b="0" dirty="0">
                <a:latin typeface="+mn-ea"/>
                <a:ea typeface="+mn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 -</a:t>
            </a:r>
          </a:p>
        </p:txBody>
      </p:sp>
      <p:cxnSp>
        <p:nvCxnSpPr>
          <p:cNvPr id="16" name="직선 연결선[R] 15">
            <a:extLst>
              <a:ext uri="{FF2B5EF4-FFF2-40B4-BE49-F238E27FC236}">
                <a16:creationId xmlns:a16="http://schemas.microsoft.com/office/drawing/2014/main" id="{68364416-EB94-AEDD-2EC1-4920A2DD01A8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7">
            <a:extLst>
              <a:ext uri="{FF2B5EF4-FFF2-40B4-BE49-F238E27FC236}">
                <a16:creationId xmlns:a16="http://schemas.microsoft.com/office/drawing/2014/main" id="{4E4EA996-4A68-2CE4-5D65-DCBFD425DB50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Google Shape;56;p29">
            <a:extLst>
              <a:ext uri="{FF2B5EF4-FFF2-40B4-BE49-F238E27FC236}">
                <a16:creationId xmlns:a16="http://schemas.microsoft.com/office/drawing/2014/main" id="{40F64528-6C1B-AD9E-B620-9C220780C7B8}"/>
              </a:ext>
            </a:extLst>
          </p:cNvPr>
          <p:cNvSpPr txBox="1"/>
          <p:nvPr userDrawn="1"/>
        </p:nvSpPr>
        <p:spPr>
          <a:xfrm>
            <a:off x="636358" y="54165"/>
            <a:ext cx="488201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Font typeface="Malgun Gothic"/>
              <a:buNone/>
              <a:tabLst/>
              <a:defRPr/>
            </a:pPr>
            <a:r>
              <a: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결제전산원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/>
              <a:sym typeface="Arial"/>
            </a:endParaRPr>
          </a:p>
        </p:txBody>
      </p:sp>
      <p:sp>
        <p:nvSpPr>
          <p:cNvPr id="17" name="자유형 27">
            <a:extLst>
              <a:ext uri="{FF2B5EF4-FFF2-40B4-BE49-F238E27FC236}">
                <a16:creationId xmlns:a16="http://schemas.microsoft.com/office/drawing/2014/main" id="{95D9DD71-1714-5BC5-0FD7-A829D2C0830A}"/>
              </a:ext>
            </a:extLst>
          </p:cNvPr>
          <p:cNvSpPr/>
          <p:nvPr userDrawn="1"/>
        </p:nvSpPr>
        <p:spPr>
          <a:xfrm>
            <a:off x="7505" y="8623"/>
            <a:ext cx="656692" cy="244973"/>
          </a:xfrm>
          <a:custGeom>
            <a:avLst/>
            <a:gdLst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196772 h 244973"/>
              <a:gd name="connsiteX11" fmla="*/ 0 w 656692"/>
              <a:gd name="connsiteY11" fmla="*/ 48201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196772 h 244973"/>
              <a:gd name="connsiteX11" fmla="*/ 0 w 656692"/>
              <a:gd name="connsiteY11" fmla="*/ 0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0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0 w 656692"/>
              <a:gd name="connsiteY8" fmla="*/ 244973 h 244973"/>
              <a:gd name="connsiteX9" fmla="*/ 0 w 656692"/>
              <a:gd name="connsiteY9" fmla="*/ 0 h 244973"/>
              <a:gd name="connsiteX0" fmla="*/ 0 w 656692"/>
              <a:gd name="connsiteY0" fmla="*/ 0 h 244973"/>
              <a:gd name="connsiteX1" fmla="*/ 168799 w 656692"/>
              <a:gd name="connsiteY1" fmla="*/ 0 h 244973"/>
              <a:gd name="connsiteX2" fmla="*/ 608491 w 656692"/>
              <a:gd name="connsiteY2" fmla="*/ 0 h 244973"/>
              <a:gd name="connsiteX3" fmla="*/ 656692 w 656692"/>
              <a:gd name="connsiteY3" fmla="*/ 48201 h 244973"/>
              <a:gd name="connsiteX4" fmla="*/ 656692 w 656692"/>
              <a:gd name="connsiteY4" fmla="*/ 196772 h 244973"/>
              <a:gd name="connsiteX5" fmla="*/ 608491 w 656692"/>
              <a:gd name="connsiteY5" fmla="*/ 244973 h 244973"/>
              <a:gd name="connsiteX6" fmla="*/ 168799 w 656692"/>
              <a:gd name="connsiteY6" fmla="*/ 244973 h 244973"/>
              <a:gd name="connsiteX7" fmla="*/ 0 w 656692"/>
              <a:gd name="connsiteY7" fmla="*/ 244973 h 244973"/>
              <a:gd name="connsiteX8" fmla="*/ 0 w 656692"/>
              <a:gd name="connsiteY8" fmla="*/ 0 h 244973"/>
              <a:gd name="connsiteX0" fmla="*/ 0 w 656692"/>
              <a:gd name="connsiteY0" fmla="*/ 0 h 244973"/>
              <a:gd name="connsiteX1" fmla="*/ 608491 w 656692"/>
              <a:gd name="connsiteY1" fmla="*/ 0 h 244973"/>
              <a:gd name="connsiteX2" fmla="*/ 656692 w 656692"/>
              <a:gd name="connsiteY2" fmla="*/ 48201 h 244973"/>
              <a:gd name="connsiteX3" fmla="*/ 656692 w 656692"/>
              <a:gd name="connsiteY3" fmla="*/ 196772 h 244973"/>
              <a:gd name="connsiteX4" fmla="*/ 608491 w 656692"/>
              <a:gd name="connsiteY4" fmla="*/ 244973 h 244973"/>
              <a:gd name="connsiteX5" fmla="*/ 168799 w 656692"/>
              <a:gd name="connsiteY5" fmla="*/ 244973 h 244973"/>
              <a:gd name="connsiteX6" fmla="*/ 0 w 656692"/>
              <a:gd name="connsiteY6" fmla="*/ 244973 h 244973"/>
              <a:gd name="connsiteX7" fmla="*/ 0 w 656692"/>
              <a:gd name="connsiteY7" fmla="*/ 0 h 244973"/>
              <a:gd name="connsiteX0" fmla="*/ 0 w 656692"/>
              <a:gd name="connsiteY0" fmla="*/ 0 h 244973"/>
              <a:gd name="connsiteX1" fmla="*/ 608491 w 656692"/>
              <a:gd name="connsiteY1" fmla="*/ 0 h 244973"/>
              <a:gd name="connsiteX2" fmla="*/ 656692 w 656692"/>
              <a:gd name="connsiteY2" fmla="*/ 48201 h 244973"/>
              <a:gd name="connsiteX3" fmla="*/ 656692 w 656692"/>
              <a:gd name="connsiteY3" fmla="*/ 196772 h 244973"/>
              <a:gd name="connsiteX4" fmla="*/ 608491 w 656692"/>
              <a:gd name="connsiteY4" fmla="*/ 244973 h 244973"/>
              <a:gd name="connsiteX5" fmla="*/ 0 w 656692"/>
              <a:gd name="connsiteY5" fmla="*/ 244973 h 244973"/>
              <a:gd name="connsiteX6" fmla="*/ 0 w 656692"/>
              <a:gd name="connsiteY6" fmla="*/ 0 h 24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6692" h="244973">
                <a:moveTo>
                  <a:pt x="0" y="0"/>
                </a:moveTo>
                <a:lnTo>
                  <a:pt x="608491" y="0"/>
                </a:lnTo>
                <a:cubicBezTo>
                  <a:pt x="635112" y="0"/>
                  <a:pt x="656692" y="21580"/>
                  <a:pt x="656692" y="48201"/>
                </a:cubicBezTo>
                <a:lnTo>
                  <a:pt x="656692" y="196772"/>
                </a:lnTo>
                <a:cubicBezTo>
                  <a:pt x="656692" y="223393"/>
                  <a:pt x="635112" y="244973"/>
                  <a:pt x="608491" y="244973"/>
                </a:cubicBezTo>
                <a:lnTo>
                  <a:pt x="0" y="244973"/>
                </a:lnTo>
                <a:lnTo>
                  <a:pt x="0" y="0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Gulim"/>
              <a:sym typeface="Gulim"/>
            </a:endParaRPr>
          </a:p>
        </p:txBody>
      </p:sp>
      <p:sp>
        <p:nvSpPr>
          <p:cNvPr id="19" name="자유형 28">
            <a:extLst>
              <a:ext uri="{FF2B5EF4-FFF2-40B4-BE49-F238E27FC236}">
                <a16:creationId xmlns:a16="http://schemas.microsoft.com/office/drawing/2014/main" id="{0E81E4EB-B34D-0D87-A6A2-9362785E55C8}"/>
              </a:ext>
            </a:extLst>
          </p:cNvPr>
          <p:cNvSpPr/>
          <p:nvPr userDrawn="1"/>
        </p:nvSpPr>
        <p:spPr>
          <a:xfrm flipH="1">
            <a:off x="6137939" y="8624"/>
            <a:ext cx="3758122" cy="244972"/>
          </a:xfrm>
          <a:custGeom>
            <a:avLst/>
            <a:gdLst>
              <a:gd name="connsiteX0" fmla="*/ 3714686 w 3758122"/>
              <a:gd name="connsiteY0" fmla="*/ 0 h 244972"/>
              <a:gd name="connsiteX1" fmla="*/ 3417168 w 3758122"/>
              <a:gd name="connsiteY1" fmla="*/ 0 h 244972"/>
              <a:gd name="connsiteX2" fmla="*/ 3353883 w 3758122"/>
              <a:gd name="connsiteY2" fmla="*/ 0 h 244972"/>
              <a:gd name="connsiteX3" fmla="*/ 0 w 3758122"/>
              <a:gd name="connsiteY3" fmla="*/ 0 h 244972"/>
              <a:gd name="connsiteX4" fmla="*/ 0 w 3758122"/>
              <a:gd name="connsiteY4" fmla="*/ 244972 h 244972"/>
              <a:gd name="connsiteX5" fmla="*/ 3353883 w 3758122"/>
              <a:gd name="connsiteY5" fmla="*/ 244972 h 244972"/>
              <a:gd name="connsiteX6" fmla="*/ 3417168 w 3758122"/>
              <a:gd name="connsiteY6" fmla="*/ 244972 h 244972"/>
              <a:gd name="connsiteX7" fmla="*/ 3714686 w 3758122"/>
              <a:gd name="connsiteY7" fmla="*/ 244972 h 244972"/>
              <a:gd name="connsiteX8" fmla="*/ 3758122 w 3758122"/>
              <a:gd name="connsiteY8" fmla="*/ 201536 h 244972"/>
              <a:gd name="connsiteX9" fmla="*/ 3758122 w 3758122"/>
              <a:gd name="connsiteY9" fmla="*/ 43436 h 244972"/>
              <a:gd name="connsiteX10" fmla="*/ 3714686 w 3758122"/>
              <a:gd name="connsiteY10" fmla="*/ 0 h 244972"/>
              <a:gd name="connsiteX0" fmla="*/ 3714686 w 3758122"/>
              <a:gd name="connsiteY0" fmla="*/ 0 h 244972"/>
              <a:gd name="connsiteX1" fmla="*/ 3353883 w 3758122"/>
              <a:gd name="connsiteY1" fmla="*/ 0 h 244972"/>
              <a:gd name="connsiteX2" fmla="*/ 0 w 3758122"/>
              <a:gd name="connsiteY2" fmla="*/ 0 h 244972"/>
              <a:gd name="connsiteX3" fmla="*/ 0 w 3758122"/>
              <a:gd name="connsiteY3" fmla="*/ 244972 h 244972"/>
              <a:gd name="connsiteX4" fmla="*/ 3353883 w 3758122"/>
              <a:gd name="connsiteY4" fmla="*/ 244972 h 244972"/>
              <a:gd name="connsiteX5" fmla="*/ 3417168 w 3758122"/>
              <a:gd name="connsiteY5" fmla="*/ 244972 h 244972"/>
              <a:gd name="connsiteX6" fmla="*/ 3714686 w 3758122"/>
              <a:gd name="connsiteY6" fmla="*/ 244972 h 244972"/>
              <a:gd name="connsiteX7" fmla="*/ 3758122 w 3758122"/>
              <a:gd name="connsiteY7" fmla="*/ 201536 h 244972"/>
              <a:gd name="connsiteX8" fmla="*/ 3758122 w 3758122"/>
              <a:gd name="connsiteY8" fmla="*/ 43436 h 244972"/>
              <a:gd name="connsiteX9" fmla="*/ 3714686 w 3758122"/>
              <a:gd name="connsiteY9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353883 w 3758122"/>
              <a:gd name="connsiteY3" fmla="*/ 244972 h 244972"/>
              <a:gd name="connsiteX4" fmla="*/ 3417168 w 3758122"/>
              <a:gd name="connsiteY4" fmla="*/ 244972 h 244972"/>
              <a:gd name="connsiteX5" fmla="*/ 3714686 w 3758122"/>
              <a:gd name="connsiteY5" fmla="*/ 244972 h 244972"/>
              <a:gd name="connsiteX6" fmla="*/ 3758122 w 3758122"/>
              <a:gd name="connsiteY6" fmla="*/ 201536 h 244972"/>
              <a:gd name="connsiteX7" fmla="*/ 3758122 w 3758122"/>
              <a:gd name="connsiteY7" fmla="*/ 43436 h 244972"/>
              <a:gd name="connsiteX8" fmla="*/ 3714686 w 3758122"/>
              <a:gd name="connsiteY8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353883 w 3758122"/>
              <a:gd name="connsiteY3" fmla="*/ 244972 h 244972"/>
              <a:gd name="connsiteX4" fmla="*/ 3714686 w 3758122"/>
              <a:gd name="connsiteY4" fmla="*/ 244972 h 244972"/>
              <a:gd name="connsiteX5" fmla="*/ 3758122 w 3758122"/>
              <a:gd name="connsiteY5" fmla="*/ 201536 h 244972"/>
              <a:gd name="connsiteX6" fmla="*/ 3758122 w 3758122"/>
              <a:gd name="connsiteY6" fmla="*/ 43436 h 244972"/>
              <a:gd name="connsiteX7" fmla="*/ 3714686 w 3758122"/>
              <a:gd name="connsiteY7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714686 w 3758122"/>
              <a:gd name="connsiteY3" fmla="*/ 244972 h 244972"/>
              <a:gd name="connsiteX4" fmla="*/ 3758122 w 3758122"/>
              <a:gd name="connsiteY4" fmla="*/ 201536 h 244972"/>
              <a:gd name="connsiteX5" fmla="*/ 3758122 w 3758122"/>
              <a:gd name="connsiteY5" fmla="*/ 43436 h 244972"/>
              <a:gd name="connsiteX6" fmla="*/ 3714686 w 3758122"/>
              <a:gd name="connsiteY6" fmla="*/ 0 h 24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58122" h="244972">
                <a:moveTo>
                  <a:pt x="3714686" y="0"/>
                </a:moveTo>
                <a:lnTo>
                  <a:pt x="0" y="0"/>
                </a:lnTo>
                <a:lnTo>
                  <a:pt x="0" y="244972"/>
                </a:lnTo>
                <a:lnTo>
                  <a:pt x="3714686" y="244972"/>
                </a:lnTo>
                <a:cubicBezTo>
                  <a:pt x="3738675" y="244972"/>
                  <a:pt x="3758122" y="225525"/>
                  <a:pt x="3758122" y="201536"/>
                </a:cubicBezTo>
                <a:lnTo>
                  <a:pt x="3758122" y="43436"/>
                </a:lnTo>
                <a:cubicBezTo>
                  <a:pt x="3758122" y="19447"/>
                  <a:pt x="3738675" y="0"/>
                  <a:pt x="3714686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ko-KR" sz="1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화면설계서</a:t>
            </a:r>
            <a:endParaRPr kumimoji="0" lang="ko-KR" alt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Gulim"/>
              <a:sym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2671216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 Dimm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561A29B6-E366-8826-5BE7-A240999511FD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C1EC38AE-9217-52A2-9962-BC95A130416C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kumimoji="1" lang="ko-KR" altLang="en-US" dirty="0"/>
              <a:t>화면</a:t>
            </a:r>
            <a:r>
              <a:rPr kumimoji="1" lang="en-US" altLang="ko-KR" dirty="0"/>
              <a:t>ID</a:t>
            </a:r>
            <a:r>
              <a:rPr kumimoji="1" lang="ko-KR" altLang="en-US" dirty="0"/>
              <a:t>를 입력하세요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7150" y="-164384"/>
            <a:ext cx="222885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 marL="9525" marR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marL="9525" marR="0" lvl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ko-KR"/>
              <a:t>Type</a:t>
            </a:r>
            <a:endParaRPr kumimoji="1" lang="ko-KR" altLang="en-US"/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</a:lstStyle>
          <a:p>
            <a:pPr lvl="1"/>
            <a:r>
              <a:rPr kumimoji="1" lang="ko-KR" altLang="en-US" dirty="0"/>
              <a:t>사업구분</a:t>
            </a:r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4" name="표 개체 틀 13">
            <a:extLst>
              <a:ext uri="{FF2B5EF4-FFF2-40B4-BE49-F238E27FC236}">
                <a16:creationId xmlns:a16="http://schemas.microsoft.com/office/drawing/2014/main" id="{823D9FB1-9EC6-69A5-679B-CBAD80AE2A33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8008600" y="1124839"/>
            <a:ext cx="1897400" cy="5543450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kumimoji="1" lang="en-US" altLang="ko-KR" dirty="0"/>
              <a:t>Description</a:t>
            </a:r>
            <a:endParaRPr kumimoji="1" lang="ko-KR" altLang="en-US" dirty="0"/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 -</a:t>
            </a:r>
          </a:p>
        </p:txBody>
      </p:sp>
      <p:sp>
        <p:nvSpPr>
          <p:cNvPr id="8" name="Modal Dialog Overlay">
            <a:extLst>
              <a:ext uri="{FF2B5EF4-FFF2-40B4-BE49-F238E27FC236}">
                <a16:creationId xmlns:a16="http://schemas.microsoft.com/office/drawing/2014/main" id="{2CADDBB9-9DFA-B529-8003-80768EF774B9}"/>
              </a:ext>
            </a:extLst>
          </p:cNvPr>
          <p:cNvSpPr>
            <a:spLocks/>
          </p:cNvSpPr>
          <p:nvPr userDrawn="1"/>
        </p:nvSpPr>
        <p:spPr bwMode="auto">
          <a:xfrm>
            <a:off x="0" y="872950"/>
            <a:ext cx="7994650" cy="5769049"/>
          </a:xfrm>
          <a:prstGeom prst="rect">
            <a:avLst/>
          </a:prstGeom>
          <a:solidFill>
            <a:srgbClr val="808080">
              <a:alpha val="60000"/>
            </a:srgbClr>
          </a:solidFill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  <a:sym typeface="Arial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17A6E60-DD00-4577-B4B7-9DD63F16A651}"/>
              </a:ext>
            </a:extLst>
          </p:cNvPr>
          <p:cNvSpPr/>
          <p:nvPr userDrawn="1"/>
        </p:nvSpPr>
        <p:spPr>
          <a:xfrm>
            <a:off x="536365" y="1363280"/>
            <a:ext cx="6304701" cy="4900643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>
            <a:defPPr>
              <a:defRPr lang="ko-KR"/>
            </a:defPPr>
            <a:lvl1pPr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1pPr>
            <a:lvl2pPr marL="4572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2pPr>
            <a:lvl3pPr marL="9144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3pPr>
            <a:lvl4pPr marL="13716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4pPr>
            <a:lvl5pPr marL="18288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5pPr>
            <a:lvl6pPr marL="22860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6pPr>
            <a:lvl7pPr marL="27432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7pPr>
            <a:lvl8pPr marL="32004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8pPr>
            <a:lvl9pPr marL="36576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9pPr>
          </a:lstStyle>
          <a:p>
            <a:pPr marL="0" marR="0" lvl="0" indent="0" algn="ctr" defTabSz="914400" rtl="0" eaLnBrk="0" fontAlgn="base" latinLnBrk="1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19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7" name="텍스트 개체 틀 8">
            <a:extLst>
              <a:ext uri="{FF2B5EF4-FFF2-40B4-BE49-F238E27FC236}">
                <a16:creationId xmlns:a16="http://schemas.microsoft.com/office/drawing/2014/main" id="{899EFF5D-3A05-461B-B94D-6F0B5B44E89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3281" y="1591766"/>
            <a:ext cx="4469851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Autofit/>
          </a:bodyPr>
          <a:lstStyle>
            <a:lvl1pPr marL="9525" marR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marL="9525" marR="0" lvl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ko-KR" altLang="en-US" dirty="0"/>
              <a:t>타이틀</a:t>
            </a:r>
          </a:p>
        </p:txBody>
      </p:sp>
      <p:sp>
        <p:nvSpPr>
          <p:cNvPr id="18" name="Close" descr="&lt;SmartSettings&gt;&lt;SmartResize anchorLeft=&quot;None&quot; anchorTop=&quot;Absolute&quot; anchorRight=&quot;Absolute&quot; anchorBottom=&quot;None&quot; /&gt;&lt;/SmartSettings&gt;">
            <a:extLst>
              <a:ext uri="{FF2B5EF4-FFF2-40B4-BE49-F238E27FC236}">
                <a16:creationId xmlns:a16="http://schemas.microsoft.com/office/drawing/2014/main" id="{30F0CAFE-B969-4C05-A503-5610CF09D272}"/>
              </a:ext>
            </a:extLst>
          </p:cNvPr>
          <p:cNvSpPr>
            <a:spLocks noChangeAspect="1"/>
          </p:cNvSpPr>
          <p:nvPr userDrawn="1">
            <p:custDataLst>
              <p:tags r:id="rId1"/>
            </p:custDataLst>
          </p:nvPr>
        </p:nvSpPr>
        <p:spPr bwMode="auto">
          <a:xfrm>
            <a:off x="6417433" y="1575227"/>
            <a:ext cx="162052" cy="162069"/>
          </a:xfrm>
          <a:custGeom>
            <a:avLst/>
            <a:gdLst>
              <a:gd name="T0" fmla="*/ 3 w 47"/>
              <a:gd name="T1" fmla="*/ 0 h 50"/>
              <a:gd name="T2" fmla="*/ 0 w 47"/>
              <a:gd name="T3" fmla="*/ 3 h 50"/>
              <a:gd name="T4" fmla="*/ 20 w 47"/>
              <a:gd name="T5" fmla="*/ 25 h 50"/>
              <a:gd name="T6" fmla="*/ 0 w 47"/>
              <a:gd name="T7" fmla="*/ 46 h 50"/>
              <a:gd name="T8" fmla="*/ 3 w 47"/>
              <a:gd name="T9" fmla="*/ 50 h 50"/>
              <a:gd name="T10" fmla="*/ 23 w 47"/>
              <a:gd name="T11" fmla="*/ 28 h 50"/>
              <a:gd name="T12" fmla="*/ 44 w 47"/>
              <a:gd name="T13" fmla="*/ 49 h 50"/>
              <a:gd name="T14" fmla="*/ 47 w 47"/>
              <a:gd name="T15" fmla="*/ 46 h 50"/>
              <a:gd name="T16" fmla="*/ 27 w 47"/>
              <a:gd name="T17" fmla="*/ 25 h 50"/>
              <a:gd name="T18" fmla="*/ 47 w 47"/>
              <a:gd name="T19" fmla="*/ 3 h 50"/>
              <a:gd name="T20" fmla="*/ 44 w 47"/>
              <a:gd name="T21" fmla="*/ 0 h 50"/>
              <a:gd name="T22" fmla="*/ 24 w 47"/>
              <a:gd name="T23" fmla="*/ 21 h 50"/>
              <a:gd name="T24" fmla="*/ 3 w 47"/>
              <a:gd name="T2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50">
                <a:moveTo>
                  <a:pt x="3" y="0"/>
                </a:moveTo>
                <a:lnTo>
                  <a:pt x="0" y="3"/>
                </a:lnTo>
                <a:lnTo>
                  <a:pt x="20" y="25"/>
                </a:lnTo>
                <a:lnTo>
                  <a:pt x="0" y="46"/>
                </a:lnTo>
                <a:lnTo>
                  <a:pt x="3" y="50"/>
                </a:lnTo>
                <a:lnTo>
                  <a:pt x="23" y="28"/>
                </a:lnTo>
                <a:lnTo>
                  <a:pt x="44" y="49"/>
                </a:lnTo>
                <a:lnTo>
                  <a:pt x="47" y="46"/>
                </a:lnTo>
                <a:lnTo>
                  <a:pt x="27" y="25"/>
                </a:lnTo>
                <a:lnTo>
                  <a:pt x="47" y="3"/>
                </a:lnTo>
                <a:lnTo>
                  <a:pt x="44" y="0"/>
                </a:lnTo>
                <a:lnTo>
                  <a:pt x="24" y="21"/>
                </a:lnTo>
                <a:lnTo>
                  <a:pt x="3" y="0"/>
                </a:lnTo>
                <a:close/>
              </a:path>
            </a:pathLst>
          </a:custGeom>
          <a:solidFill>
            <a:schemeClr val="tx1"/>
          </a:solidFill>
          <a:ln w="317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5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937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6. Dimm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561A29B6-E366-8826-5BE7-A240999511FD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C1EC38AE-9217-52A2-9962-BC95A130416C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kumimoji="1" lang="ko-KR" altLang="en-US" dirty="0"/>
              <a:t>화면</a:t>
            </a:r>
            <a:r>
              <a:rPr kumimoji="1" lang="en-US" altLang="ko-KR" dirty="0"/>
              <a:t>ID</a:t>
            </a:r>
            <a:r>
              <a:rPr kumimoji="1" lang="ko-KR" altLang="en-US" dirty="0"/>
              <a:t>를 입력하세요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7150" y="-164384"/>
            <a:ext cx="222885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 marL="9525" marR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marL="9525" marR="0" lvl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ko-KR"/>
              <a:t>Type</a:t>
            </a:r>
            <a:endParaRPr kumimoji="1" lang="ko-KR" altLang="en-US"/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</a:lstStyle>
          <a:p>
            <a:pPr lvl="1"/>
            <a:r>
              <a:rPr kumimoji="1" lang="ko-KR" altLang="en-US" dirty="0"/>
              <a:t>요구사항</a:t>
            </a:r>
            <a:r>
              <a:rPr kumimoji="1" lang="en" altLang="ko-KR" dirty="0"/>
              <a:t>ID</a:t>
            </a:r>
            <a:r>
              <a:rPr kumimoji="1" lang="ko-KR" altLang="en-US" dirty="0" err="1"/>
              <a:t>를</a:t>
            </a:r>
            <a:r>
              <a:rPr kumimoji="1" lang="ko-KR" altLang="en-US" dirty="0"/>
              <a:t> 입력하세요</a:t>
            </a:r>
            <a:r>
              <a:rPr kumimoji="1" lang="en-US" altLang="ko-KR" dirty="0"/>
              <a:t>.</a:t>
            </a:r>
            <a:endParaRPr kumimoji="1" lang="ko-KR" altLang="en-US" dirty="0"/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4" name="표 개체 틀 13">
            <a:extLst>
              <a:ext uri="{FF2B5EF4-FFF2-40B4-BE49-F238E27FC236}">
                <a16:creationId xmlns:a16="http://schemas.microsoft.com/office/drawing/2014/main" id="{823D9FB1-9EC6-69A5-679B-CBAD80AE2A33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7995390" y="1098550"/>
            <a:ext cx="1897400" cy="5543450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kumimoji="1" lang="en-US" altLang="ko-KR" dirty="0"/>
              <a:t>Description</a:t>
            </a:r>
            <a:endParaRPr kumimoji="1" lang="ko-KR" altLang="en-US" dirty="0"/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 -</a:t>
            </a:r>
          </a:p>
        </p:txBody>
      </p:sp>
      <p:sp>
        <p:nvSpPr>
          <p:cNvPr id="8" name="Modal Dialog Overlay">
            <a:extLst>
              <a:ext uri="{FF2B5EF4-FFF2-40B4-BE49-F238E27FC236}">
                <a16:creationId xmlns:a16="http://schemas.microsoft.com/office/drawing/2014/main" id="{2CADDBB9-9DFA-B529-8003-80768EF774B9}"/>
              </a:ext>
            </a:extLst>
          </p:cNvPr>
          <p:cNvSpPr>
            <a:spLocks/>
          </p:cNvSpPr>
          <p:nvPr userDrawn="1"/>
        </p:nvSpPr>
        <p:spPr bwMode="auto">
          <a:xfrm>
            <a:off x="0" y="872950"/>
            <a:ext cx="7994650" cy="5769049"/>
          </a:xfrm>
          <a:prstGeom prst="rect">
            <a:avLst/>
          </a:prstGeom>
          <a:solidFill>
            <a:srgbClr val="808080">
              <a:alpha val="60000"/>
            </a:srgbClr>
          </a:solidFill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  <a:sym typeface="Arial"/>
            </a:endParaRPr>
          </a:p>
        </p:txBody>
      </p:sp>
      <p:sp>
        <p:nvSpPr>
          <p:cNvPr id="15" name="Text Box 1099">
            <a:extLst>
              <a:ext uri="{FF2B5EF4-FFF2-40B4-BE49-F238E27FC236}">
                <a16:creationId xmlns:a16="http://schemas.microsoft.com/office/drawing/2014/main" id="{DA613D8C-7692-425F-A8FF-81BEB531DA1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 -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05F6DF2-49C0-41D7-8B58-E7F5D58AB2FF}"/>
              </a:ext>
            </a:extLst>
          </p:cNvPr>
          <p:cNvSpPr/>
          <p:nvPr userDrawn="1"/>
        </p:nvSpPr>
        <p:spPr>
          <a:xfrm>
            <a:off x="536365" y="1363280"/>
            <a:ext cx="6304701" cy="4900643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>
            <a:defPPr>
              <a:defRPr lang="ko-KR"/>
            </a:defPPr>
            <a:lvl1pPr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1pPr>
            <a:lvl2pPr marL="4572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2pPr>
            <a:lvl3pPr marL="9144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3pPr>
            <a:lvl4pPr marL="13716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4pPr>
            <a:lvl5pPr marL="18288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5pPr>
            <a:lvl6pPr marL="22860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6pPr>
            <a:lvl7pPr marL="27432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7pPr>
            <a:lvl8pPr marL="32004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8pPr>
            <a:lvl9pPr marL="36576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9pPr>
          </a:lstStyle>
          <a:p>
            <a:pPr marL="0" marR="0" lvl="0" indent="0" algn="ctr" defTabSz="914400" rtl="0" eaLnBrk="0" fontAlgn="base" latinLnBrk="1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19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7" name="텍스트 개체 틀 8">
            <a:extLst>
              <a:ext uri="{FF2B5EF4-FFF2-40B4-BE49-F238E27FC236}">
                <a16:creationId xmlns:a16="http://schemas.microsoft.com/office/drawing/2014/main" id="{A9F4007F-BB36-471E-8A4F-A2FEFB172EE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3281" y="1591766"/>
            <a:ext cx="4469851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Autofit/>
          </a:bodyPr>
          <a:lstStyle>
            <a:lvl1pPr marL="9525" marR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marL="9525" marR="0" lvl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ko-KR" altLang="en-US" dirty="0"/>
              <a:t>타이틀</a:t>
            </a:r>
          </a:p>
        </p:txBody>
      </p:sp>
      <p:sp>
        <p:nvSpPr>
          <p:cNvPr id="18" name="Close" descr="&lt;SmartSettings&gt;&lt;SmartResize anchorLeft=&quot;None&quot; anchorTop=&quot;Absolute&quot; anchorRight=&quot;Absolute&quot; anchorBottom=&quot;None&quot; /&gt;&lt;/SmartSettings&gt;">
            <a:extLst>
              <a:ext uri="{FF2B5EF4-FFF2-40B4-BE49-F238E27FC236}">
                <a16:creationId xmlns:a16="http://schemas.microsoft.com/office/drawing/2014/main" id="{44E8791A-1720-495C-B261-0A5FEC24FA11}"/>
              </a:ext>
            </a:extLst>
          </p:cNvPr>
          <p:cNvSpPr>
            <a:spLocks noChangeAspect="1"/>
          </p:cNvSpPr>
          <p:nvPr userDrawn="1">
            <p:custDataLst>
              <p:tags r:id="rId1"/>
            </p:custDataLst>
          </p:nvPr>
        </p:nvSpPr>
        <p:spPr bwMode="auto">
          <a:xfrm>
            <a:off x="6417433" y="1575227"/>
            <a:ext cx="162052" cy="162069"/>
          </a:xfrm>
          <a:custGeom>
            <a:avLst/>
            <a:gdLst>
              <a:gd name="T0" fmla="*/ 3 w 47"/>
              <a:gd name="T1" fmla="*/ 0 h 50"/>
              <a:gd name="T2" fmla="*/ 0 w 47"/>
              <a:gd name="T3" fmla="*/ 3 h 50"/>
              <a:gd name="T4" fmla="*/ 20 w 47"/>
              <a:gd name="T5" fmla="*/ 25 h 50"/>
              <a:gd name="T6" fmla="*/ 0 w 47"/>
              <a:gd name="T7" fmla="*/ 46 h 50"/>
              <a:gd name="T8" fmla="*/ 3 w 47"/>
              <a:gd name="T9" fmla="*/ 50 h 50"/>
              <a:gd name="T10" fmla="*/ 23 w 47"/>
              <a:gd name="T11" fmla="*/ 28 h 50"/>
              <a:gd name="T12" fmla="*/ 44 w 47"/>
              <a:gd name="T13" fmla="*/ 49 h 50"/>
              <a:gd name="T14" fmla="*/ 47 w 47"/>
              <a:gd name="T15" fmla="*/ 46 h 50"/>
              <a:gd name="T16" fmla="*/ 27 w 47"/>
              <a:gd name="T17" fmla="*/ 25 h 50"/>
              <a:gd name="T18" fmla="*/ 47 w 47"/>
              <a:gd name="T19" fmla="*/ 3 h 50"/>
              <a:gd name="T20" fmla="*/ 44 w 47"/>
              <a:gd name="T21" fmla="*/ 0 h 50"/>
              <a:gd name="T22" fmla="*/ 24 w 47"/>
              <a:gd name="T23" fmla="*/ 21 h 50"/>
              <a:gd name="T24" fmla="*/ 3 w 47"/>
              <a:gd name="T2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50">
                <a:moveTo>
                  <a:pt x="3" y="0"/>
                </a:moveTo>
                <a:lnTo>
                  <a:pt x="0" y="3"/>
                </a:lnTo>
                <a:lnTo>
                  <a:pt x="20" y="25"/>
                </a:lnTo>
                <a:lnTo>
                  <a:pt x="0" y="46"/>
                </a:lnTo>
                <a:lnTo>
                  <a:pt x="3" y="50"/>
                </a:lnTo>
                <a:lnTo>
                  <a:pt x="23" y="28"/>
                </a:lnTo>
                <a:lnTo>
                  <a:pt x="44" y="49"/>
                </a:lnTo>
                <a:lnTo>
                  <a:pt x="47" y="46"/>
                </a:lnTo>
                <a:lnTo>
                  <a:pt x="27" y="25"/>
                </a:lnTo>
                <a:lnTo>
                  <a:pt x="47" y="3"/>
                </a:lnTo>
                <a:lnTo>
                  <a:pt x="44" y="0"/>
                </a:lnTo>
                <a:lnTo>
                  <a:pt x="24" y="21"/>
                </a:lnTo>
                <a:lnTo>
                  <a:pt x="3" y="0"/>
                </a:lnTo>
                <a:close/>
              </a:path>
            </a:pathLst>
          </a:custGeom>
          <a:solidFill>
            <a:schemeClr val="tx1"/>
          </a:solidFill>
          <a:ln w="317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5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9718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빈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ko-KR" altLang="en-US"/>
              <a:t>화면</a:t>
            </a:r>
            <a:r>
              <a:rPr kumimoji="1" lang="en-US" altLang="ko-KR"/>
              <a:t>ID</a:t>
            </a:r>
            <a:r>
              <a:rPr kumimoji="1" lang="ko-KR" altLang="en-US" err="1"/>
              <a:t>를</a:t>
            </a:r>
            <a:r>
              <a:rPr kumimoji="1" lang="ko-KR" altLang="en-US"/>
              <a:t> 입력하세요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7150" y="-164384"/>
            <a:ext cx="222885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 dirty="0"/>
              <a:t>반응형</a:t>
            </a:r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</a:lstStyle>
          <a:p>
            <a:pPr lvl="1"/>
            <a:r>
              <a:rPr kumimoji="1" lang="ko-KR" altLang="en-US"/>
              <a:t>사업구분</a:t>
            </a:r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4" name="표 개체 틀 13">
            <a:extLst>
              <a:ext uri="{FF2B5EF4-FFF2-40B4-BE49-F238E27FC236}">
                <a16:creationId xmlns:a16="http://schemas.microsoft.com/office/drawing/2014/main" id="{823D9FB1-9EC6-69A5-679B-CBAD80AE2A33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7995390" y="1098550"/>
            <a:ext cx="1908000" cy="5543450"/>
          </a:xfrm>
          <a:prstGeom prst="rect">
            <a:avLst/>
          </a:prstGeom>
        </p:spPr>
        <p:txBody>
          <a:bodyPr/>
          <a:lstStyle>
            <a:lvl1pPr>
              <a:defRPr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en-US" altLang="ko-KR"/>
              <a:t>Description</a:t>
            </a:r>
            <a:endParaRPr kumimoji="1" lang="ko-KR" altLang="en-US"/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  <p:cxnSp>
        <p:nvCxnSpPr>
          <p:cNvPr id="16" name="직선 연결선[R] 15">
            <a:extLst>
              <a:ext uri="{FF2B5EF4-FFF2-40B4-BE49-F238E27FC236}">
                <a16:creationId xmlns:a16="http://schemas.microsoft.com/office/drawing/2014/main" id="{68364416-EB94-AEDD-2EC1-4920A2DD01A8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7">
            <a:extLst>
              <a:ext uri="{FF2B5EF4-FFF2-40B4-BE49-F238E27FC236}">
                <a16:creationId xmlns:a16="http://schemas.microsoft.com/office/drawing/2014/main" id="{4E4EA996-4A68-2CE4-5D65-DCBFD425DB50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92106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 Header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4EB2D96E-53D4-0206-7A0F-09A301342D7E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D557100C-7E44-9AB2-4117-9D74175D927B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ko-KR" altLang="en-US"/>
              <a:t>화면</a:t>
            </a:r>
            <a:r>
              <a:rPr kumimoji="1" lang="en-US" altLang="ko-KR"/>
              <a:t>ID</a:t>
            </a:r>
            <a:r>
              <a:rPr kumimoji="1" lang="ko-KR" altLang="en-US" err="1"/>
              <a:t>를</a:t>
            </a:r>
            <a:r>
              <a:rPr kumimoji="1" lang="ko-KR" altLang="en-US"/>
              <a:t> 입력하세요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7150" y="-164384"/>
            <a:ext cx="222885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/>
              <a:t>Type</a:t>
            </a:r>
            <a:endParaRPr kumimoji="1" lang="ko-KR" altLang="en-US" dirty="0"/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</a:lstStyle>
          <a:p>
            <a:pPr lvl="1"/>
            <a:r>
              <a:rPr kumimoji="1" lang="ko-KR" altLang="en-US"/>
              <a:t>요구사항</a:t>
            </a:r>
            <a:r>
              <a:rPr kumimoji="1" lang="en" altLang="ko-KR"/>
              <a:t>ID</a:t>
            </a:r>
            <a:r>
              <a:rPr kumimoji="1" lang="ko-KR" altLang="en-US" err="1"/>
              <a:t>를</a:t>
            </a:r>
            <a:r>
              <a:rPr kumimoji="1" lang="ko-KR" altLang="en-US"/>
              <a:t> 입력하세요</a:t>
            </a:r>
            <a:r>
              <a:rPr kumimoji="1" lang="en-US" altLang="ko-KR"/>
              <a:t>.</a:t>
            </a:r>
            <a:endParaRPr kumimoji="1" lang="ko-KR" altLang="en-US"/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4" name="표 개체 틀 13">
            <a:extLst>
              <a:ext uri="{FF2B5EF4-FFF2-40B4-BE49-F238E27FC236}">
                <a16:creationId xmlns:a16="http://schemas.microsoft.com/office/drawing/2014/main" id="{823D9FB1-9EC6-69A5-679B-CBAD80AE2A33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7995390" y="1098550"/>
            <a:ext cx="1897400" cy="5543450"/>
          </a:xfrm>
          <a:prstGeom prst="rect">
            <a:avLst/>
          </a:prstGeom>
        </p:spPr>
        <p:txBody>
          <a:bodyPr/>
          <a:lstStyle>
            <a:lvl1pPr>
              <a:defRPr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en-US" altLang="ko-KR"/>
              <a:t>Description</a:t>
            </a:r>
            <a:endParaRPr kumimoji="1" lang="ko-KR" altLang="en-US"/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DB616BB5-B9E8-A4FA-9300-1F3602F7BC77}"/>
              </a:ext>
            </a:extLst>
          </p:cNvPr>
          <p:cNvSpPr/>
          <p:nvPr userDrawn="1"/>
        </p:nvSpPr>
        <p:spPr>
          <a:xfrm>
            <a:off x="0" y="6527081"/>
            <a:ext cx="7992000" cy="135131"/>
          </a:xfrm>
          <a:prstGeom prst="rect">
            <a:avLst/>
          </a:prstGeom>
          <a:solidFill>
            <a:schemeClr val="tx1">
              <a:alpha val="20000"/>
            </a:schemeClr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Footer</a:t>
            </a:r>
            <a:endParaRPr kumimoji="0" lang="ko-KR" altLang="en-US" sz="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+mn-cs"/>
              <a:sym typeface="Arial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327C3B1-2B3C-21A0-A0EE-230B62C763DA}"/>
              </a:ext>
            </a:extLst>
          </p:cNvPr>
          <p:cNvSpPr/>
          <p:nvPr userDrawn="1"/>
        </p:nvSpPr>
        <p:spPr>
          <a:xfrm>
            <a:off x="0" y="872289"/>
            <a:ext cx="7992000" cy="135131"/>
          </a:xfrm>
          <a:prstGeom prst="rect">
            <a:avLst/>
          </a:prstGeom>
          <a:solidFill>
            <a:srgbClr val="8ED673">
              <a:alpha val="30000"/>
            </a:srgbClr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>
                <a:ln>
                  <a:noFill/>
                </a:ln>
                <a:solidFill>
                  <a:srgbClr val="1B950F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2013738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o N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419428EC-E8EF-CCCD-69A9-F18734D0B360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[R] 6">
            <a:extLst>
              <a:ext uri="{FF2B5EF4-FFF2-40B4-BE49-F238E27FC236}">
                <a16:creationId xmlns:a16="http://schemas.microsoft.com/office/drawing/2014/main" id="{771455CA-E310-7F7D-823A-9644A83AA817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ko-KR" altLang="en-US"/>
              <a:t>화면</a:t>
            </a:r>
            <a:r>
              <a:rPr kumimoji="1" lang="en-US" altLang="ko-KR"/>
              <a:t>ID</a:t>
            </a:r>
            <a:r>
              <a:rPr kumimoji="1" lang="ko-KR" altLang="en-US" err="1"/>
              <a:t>를</a:t>
            </a:r>
            <a:r>
              <a:rPr kumimoji="1" lang="ko-KR" altLang="en-US"/>
              <a:t> 입력하세요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7150" y="-164384"/>
            <a:ext cx="222885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/>
              <a:t>Type</a:t>
            </a:r>
            <a:endParaRPr kumimoji="1" lang="ko-KR" altLang="en-US" dirty="0"/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</a:lstStyle>
          <a:p>
            <a:pPr lvl="1"/>
            <a:r>
              <a:rPr kumimoji="1" lang="ko-KR" altLang="en-US"/>
              <a:t>요구사항</a:t>
            </a:r>
            <a:r>
              <a:rPr kumimoji="1" lang="en" altLang="ko-KR"/>
              <a:t>ID</a:t>
            </a:r>
            <a:r>
              <a:rPr kumimoji="1" lang="ko-KR" altLang="en-US" err="1"/>
              <a:t>를</a:t>
            </a:r>
            <a:r>
              <a:rPr kumimoji="1" lang="ko-KR" altLang="en-US"/>
              <a:t> 입력하세요</a:t>
            </a:r>
            <a:r>
              <a:rPr kumimoji="1" lang="en-US" altLang="ko-KR"/>
              <a:t>.</a:t>
            </a:r>
            <a:endParaRPr kumimoji="1" lang="ko-KR" altLang="en-US"/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4" name="표 개체 틀 13">
            <a:extLst>
              <a:ext uri="{FF2B5EF4-FFF2-40B4-BE49-F238E27FC236}">
                <a16:creationId xmlns:a16="http://schemas.microsoft.com/office/drawing/2014/main" id="{823D9FB1-9EC6-69A5-679B-CBAD80AE2A33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7995390" y="1098550"/>
            <a:ext cx="1897400" cy="5543450"/>
          </a:xfrm>
          <a:prstGeom prst="rect">
            <a:avLst/>
          </a:prstGeom>
        </p:spPr>
        <p:txBody>
          <a:bodyPr/>
          <a:lstStyle>
            <a:lvl1pPr>
              <a:defRPr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en-US" altLang="ko-KR"/>
              <a:t>Description</a:t>
            </a:r>
            <a:endParaRPr kumimoji="1" lang="ko-KR" altLang="en-US"/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8888CBA-7B06-39F6-D78B-4A9D48DB2D7C}"/>
              </a:ext>
            </a:extLst>
          </p:cNvPr>
          <p:cNvSpPr/>
          <p:nvPr userDrawn="1"/>
        </p:nvSpPr>
        <p:spPr>
          <a:xfrm>
            <a:off x="0" y="872289"/>
            <a:ext cx="7992000" cy="135131"/>
          </a:xfrm>
          <a:prstGeom prst="rect">
            <a:avLst/>
          </a:prstGeom>
          <a:solidFill>
            <a:srgbClr val="8ED673">
              <a:alpha val="30000"/>
            </a:srgbClr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>
                <a:ln>
                  <a:noFill/>
                </a:ln>
                <a:solidFill>
                  <a:srgbClr val="1B950F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Header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EE275B4-5BF8-B058-FE51-C85EC59370AD}"/>
              </a:ext>
            </a:extLst>
          </p:cNvPr>
          <p:cNvSpPr/>
          <p:nvPr userDrawn="1"/>
        </p:nvSpPr>
        <p:spPr>
          <a:xfrm>
            <a:off x="6478" y="6490001"/>
            <a:ext cx="7992000" cy="150646"/>
          </a:xfrm>
          <a:prstGeom prst="rect">
            <a:avLst/>
          </a:prstGeom>
          <a:solidFill>
            <a:schemeClr val="tx1">
              <a:alpha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800" b="0" i="0" u="none" strike="noStrike" kern="1200" cap="none" spc="-9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다음페이지에 계속</a:t>
            </a:r>
          </a:p>
        </p:txBody>
      </p:sp>
    </p:spTree>
    <p:extLst>
      <p:ext uri="{BB962C8B-B14F-4D97-AF65-F5344CB8AC3E}">
        <p14:creationId xmlns:p14="http://schemas.microsoft.com/office/powerpoint/2010/main" val="1951757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Prev~N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561A29B6-E366-8826-5BE7-A240999511FD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C1EC38AE-9217-52A2-9962-BC95A130416C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ko-KR" altLang="en-US"/>
              <a:t>화면</a:t>
            </a:r>
            <a:r>
              <a:rPr kumimoji="1" lang="en-US" altLang="ko-KR"/>
              <a:t>ID</a:t>
            </a:r>
            <a:r>
              <a:rPr kumimoji="1" lang="ko-KR" altLang="en-US" err="1"/>
              <a:t>를</a:t>
            </a:r>
            <a:r>
              <a:rPr kumimoji="1" lang="ko-KR" altLang="en-US"/>
              <a:t> 입력하세요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7150" y="-164384"/>
            <a:ext cx="222885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/>
              <a:t>Type</a:t>
            </a:r>
            <a:endParaRPr kumimoji="1" lang="ko-KR" altLang="en-US" dirty="0"/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</a:lstStyle>
          <a:p>
            <a:pPr lvl="1"/>
            <a:r>
              <a:rPr kumimoji="1" lang="ko-KR" altLang="en-US"/>
              <a:t>요구사항</a:t>
            </a:r>
            <a:r>
              <a:rPr kumimoji="1" lang="en" altLang="ko-KR"/>
              <a:t>ID</a:t>
            </a:r>
            <a:r>
              <a:rPr kumimoji="1" lang="ko-KR" altLang="en-US" err="1"/>
              <a:t>를</a:t>
            </a:r>
            <a:r>
              <a:rPr kumimoji="1" lang="ko-KR" altLang="en-US"/>
              <a:t> 입력하세요</a:t>
            </a:r>
            <a:r>
              <a:rPr kumimoji="1" lang="en-US" altLang="ko-KR"/>
              <a:t>.</a:t>
            </a:r>
            <a:endParaRPr kumimoji="1" lang="ko-KR" altLang="en-US"/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4" name="표 개체 틀 13">
            <a:extLst>
              <a:ext uri="{FF2B5EF4-FFF2-40B4-BE49-F238E27FC236}">
                <a16:creationId xmlns:a16="http://schemas.microsoft.com/office/drawing/2014/main" id="{823D9FB1-9EC6-69A5-679B-CBAD80AE2A33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7995390" y="1098550"/>
            <a:ext cx="1897400" cy="5543450"/>
          </a:xfrm>
          <a:prstGeom prst="rect">
            <a:avLst/>
          </a:prstGeom>
        </p:spPr>
        <p:txBody>
          <a:bodyPr/>
          <a:lstStyle>
            <a:lvl1pPr>
              <a:defRPr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en-US" altLang="ko-KR"/>
              <a:t>Description</a:t>
            </a:r>
            <a:endParaRPr kumimoji="1"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D3722062-BE57-7BB6-4858-F5F7DA9369E6}"/>
              </a:ext>
            </a:extLst>
          </p:cNvPr>
          <p:cNvSpPr/>
          <p:nvPr userDrawn="1"/>
        </p:nvSpPr>
        <p:spPr>
          <a:xfrm>
            <a:off x="4679" y="872289"/>
            <a:ext cx="7992000" cy="150646"/>
          </a:xfrm>
          <a:prstGeom prst="rect">
            <a:avLst/>
          </a:prstGeom>
          <a:solidFill>
            <a:schemeClr val="tx1">
              <a:alpha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800" b="0" i="0" u="none" strike="noStrike" kern="1200" cap="none" spc="-9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이전 페이지에서 계속</a:t>
            </a:r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8481C39B-AB19-48F2-39C1-807EE1084AE0}"/>
              </a:ext>
            </a:extLst>
          </p:cNvPr>
          <p:cNvSpPr/>
          <p:nvPr userDrawn="1"/>
        </p:nvSpPr>
        <p:spPr>
          <a:xfrm>
            <a:off x="6478" y="6490001"/>
            <a:ext cx="7992000" cy="150646"/>
          </a:xfrm>
          <a:prstGeom prst="rect">
            <a:avLst/>
          </a:prstGeom>
          <a:solidFill>
            <a:schemeClr val="tx1">
              <a:alpha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800" b="0" i="0" u="none" strike="noStrike" kern="1200" cap="none" spc="-9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다음페이지에 계속</a:t>
            </a:r>
          </a:p>
        </p:txBody>
      </p:sp>
    </p:spTree>
    <p:extLst>
      <p:ext uri="{BB962C8B-B14F-4D97-AF65-F5344CB8AC3E}">
        <p14:creationId xmlns:p14="http://schemas.microsoft.com/office/powerpoint/2010/main" val="2964630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 from Pre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48C2C5E3-8902-A07F-FAFB-C5B0CDA744E4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F15DDE1D-B575-7A82-C375-6EE18412E95A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ko-KR" altLang="en-US"/>
              <a:t>화면</a:t>
            </a:r>
            <a:r>
              <a:rPr kumimoji="1" lang="en-US" altLang="ko-KR"/>
              <a:t>ID</a:t>
            </a:r>
            <a:r>
              <a:rPr kumimoji="1" lang="ko-KR" altLang="en-US" err="1"/>
              <a:t>를</a:t>
            </a:r>
            <a:r>
              <a:rPr kumimoji="1" lang="ko-KR" altLang="en-US"/>
              <a:t> 입력하세요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7150" y="-164384"/>
            <a:ext cx="222885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/>
              <a:t>Type</a:t>
            </a:r>
            <a:endParaRPr kumimoji="1" lang="ko-KR" altLang="en-US" dirty="0"/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</a:lstStyle>
          <a:p>
            <a:pPr lvl="1"/>
            <a:r>
              <a:rPr kumimoji="1" lang="ko-KR" altLang="en-US"/>
              <a:t>요구사항</a:t>
            </a:r>
            <a:r>
              <a:rPr kumimoji="1" lang="en" altLang="ko-KR"/>
              <a:t>ID</a:t>
            </a:r>
            <a:r>
              <a:rPr kumimoji="1" lang="ko-KR" altLang="en-US" err="1"/>
              <a:t>를</a:t>
            </a:r>
            <a:r>
              <a:rPr kumimoji="1" lang="ko-KR" altLang="en-US"/>
              <a:t> 입력하세요</a:t>
            </a:r>
            <a:r>
              <a:rPr kumimoji="1" lang="en-US" altLang="ko-KR"/>
              <a:t>.</a:t>
            </a:r>
            <a:endParaRPr kumimoji="1" lang="ko-KR" altLang="en-US"/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4" name="표 개체 틀 13">
            <a:extLst>
              <a:ext uri="{FF2B5EF4-FFF2-40B4-BE49-F238E27FC236}">
                <a16:creationId xmlns:a16="http://schemas.microsoft.com/office/drawing/2014/main" id="{823D9FB1-9EC6-69A5-679B-CBAD80AE2A33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7995390" y="1098550"/>
            <a:ext cx="1897400" cy="5543450"/>
          </a:xfrm>
          <a:prstGeom prst="rect">
            <a:avLst/>
          </a:prstGeom>
        </p:spPr>
        <p:txBody>
          <a:bodyPr/>
          <a:lstStyle>
            <a:lvl1pPr>
              <a:defRPr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en-US" altLang="ko-KR"/>
              <a:t>Description</a:t>
            </a:r>
            <a:endParaRPr kumimoji="1"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D3722062-BE57-7BB6-4858-F5F7DA9369E6}"/>
              </a:ext>
            </a:extLst>
          </p:cNvPr>
          <p:cNvSpPr/>
          <p:nvPr userDrawn="1"/>
        </p:nvSpPr>
        <p:spPr>
          <a:xfrm>
            <a:off x="4679" y="872289"/>
            <a:ext cx="7992000" cy="150646"/>
          </a:xfrm>
          <a:prstGeom prst="rect">
            <a:avLst/>
          </a:prstGeom>
          <a:solidFill>
            <a:schemeClr val="tx1">
              <a:alpha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800" b="0" i="0" u="none" strike="noStrike" kern="1200" cap="none" spc="-9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이전 페이지에서 계속</a:t>
            </a:r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4296DA8-FE58-1A70-B6C2-D086355850D7}"/>
              </a:ext>
            </a:extLst>
          </p:cNvPr>
          <p:cNvSpPr/>
          <p:nvPr userDrawn="1"/>
        </p:nvSpPr>
        <p:spPr>
          <a:xfrm>
            <a:off x="0" y="6520731"/>
            <a:ext cx="7992000" cy="135131"/>
          </a:xfrm>
          <a:prstGeom prst="rect">
            <a:avLst/>
          </a:prstGeom>
          <a:solidFill>
            <a:schemeClr val="tx1">
              <a:alpha val="20000"/>
            </a:schemeClr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Footer</a:t>
            </a:r>
            <a:endParaRPr kumimoji="0" lang="ko-KR" altLang="en-US" sz="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8386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 Dimm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561A29B6-E366-8826-5BE7-A240999511FD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C1EC38AE-9217-52A2-9962-BC95A130416C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kumimoji="1" lang="ko-KR" altLang="en-US"/>
              <a:t>화면</a:t>
            </a:r>
            <a:r>
              <a:rPr kumimoji="1" lang="en-US" altLang="ko-KR"/>
              <a:t>ID</a:t>
            </a:r>
            <a:r>
              <a:rPr kumimoji="1" lang="ko-KR" altLang="en-US" err="1"/>
              <a:t>를</a:t>
            </a:r>
            <a:r>
              <a:rPr kumimoji="1" lang="ko-KR" altLang="en-US"/>
              <a:t> 입력하세요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7150" y="-164384"/>
            <a:ext cx="222885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 marL="9525" marR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marL="9525" marR="0" lvl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ko-KR"/>
              <a:t>Type</a:t>
            </a:r>
            <a:endParaRPr kumimoji="1" lang="ko-KR" altLang="en-US"/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</a:lstStyle>
          <a:p>
            <a:pPr lvl="1"/>
            <a:r>
              <a:rPr kumimoji="1" lang="ko-KR" altLang="en-US"/>
              <a:t>요구사항</a:t>
            </a:r>
            <a:r>
              <a:rPr kumimoji="1" lang="en" altLang="ko-KR"/>
              <a:t>ID</a:t>
            </a:r>
            <a:r>
              <a:rPr kumimoji="1" lang="ko-KR" altLang="en-US" err="1"/>
              <a:t>를</a:t>
            </a:r>
            <a:r>
              <a:rPr kumimoji="1" lang="ko-KR" altLang="en-US"/>
              <a:t> 입력하세요</a:t>
            </a:r>
            <a:r>
              <a:rPr kumimoji="1" lang="en-US" altLang="ko-KR"/>
              <a:t>.</a:t>
            </a:r>
            <a:endParaRPr kumimoji="1" lang="ko-KR" altLang="en-US"/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4" name="표 개체 틀 13">
            <a:extLst>
              <a:ext uri="{FF2B5EF4-FFF2-40B4-BE49-F238E27FC236}">
                <a16:creationId xmlns:a16="http://schemas.microsoft.com/office/drawing/2014/main" id="{823D9FB1-9EC6-69A5-679B-CBAD80AE2A33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7995390" y="1098550"/>
            <a:ext cx="1897400" cy="5543450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kumimoji="1" lang="en-US" altLang="ko-KR"/>
              <a:t>Description</a:t>
            </a:r>
            <a:endParaRPr kumimoji="1" lang="ko-KR" altLang="en-US"/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 -</a:t>
            </a:r>
          </a:p>
        </p:txBody>
      </p:sp>
      <p:sp>
        <p:nvSpPr>
          <p:cNvPr id="8" name="Modal Dialog Overlay">
            <a:extLst>
              <a:ext uri="{FF2B5EF4-FFF2-40B4-BE49-F238E27FC236}">
                <a16:creationId xmlns:a16="http://schemas.microsoft.com/office/drawing/2014/main" id="{2CADDBB9-9DFA-B529-8003-80768EF774B9}"/>
              </a:ext>
            </a:extLst>
          </p:cNvPr>
          <p:cNvSpPr>
            <a:spLocks/>
          </p:cNvSpPr>
          <p:nvPr userDrawn="1"/>
        </p:nvSpPr>
        <p:spPr bwMode="auto">
          <a:xfrm>
            <a:off x="0" y="872950"/>
            <a:ext cx="7994650" cy="5769049"/>
          </a:xfrm>
          <a:prstGeom prst="rect">
            <a:avLst/>
          </a:prstGeom>
          <a:solidFill>
            <a:srgbClr val="808080">
              <a:alpha val="60000"/>
            </a:srgbClr>
          </a:solidFill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  <a:sym typeface="Arial"/>
            </a:endParaRPr>
          </a:p>
        </p:txBody>
      </p:sp>
      <p:sp>
        <p:nvSpPr>
          <p:cNvPr id="15" name="Text Box 1099">
            <a:extLst>
              <a:ext uri="{FF2B5EF4-FFF2-40B4-BE49-F238E27FC236}">
                <a16:creationId xmlns:a16="http://schemas.microsoft.com/office/drawing/2014/main" id="{DA613D8C-7692-425F-A8FF-81BEB531DA1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8397638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 Dimm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561A29B6-E366-8826-5BE7-A240999511FD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C1EC38AE-9217-52A2-9962-BC95A130416C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kumimoji="1" lang="ko-KR" altLang="en-US"/>
              <a:t>화면</a:t>
            </a:r>
            <a:r>
              <a:rPr kumimoji="1" lang="en-US" altLang="ko-KR"/>
              <a:t>ID</a:t>
            </a:r>
            <a:r>
              <a:rPr kumimoji="1" lang="ko-KR" altLang="en-US" err="1"/>
              <a:t>를</a:t>
            </a:r>
            <a:r>
              <a:rPr kumimoji="1" lang="ko-KR" altLang="en-US"/>
              <a:t> 입력하세요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7150" y="-164384"/>
            <a:ext cx="222885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 marL="9525" marR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marL="9525" marR="0" lvl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ko-KR"/>
              <a:t>Type</a:t>
            </a:r>
            <a:endParaRPr kumimoji="1" lang="ko-KR" altLang="en-US"/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</a:lstStyle>
          <a:p>
            <a:pPr lvl="1"/>
            <a:r>
              <a:rPr kumimoji="1" lang="ko-KR" altLang="en-US"/>
              <a:t>요구사항</a:t>
            </a:r>
            <a:r>
              <a:rPr kumimoji="1" lang="en" altLang="ko-KR"/>
              <a:t>ID</a:t>
            </a:r>
            <a:r>
              <a:rPr kumimoji="1" lang="ko-KR" altLang="en-US" err="1"/>
              <a:t>를</a:t>
            </a:r>
            <a:r>
              <a:rPr kumimoji="1" lang="ko-KR" altLang="en-US"/>
              <a:t> 입력하세요</a:t>
            </a:r>
            <a:r>
              <a:rPr kumimoji="1" lang="en-US" altLang="ko-KR"/>
              <a:t>.</a:t>
            </a:r>
            <a:endParaRPr kumimoji="1" lang="ko-KR" altLang="en-US"/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4" name="표 개체 틀 13">
            <a:extLst>
              <a:ext uri="{FF2B5EF4-FFF2-40B4-BE49-F238E27FC236}">
                <a16:creationId xmlns:a16="http://schemas.microsoft.com/office/drawing/2014/main" id="{823D9FB1-9EC6-69A5-679B-CBAD80AE2A33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7995390" y="1098550"/>
            <a:ext cx="1897400" cy="5543450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kumimoji="1" lang="en-US" altLang="ko-KR"/>
              <a:t>Description</a:t>
            </a:r>
            <a:endParaRPr kumimoji="1" lang="ko-KR" altLang="en-US"/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 -</a:t>
            </a:r>
          </a:p>
        </p:txBody>
      </p:sp>
      <p:sp>
        <p:nvSpPr>
          <p:cNvPr id="8" name="Modal Dialog Overlay">
            <a:extLst>
              <a:ext uri="{FF2B5EF4-FFF2-40B4-BE49-F238E27FC236}">
                <a16:creationId xmlns:a16="http://schemas.microsoft.com/office/drawing/2014/main" id="{2CADDBB9-9DFA-B529-8003-80768EF774B9}"/>
              </a:ext>
            </a:extLst>
          </p:cNvPr>
          <p:cNvSpPr>
            <a:spLocks/>
          </p:cNvSpPr>
          <p:nvPr userDrawn="1"/>
        </p:nvSpPr>
        <p:spPr bwMode="auto">
          <a:xfrm>
            <a:off x="0" y="872950"/>
            <a:ext cx="7994650" cy="5769049"/>
          </a:xfrm>
          <a:prstGeom prst="rect">
            <a:avLst/>
          </a:prstGeom>
          <a:solidFill>
            <a:srgbClr val="808080">
              <a:alpha val="60000"/>
            </a:srgbClr>
          </a:solidFill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  <a:sym typeface="Arial"/>
            </a:endParaRPr>
          </a:p>
        </p:txBody>
      </p:sp>
      <p:sp>
        <p:nvSpPr>
          <p:cNvPr id="15" name="Text Box 1099">
            <a:extLst>
              <a:ext uri="{FF2B5EF4-FFF2-40B4-BE49-F238E27FC236}">
                <a16:creationId xmlns:a16="http://schemas.microsoft.com/office/drawing/2014/main" id="{DA613D8C-7692-425F-A8FF-81BEB531DA1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 -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05F6DF2-49C0-41D7-8B58-E7F5D58AB2FF}"/>
              </a:ext>
            </a:extLst>
          </p:cNvPr>
          <p:cNvSpPr/>
          <p:nvPr userDrawn="1"/>
        </p:nvSpPr>
        <p:spPr>
          <a:xfrm>
            <a:off x="536365" y="1363280"/>
            <a:ext cx="6304701" cy="4900643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>
            <a:defPPr>
              <a:defRPr lang="ko-KR"/>
            </a:defPPr>
            <a:lvl1pPr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1pPr>
            <a:lvl2pPr marL="4572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2pPr>
            <a:lvl3pPr marL="9144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3pPr>
            <a:lvl4pPr marL="13716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4pPr>
            <a:lvl5pPr marL="18288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5pPr>
            <a:lvl6pPr marL="22860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6pPr>
            <a:lvl7pPr marL="27432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7pPr>
            <a:lvl8pPr marL="32004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8pPr>
            <a:lvl9pPr marL="36576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9pPr>
          </a:lstStyle>
          <a:p>
            <a:pPr marL="0" marR="0" lvl="0" indent="0" algn="ctr" defTabSz="914400" rtl="0" eaLnBrk="0" fontAlgn="base" latinLnBrk="1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19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7" name="텍스트 개체 틀 8">
            <a:extLst>
              <a:ext uri="{FF2B5EF4-FFF2-40B4-BE49-F238E27FC236}">
                <a16:creationId xmlns:a16="http://schemas.microsoft.com/office/drawing/2014/main" id="{A9F4007F-BB36-471E-8A4F-A2FEFB172EE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3281" y="1591766"/>
            <a:ext cx="4469851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Autofit/>
          </a:bodyPr>
          <a:lstStyle>
            <a:lvl1pPr marL="9525" marR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marL="9525" marR="0" lvl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ko-KR" altLang="en-US" dirty="0"/>
              <a:t>타이틀</a:t>
            </a:r>
          </a:p>
        </p:txBody>
      </p:sp>
      <p:sp>
        <p:nvSpPr>
          <p:cNvPr id="18" name="Close" descr="&lt;SmartSettings&gt;&lt;SmartResize anchorLeft=&quot;None&quot; anchorTop=&quot;Absolute&quot; anchorRight=&quot;Absolute&quot; anchorBottom=&quot;None&quot; /&gt;&lt;/SmartSettings&gt;">
            <a:extLst>
              <a:ext uri="{FF2B5EF4-FFF2-40B4-BE49-F238E27FC236}">
                <a16:creationId xmlns:a16="http://schemas.microsoft.com/office/drawing/2014/main" id="{44E8791A-1720-495C-B261-0A5FEC24FA11}"/>
              </a:ext>
            </a:extLst>
          </p:cNvPr>
          <p:cNvSpPr>
            <a:spLocks noChangeAspect="1"/>
          </p:cNvSpPr>
          <p:nvPr userDrawn="1">
            <p:custDataLst>
              <p:tags r:id="rId1"/>
            </p:custDataLst>
          </p:nvPr>
        </p:nvSpPr>
        <p:spPr bwMode="auto">
          <a:xfrm>
            <a:off x="6417433" y="1575227"/>
            <a:ext cx="162052" cy="162069"/>
          </a:xfrm>
          <a:custGeom>
            <a:avLst/>
            <a:gdLst>
              <a:gd name="T0" fmla="*/ 3 w 47"/>
              <a:gd name="T1" fmla="*/ 0 h 50"/>
              <a:gd name="T2" fmla="*/ 0 w 47"/>
              <a:gd name="T3" fmla="*/ 3 h 50"/>
              <a:gd name="T4" fmla="*/ 20 w 47"/>
              <a:gd name="T5" fmla="*/ 25 h 50"/>
              <a:gd name="T6" fmla="*/ 0 w 47"/>
              <a:gd name="T7" fmla="*/ 46 h 50"/>
              <a:gd name="T8" fmla="*/ 3 w 47"/>
              <a:gd name="T9" fmla="*/ 50 h 50"/>
              <a:gd name="T10" fmla="*/ 23 w 47"/>
              <a:gd name="T11" fmla="*/ 28 h 50"/>
              <a:gd name="T12" fmla="*/ 44 w 47"/>
              <a:gd name="T13" fmla="*/ 49 h 50"/>
              <a:gd name="T14" fmla="*/ 47 w 47"/>
              <a:gd name="T15" fmla="*/ 46 h 50"/>
              <a:gd name="T16" fmla="*/ 27 w 47"/>
              <a:gd name="T17" fmla="*/ 25 h 50"/>
              <a:gd name="T18" fmla="*/ 47 w 47"/>
              <a:gd name="T19" fmla="*/ 3 h 50"/>
              <a:gd name="T20" fmla="*/ 44 w 47"/>
              <a:gd name="T21" fmla="*/ 0 h 50"/>
              <a:gd name="T22" fmla="*/ 24 w 47"/>
              <a:gd name="T23" fmla="*/ 21 h 50"/>
              <a:gd name="T24" fmla="*/ 3 w 47"/>
              <a:gd name="T2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50">
                <a:moveTo>
                  <a:pt x="3" y="0"/>
                </a:moveTo>
                <a:lnTo>
                  <a:pt x="0" y="3"/>
                </a:lnTo>
                <a:lnTo>
                  <a:pt x="20" y="25"/>
                </a:lnTo>
                <a:lnTo>
                  <a:pt x="0" y="46"/>
                </a:lnTo>
                <a:lnTo>
                  <a:pt x="3" y="50"/>
                </a:lnTo>
                <a:lnTo>
                  <a:pt x="23" y="28"/>
                </a:lnTo>
                <a:lnTo>
                  <a:pt x="44" y="49"/>
                </a:lnTo>
                <a:lnTo>
                  <a:pt x="47" y="46"/>
                </a:lnTo>
                <a:lnTo>
                  <a:pt x="27" y="25"/>
                </a:lnTo>
                <a:lnTo>
                  <a:pt x="47" y="3"/>
                </a:lnTo>
                <a:lnTo>
                  <a:pt x="44" y="0"/>
                </a:lnTo>
                <a:lnTo>
                  <a:pt x="24" y="21"/>
                </a:lnTo>
                <a:lnTo>
                  <a:pt x="3" y="0"/>
                </a:lnTo>
                <a:close/>
              </a:path>
            </a:pathLst>
          </a:custGeom>
          <a:solidFill>
            <a:schemeClr val="tx1"/>
          </a:solidFill>
          <a:ln w="317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5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920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 표지-목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/>
          <p:cNvCxnSpPr/>
          <p:nvPr userDrawn="1"/>
        </p:nvCxnSpPr>
        <p:spPr bwMode="auto">
          <a:xfrm>
            <a:off x="226059" y="6654650"/>
            <a:ext cx="9453887" cy="0"/>
          </a:xfrm>
          <a:prstGeom prst="line">
            <a:avLst/>
          </a:prstGeom>
          <a:noFill/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Text Box 1099">
            <a:extLst>
              <a:ext uri="{FF2B5EF4-FFF2-40B4-BE49-F238E27FC236}">
                <a16:creationId xmlns:a16="http://schemas.microsoft.com/office/drawing/2014/main" id="{6515E09C-CAB5-75DD-25BD-B19BC16A2B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Arial"/>
                <a:sym typeface="Arial"/>
              </a:rPr>
              <a:t> -</a:t>
            </a:r>
          </a:p>
        </p:txBody>
      </p:sp>
      <p:sp>
        <p:nvSpPr>
          <p:cNvPr id="6" name="제목 개체 틀 21">
            <a:extLst>
              <a:ext uri="{FF2B5EF4-FFF2-40B4-BE49-F238E27FC236}">
                <a16:creationId xmlns:a16="http://schemas.microsoft.com/office/drawing/2014/main" id="{AFBD9EE9-0B55-DD9D-5708-26E9ECFE48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6200" y="440668"/>
            <a:ext cx="9453600" cy="432000"/>
          </a:xfrm>
          <a:prstGeom prst="rect">
            <a:avLst/>
          </a:prstGeom>
        </p:spPr>
        <p:txBody>
          <a:bodyPr anchor="ctr" anchorCtr="0"/>
          <a:lstStyle>
            <a:lvl1pPr algn="l">
              <a:defRPr>
                <a:latin typeface="+mn-ea"/>
                <a:ea typeface="+mn-ea"/>
              </a:defRPr>
            </a:lvl1pPr>
          </a:lstStyle>
          <a:p>
            <a:pPr marL="263776" lvl="0" indent="-263776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altLang="ko-KR" dirty="0"/>
              <a:t>TITLE</a:t>
            </a:r>
            <a:endParaRPr kumimoji="1" lang="ko-KR" altLang="en-US" dirty="0"/>
          </a:p>
        </p:txBody>
      </p:sp>
      <p:sp>
        <p:nvSpPr>
          <p:cNvPr id="13" name="Google Shape;56;p29">
            <a:extLst>
              <a:ext uri="{FF2B5EF4-FFF2-40B4-BE49-F238E27FC236}">
                <a16:creationId xmlns:a16="http://schemas.microsoft.com/office/drawing/2014/main" id="{F400A6A3-A84E-77FA-64C3-700FC0361A97}"/>
              </a:ext>
            </a:extLst>
          </p:cNvPr>
          <p:cNvSpPr txBox="1"/>
          <p:nvPr userDrawn="1"/>
        </p:nvSpPr>
        <p:spPr>
          <a:xfrm>
            <a:off x="636358" y="54165"/>
            <a:ext cx="488201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Font typeface="Malgun Gothic"/>
              <a:buNone/>
              <a:tabLst/>
              <a:defRPr/>
            </a:pPr>
            <a:r>
              <a:rPr kumimoji="0" lang="ko-KR" altLang="en-US" sz="1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ea typeface="+mn-ea"/>
                <a:cs typeface="Malgun Gothic"/>
                <a:sym typeface="Malgun Gothic"/>
              </a:rPr>
              <a:t>결제전산원</a:t>
            </a:r>
            <a:endParaRPr kumimoji="0" lang="ko-KR" altLang="en-US" sz="1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ea typeface="+mn-ea"/>
              <a:cs typeface="Malgun Gothic"/>
              <a:sym typeface="Malgun Gothic"/>
            </a:endParaRPr>
          </a:p>
        </p:txBody>
      </p:sp>
      <p:sp>
        <p:nvSpPr>
          <p:cNvPr id="14" name="자유형 13">
            <a:extLst>
              <a:ext uri="{FF2B5EF4-FFF2-40B4-BE49-F238E27FC236}">
                <a16:creationId xmlns:a16="http://schemas.microsoft.com/office/drawing/2014/main" id="{640B290B-54E2-252E-8127-BDB7910ADB65}"/>
              </a:ext>
            </a:extLst>
          </p:cNvPr>
          <p:cNvSpPr/>
          <p:nvPr userDrawn="1"/>
        </p:nvSpPr>
        <p:spPr>
          <a:xfrm>
            <a:off x="7505" y="8623"/>
            <a:ext cx="656692" cy="244973"/>
          </a:xfrm>
          <a:custGeom>
            <a:avLst/>
            <a:gdLst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196772 h 244973"/>
              <a:gd name="connsiteX11" fmla="*/ 0 w 656692"/>
              <a:gd name="connsiteY11" fmla="*/ 48201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196772 h 244973"/>
              <a:gd name="connsiteX11" fmla="*/ 0 w 656692"/>
              <a:gd name="connsiteY11" fmla="*/ 0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0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0 w 656692"/>
              <a:gd name="connsiteY8" fmla="*/ 244973 h 244973"/>
              <a:gd name="connsiteX9" fmla="*/ 0 w 656692"/>
              <a:gd name="connsiteY9" fmla="*/ 0 h 244973"/>
              <a:gd name="connsiteX0" fmla="*/ 0 w 656692"/>
              <a:gd name="connsiteY0" fmla="*/ 0 h 244973"/>
              <a:gd name="connsiteX1" fmla="*/ 168799 w 656692"/>
              <a:gd name="connsiteY1" fmla="*/ 0 h 244973"/>
              <a:gd name="connsiteX2" fmla="*/ 608491 w 656692"/>
              <a:gd name="connsiteY2" fmla="*/ 0 h 244973"/>
              <a:gd name="connsiteX3" fmla="*/ 656692 w 656692"/>
              <a:gd name="connsiteY3" fmla="*/ 48201 h 244973"/>
              <a:gd name="connsiteX4" fmla="*/ 656692 w 656692"/>
              <a:gd name="connsiteY4" fmla="*/ 196772 h 244973"/>
              <a:gd name="connsiteX5" fmla="*/ 608491 w 656692"/>
              <a:gd name="connsiteY5" fmla="*/ 244973 h 244973"/>
              <a:gd name="connsiteX6" fmla="*/ 168799 w 656692"/>
              <a:gd name="connsiteY6" fmla="*/ 244973 h 244973"/>
              <a:gd name="connsiteX7" fmla="*/ 0 w 656692"/>
              <a:gd name="connsiteY7" fmla="*/ 244973 h 244973"/>
              <a:gd name="connsiteX8" fmla="*/ 0 w 656692"/>
              <a:gd name="connsiteY8" fmla="*/ 0 h 244973"/>
              <a:gd name="connsiteX0" fmla="*/ 0 w 656692"/>
              <a:gd name="connsiteY0" fmla="*/ 0 h 244973"/>
              <a:gd name="connsiteX1" fmla="*/ 608491 w 656692"/>
              <a:gd name="connsiteY1" fmla="*/ 0 h 244973"/>
              <a:gd name="connsiteX2" fmla="*/ 656692 w 656692"/>
              <a:gd name="connsiteY2" fmla="*/ 48201 h 244973"/>
              <a:gd name="connsiteX3" fmla="*/ 656692 w 656692"/>
              <a:gd name="connsiteY3" fmla="*/ 196772 h 244973"/>
              <a:gd name="connsiteX4" fmla="*/ 608491 w 656692"/>
              <a:gd name="connsiteY4" fmla="*/ 244973 h 244973"/>
              <a:gd name="connsiteX5" fmla="*/ 168799 w 656692"/>
              <a:gd name="connsiteY5" fmla="*/ 244973 h 244973"/>
              <a:gd name="connsiteX6" fmla="*/ 0 w 656692"/>
              <a:gd name="connsiteY6" fmla="*/ 244973 h 244973"/>
              <a:gd name="connsiteX7" fmla="*/ 0 w 656692"/>
              <a:gd name="connsiteY7" fmla="*/ 0 h 244973"/>
              <a:gd name="connsiteX0" fmla="*/ 0 w 656692"/>
              <a:gd name="connsiteY0" fmla="*/ 0 h 244973"/>
              <a:gd name="connsiteX1" fmla="*/ 608491 w 656692"/>
              <a:gd name="connsiteY1" fmla="*/ 0 h 244973"/>
              <a:gd name="connsiteX2" fmla="*/ 656692 w 656692"/>
              <a:gd name="connsiteY2" fmla="*/ 48201 h 244973"/>
              <a:gd name="connsiteX3" fmla="*/ 656692 w 656692"/>
              <a:gd name="connsiteY3" fmla="*/ 196772 h 244973"/>
              <a:gd name="connsiteX4" fmla="*/ 608491 w 656692"/>
              <a:gd name="connsiteY4" fmla="*/ 244973 h 244973"/>
              <a:gd name="connsiteX5" fmla="*/ 0 w 656692"/>
              <a:gd name="connsiteY5" fmla="*/ 244973 h 244973"/>
              <a:gd name="connsiteX6" fmla="*/ 0 w 656692"/>
              <a:gd name="connsiteY6" fmla="*/ 0 h 24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6692" h="244973">
                <a:moveTo>
                  <a:pt x="0" y="0"/>
                </a:moveTo>
                <a:lnTo>
                  <a:pt x="608491" y="0"/>
                </a:lnTo>
                <a:cubicBezTo>
                  <a:pt x="635112" y="0"/>
                  <a:pt x="656692" y="21580"/>
                  <a:pt x="656692" y="48201"/>
                </a:cubicBezTo>
                <a:lnTo>
                  <a:pt x="656692" y="196772"/>
                </a:lnTo>
                <a:cubicBezTo>
                  <a:pt x="656692" y="223393"/>
                  <a:pt x="635112" y="244973"/>
                  <a:pt x="608491" y="244973"/>
                </a:cubicBezTo>
                <a:lnTo>
                  <a:pt x="0" y="244973"/>
                </a:lnTo>
                <a:lnTo>
                  <a:pt x="0" y="0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Gulim"/>
              <a:sym typeface="Gulim"/>
            </a:endParaRPr>
          </a:p>
        </p:txBody>
      </p:sp>
      <p:sp>
        <p:nvSpPr>
          <p:cNvPr id="15" name="자유형 14">
            <a:extLst>
              <a:ext uri="{FF2B5EF4-FFF2-40B4-BE49-F238E27FC236}">
                <a16:creationId xmlns:a16="http://schemas.microsoft.com/office/drawing/2014/main" id="{A38879C1-823C-A204-1A21-3FF546492D03}"/>
              </a:ext>
            </a:extLst>
          </p:cNvPr>
          <p:cNvSpPr/>
          <p:nvPr userDrawn="1"/>
        </p:nvSpPr>
        <p:spPr>
          <a:xfrm flipH="1">
            <a:off x="6137939" y="8624"/>
            <a:ext cx="3758122" cy="244972"/>
          </a:xfrm>
          <a:custGeom>
            <a:avLst/>
            <a:gdLst>
              <a:gd name="connsiteX0" fmla="*/ 3714686 w 3758122"/>
              <a:gd name="connsiteY0" fmla="*/ 0 h 244972"/>
              <a:gd name="connsiteX1" fmla="*/ 3417168 w 3758122"/>
              <a:gd name="connsiteY1" fmla="*/ 0 h 244972"/>
              <a:gd name="connsiteX2" fmla="*/ 3353883 w 3758122"/>
              <a:gd name="connsiteY2" fmla="*/ 0 h 244972"/>
              <a:gd name="connsiteX3" fmla="*/ 0 w 3758122"/>
              <a:gd name="connsiteY3" fmla="*/ 0 h 244972"/>
              <a:gd name="connsiteX4" fmla="*/ 0 w 3758122"/>
              <a:gd name="connsiteY4" fmla="*/ 244972 h 244972"/>
              <a:gd name="connsiteX5" fmla="*/ 3353883 w 3758122"/>
              <a:gd name="connsiteY5" fmla="*/ 244972 h 244972"/>
              <a:gd name="connsiteX6" fmla="*/ 3417168 w 3758122"/>
              <a:gd name="connsiteY6" fmla="*/ 244972 h 244972"/>
              <a:gd name="connsiteX7" fmla="*/ 3714686 w 3758122"/>
              <a:gd name="connsiteY7" fmla="*/ 244972 h 244972"/>
              <a:gd name="connsiteX8" fmla="*/ 3758122 w 3758122"/>
              <a:gd name="connsiteY8" fmla="*/ 201536 h 244972"/>
              <a:gd name="connsiteX9" fmla="*/ 3758122 w 3758122"/>
              <a:gd name="connsiteY9" fmla="*/ 43436 h 244972"/>
              <a:gd name="connsiteX10" fmla="*/ 3714686 w 3758122"/>
              <a:gd name="connsiteY10" fmla="*/ 0 h 244972"/>
              <a:gd name="connsiteX0" fmla="*/ 3714686 w 3758122"/>
              <a:gd name="connsiteY0" fmla="*/ 0 h 244972"/>
              <a:gd name="connsiteX1" fmla="*/ 3353883 w 3758122"/>
              <a:gd name="connsiteY1" fmla="*/ 0 h 244972"/>
              <a:gd name="connsiteX2" fmla="*/ 0 w 3758122"/>
              <a:gd name="connsiteY2" fmla="*/ 0 h 244972"/>
              <a:gd name="connsiteX3" fmla="*/ 0 w 3758122"/>
              <a:gd name="connsiteY3" fmla="*/ 244972 h 244972"/>
              <a:gd name="connsiteX4" fmla="*/ 3353883 w 3758122"/>
              <a:gd name="connsiteY4" fmla="*/ 244972 h 244972"/>
              <a:gd name="connsiteX5" fmla="*/ 3417168 w 3758122"/>
              <a:gd name="connsiteY5" fmla="*/ 244972 h 244972"/>
              <a:gd name="connsiteX6" fmla="*/ 3714686 w 3758122"/>
              <a:gd name="connsiteY6" fmla="*/ 244972 h 244972"/>
              <a:gd name="connsiteX7" fmla="*/ 3758122 w 3758122"/>
              <a:gd name="connsiteY7" fmla="*/ 201536 h 244972"/>
              <a:gd name="connsiteX8" fmla="*/ 3758122 w 3758122"/>
              <a:gd name="connsiteY8" fmla="*/ 43436 h 244972"/>
              <a:gd name="connsiteX9" fmla="*/ 3714686 w 3758122"/>
              <a:gd name="connsiteY9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353883 w 3758122"/>
              <a:gd name="connsiteY3" fmla="*/ 244972 h 244972"/>
              <a:gd name="connsiteX4" fmla="*/ 3417168 w 3758122"/>
              <a:gd name="connsiteY4" fmla="*/ 244972 h 244972"/>
              <a:gd name="connsiteX5" fmla="*/ 3714686 w 3758122"/>
              <a:gd name="connsiteY5" fmla="*/ 244972 h 244972"/>
              <a:gd name="connsiteX6" fmla="*/ 3758122 w 3758122"/>
              <a:gd name="connsiteY6" fmla="*/ 201536 h 244972"/>
              <a:gd name="connsiteX7" fmla="*/ 3758122 w 3758122"/>
              <a:gd name="connsiteY7" fmla="*/ 43436 h 244972"/>
              <a:gd name="connsiteX8" fmla="*/ 3714686 w 3758122"/>
              <a:gd name="connsiteY8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353883 w 3758122"/>
              <a:gd name="connsiteY3" fmla="*/ 244972 h 244972"/>
              <a:gd name="connsiteX4" fmla="*/ 3714686 w 3758122"/>
              <a:gd name="connsiteY4" fmla="*/ 244972 h 244972"/>
              <a:gd name="connsiteX5" fmla="*/ 3758122 w 3758122"/>
              <a:gd name="connsiteY5" fmla="*/ 201536 h 244972"/>
              <a:gd name="connsiteX6" fmla="*/ 3758122 w 3758122"/>
              <a:gd name="connsiteY6" fmla="*/ 43436 h 244972"/>
              <a:gd name="connsiteX7" fmla="*/ 3714686 w 3758122"/>
              <a:gd name="connsiteY7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714686 w 3758122"/>
              <a:gd name="connsiteY3" fmla="*/ 244972 h 244972"/>
              <a:gd name="connsiteX4" fmla="*/ 3758122 w 3758122"/>
              <a:gd name="connsiteY4" fmla="*/ 201536 h 244972"/>
              <a:gd name="connsiteX5" fmla="*/ 3758122 w 3758122"/>
              <a:gd name="connsiteY5" fmla="*/ 43436 h 244972"/>
              <a:gd name="connsiteX6" fmla="*/ 3714686 w 3758122"/>
              <a:gd name="connsiteY6" fmla="*/ 0 h 24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58122" h="244972">
                <a:moveTo>
                  <a:pt x="3714686" y="0"/>
                </a:moveTo>
                <a:lnTo>
                  <a:pt x="0" y="0"/>
                </a:lnTo>
                <a:lnTo>
                  <a:pt x="0" y="244972"/>
                </a:lnTo>
                <a:lnTo>
                  <a:pt x="3714686" y="244972"/>
                </a:lnTo>
                <a:cubicBezTo>
                  <a:pt x="3738675" y="244972"/>
                  <a:pt x="3758122" y="225525"/>
                  <a:pt x="3758122" y="201536"/>
                </a:cubicBezTo>
                <a:lnTo>
                  <a:pt x="3758122" y="43436"/>
                </a:lnTo>
                <a:cubicBezTo>
                  <a:pt x="3758122" y="19447"/>
                  <a:pt x="3738675" y="0"/>
                  <a:pt x="3714686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ko-KR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Malgun Gothic"/>
                <a:sym typeface="Malgun Gothic"/>
              </a:rPr>
              <a:t>화면설계서</a:t>
            </a:r>
            <a:endParaRPr kumimoji="0" lang="ko-KR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Gulim"/>
              <a:sym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34822590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. 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99"/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  <p:sp>
        <p:nvSpPr>
          <p:cNvPr id="12" name="제목 11">
            <a:extLst>
              <a:ext uri="{FF2B5EF4-FFF2-40B4-BE49-F238E27FC236}">
                <a16:creationId xmlns:a16="http://schemas.microsoft.com/office/drawing/2014/main" id="{14BAB7C8-23AE-449D-0BA4-F4D6468AD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" y="2917752"/>
            <a:ext cx="9900000" cy="94202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000" tIns="180000" rIns="108000" bIns="108000" numCol="1" rtlCol="0" anchor="t" anchorCtr="0" compatLnSpc="1">
            <a:prstTxWarp prst="textNoShape">
              <a:avLst/>
            </a:prstTxWarp>
            <a:noAutofit/>
          </a:bodyPr>
          <a:lstStyle>
            <a:lvl1pPr algn="ctr">
              <a:lnSpc>
                <a:spcPct val="100000"/>
              </a:lnSpc>
              <a:defRPr lang="ko-KR" altLang="en-US" sz="36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 lvl="0">
              <a:lnSpc>
                <a:spcPct val="150000"/>
              </a:lnSpc>
            </a:pPr>
            <a:r>
              <a:rPr kumimoji="1" lang="ko-KR" altLang="en-US"/>
              <a:t>마스터 제목 스타일 편집</a:t>
            </a:r>
          </a:p>
        </p:txBody>
      </p:sp>
      <p:sp>
        <p:nvSpPr>
          <p:cNvPr id="13" name="부제목 2">
            <a:extLst>
              <a:ext uri="{FF2B5EF4-FFF2-40B4-BE49-F238E27FC236}">
                <a16:creationId xmlns:a16="http://schemas.microsoft.com/office/drawing/2014/main" id="{D59D0790-D85F-834F-A9AC-A0C6625B4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517642"/>
            <a:ext cx="9899999" cy="400110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marL="0" indent="0" algn="ctr">
              <a:buNone/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425" y="339954"/>
            <a:ext cx="983921" cy="25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450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 표지-목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직선 연결선 11"/>
          <p:cNvCxnSpPr/>
          <p:nvPr userDrawn="1"/>
        </p:nvCxnSpPr>
        <p:spPr bwMode="auto">
          <a:xfrm>
            <a:off x="226059" y="6654650"/>
            <a:ext cx="9453887" cy="0"/>
          </a:xfrm>
          <a:prstGeom prst="line">
            <a:avLst/>
          </a:prstGeom>
          <a:noFill/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Text Box 1099">
            <a:extLst>
              <a:ext uri="{FF2B5EF4-FFF2-40B4-BE49-F238E27FC236}">
                <a16:creationId xmlns:a16="http://schemas.microsoft.com/office/drawing/2014/main" id="{6515E09C-CAB5-75DD-25BD-B19BC16A2B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  <p:sp>
        <p:nvSpPr>
          <p:cNvPr id="6" name="제목 개체 틀 21">
            <a:extLst>
              <a:ext uri="{FF2B5EF4-FFF2-40B4-BE49-F238E27FC236}">
                <a16:creationId xmlns:a16="http://schemas.microsoft.com/office/drawing/2014/main" id="{AFBD9EE9-0B55-DD9D-5708-26E9ECFE48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6200" y="440668"/>
            <a:ext cx="9453600" cy="432000"/>
          </a:xfrm>
          <a:prstGeom prst="rect">
            <a:avLst/>
          </a:prstGeom>
        </p:spPr>
        <p:txBody>
          <a:bodyPr anchor="ctr" anchorCtr="0"/>
          <a:lstStyle>
            <a:lvl1pPr algn="l">
              <a:defRPr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 marL="263776" lvl="0" indent="-263776" eaLnBrk="0" fontAlgn="base" latinLnBrk="1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altLang="ko-KR"/>
              <a:t>TITLE</a:t>
            </a:r>
            <a:endParaRPr kumimoji="1" lang="ko-KR" altLang="en-US"/>
          </a:p>
        </p:txBody>
      </p:sp>
      <p:sp>
        <p:nvSpPr>
          <p:cNvPr id="13" name="Google Shape;56;p29">
            <a:extLst>
              <a:ext uri="{FF2B5EF4-FFF2-40B4-BE49-F238E27FC236}">
                <a16:creationId xmlns:a16="http://schemas.microsoft.com/office/drawing/2014/main" id="{F400A6A3-A84E-77FA-64C3-700FC0361A97}"/>
              </a:ext>
            </a:extLst>
          </p:cNvPr>
          <p:cNvSpPr txBox="1"/>
          <p:nvPr userDrawn="1"/>
        </p:nvSpPr>
        <p:spPr>
          <a:xfrm>
            <a:off x="636358" y="54165"/>
            <a:ext cx="488201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Font typeface="Malgun Gothic"/>
              <a:buNone/>
              <a:tabLst/>
              <a:defRPr/>
            </a:pPr>
            <a:r>
              <a:rPr kumimoji="0" lang="ko-KR" altLang="en-US" sz="1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Malgun Gothic"/>
                <a:sym typeface="Malgun Gothic"/>
              </a:rPr>
              <a:t>결제전산원</a:t>
            </a:r>
            <a:endParaRPr kumimoji="0" lang="ko-KR" altLang="en-US" sz="1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Malgun Gothic"/>
              <a:sym typeface="Malgun Gothic"/>
            </a:endParaRPr>
          </a:p>
        </p:txBody>
      </p:sp>
      <p:sp>
        <p:nvSpPr>
          <p:cNvPr id="14" name="자유형 13">
            <a:extLst>
              <a:ext uri="{FF2B5EF4-FFF2-40B4-BE49-F238E27FC236}">
                <a16:creationId xmlns:a16="http://schemas.microsoft.com/office/drawing/2014/main" id="{640B290B-54E2-252E-8127-BDB7910ADB65}"/>
              </a:ext>
            </a:extLst>
          </p:cNvPr>
          <p:cNvSpPr/>
          <p:nvPr userDrawn="1"/>
        </p:nvSpPr>
        <p:spPr>
          <a:xfrm>
            <a:off x="7505" y="8623"/>
            <a:ext cx="656692" cy="244973"/>
          </a:xfrm>
          <a:custGeom>
            <a:avLst/>
            <a:gdLst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196772 h 244973"/>
              <a:gd name="connsiteX11" fmla="*/ 0 w 656692"/>
              <a:gd name="connsiteY11" fmla="*/ 48201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196772 h 244973"/>
              <a:gd name="connsiteX11" fmla="*/ 0 w 656692"/>
              <a:gd name="connsiteY11" fmla="*/ 0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0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0 w 656692"/>
              <a:gd name="connsiteY8" fmla="*/ 244973 h 244973"/>
              <a:gd name="connsiteX9" fmla="*/ 0 w 656692"/>
              <a:gd name="connsiteY9" fmla="*/ 0 h 244973"/>
              <a:gd name="connsiteX0" fmla="*/ 0 w 656692"/>
              <a:gd name="connsiteY0" fmla="*/ 0 h 244973"/>
              <a:gd name="connsiteX1" fmla="*/ 168799 w 656692"/>
              <a:gd name="connsiteY1" fmla="*/ 0 h 244973"/>
              <a:gd name="connsiteX2" fmla="*/ 608491 w 656692"/>
              <a:gd name="connsiteY2" fmla="*/ 0 h 244973"/>
              <a:gd name="connsiteX3" fmla="*/ 656692 w 656692"/>
              <a:gd name="connsiteY3" fmla="*/ 48201 h 244973"/>
              <a:gd name="connsiteX4" fmla="*/ 656692 w 656692"/>
              <a:gd name="connsiteY4" fmla="*/ 196772 h 244973"/>
              <a:gd name="connsiteX5" fmla="*/ 608491 w 656692"/>
              <a:gd name="connsiteY5" fmla="*/ 244973 h 244973"/>
              <a:gd name="connsiteX6" fmla="*/ 168799 w 656692"/>
              <a:gd name="connsiteY6" fmla="*/ 244973 h 244973"/>
              <a:gd name="connsiteX7" fmla="*/ 0 w 656692"/>
              <a:gd name="connsiteY7" fmla="*/ 244973 h 244973"/>
              <a:gd name="connsiteX8" fmla="*/ 0 w 656692"/>
              <a:gd name="connsiteY8" fmla="*/ 0 h 244973"/>
              <a:gd name="connsiteX0" fmla="*/ 0 w 656692"/>
              <a:gd name="connsiteY0" fmla="*/ 0 h 244973"/>
              <a:gd name="connsiteX1" fmla="*/ 608491 w 656692"/>
              <a:gd name="connsiteY1" fmla="*/ 0 h 244973"/>
              <a:gd name="connsiteX2" fmla="*/ 656692 w 656692"/>
              <a:gd name="connsiteY2" fmla="*/ 48201 h 244973"/>
              <a:gd name="connsiteX3" fmla="*/ 656692 w 656692"/>
              <a:gd name="connsiteY3" fmla="*/ 196772 h 244973"/>
              <a:gd name="connsiteX4" fmla="*/ 608491 w 656692"/>
              <a:gd name="connsiteY4" fmla="*/ 244973 h 244973"/>
              <a:gd name="connsiteX5" fmla="*/ 168799 w 656692"/>
              <a:gd name="connsiteY5" fmla="*/ 244973 h 244973"/>
              <a:gd name="connsiteX6" fmla="*/ 0 w 656692"/>
              <a:gd name="connsiteY6" fmla="*/ 244973 h 244973"/>
              <a:gd name="connsiteX7" fmla="*/ 0 w 656692"/>
              <a:gd name="connsiteY7" fmla="*/ 0 h 244973"/>
              <a:gd name="connsiteX0" fmla="*/ 0 w 656692"/>
              <a:gd name="connsiteY0" fmla="*/ 0 h 244973"/>
              <a:gd name="connsiteX1" fmla="*/ 608491 w 656692"/>
              <a:gd name="connsiteY1" fmla="*/ 0 h 244973"/>
              <a:gd name="connsiteX2" fmla="*/ 656692 w 656692"/>
              <a:gd name="connsiteY2" fmla="*/ 48201 h 244973"/>
              <a:gd name="connsiteX3" fmla="*/ 656692 w 656692"/>
              <a:gd name="connsiteY3" fmla="*/ 196772 h 244973"/>
              <a:gd name="connsiteX4" fmla="*/ 608491 w 656692"/>
              <a:gd name="connsiteY4" fmla="*/ 244973 h 244973"/>
              <a:gd name="connsiteX5" fmla="*/ 0 w 656692"/>
              <a:gd name="connsiteY5" fmla="*/ 244973 h 244973"/>
              <a:gd name="connsiteX6" fmla="*/ 0 w 656692"/>
              <a:gd name="connsiteY6" fmla="*/ 0 h 24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6692" h="244973">
                <a:moveTo>
                  <a:pt x="0" y="0"/>
                </a:moveTo>
                <a:lnTo>
                  <a:pt x="608491" y="0"/>
                </a:lnTo>
                <a:cubicBezTo>
                  <a:pt x="635112" y="0"/>
                  <a:pt x="656692" y="21580"/>
                  <a:pt x="656692" y="48201"/>
                </a:cubicBezTo>
                <a:lnTo>
                  <a:pt x="656692" y="196772"/>
                </a:lnTo>
                <a:cubicBezTo>
                  <a:pt x="656692" y="223393"/>
                  <a:pt x="635112" y="244973"/>
                  <a:pt x="608491" y="244973"/>
                </a:cubicBezTo>
                <a:lnTo>
                  <a:pt x="0" y="244973"/>
                </a:lnTo>
                <a:lnTo>
                  <a:pt x="0" y="0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ulim"/>
              <a:sym typeface="Gulim"/>
            </a:endParaRPr>
          </a:p>
        </p:txBody>
      </p:sp>
      <p:sp>
        <p:nvSpPr>
          <p:cNvPr id="15" name="자유형 14">
            <a:extLst>
              <a:ext uri="{FF2B5EF4-FFF2-40B4-BE49-F238E27FC236}">
                <a16:creationId xmlns:a16="http://schemas.microsoft.com/office/drawing/2014/main" id="{A38879C1-823C-A204-1A21-3FF546492D03}"/>
              </a:ext>
            </a:extLst>
          </p:cNvPr>
          <p:cNvSpPr/>
          <p:nvPr userDrawn="1"/>
        </p:nvSpPr>
        <p:spPr>
          <a:xfrm flipH="1">
            <a:off x="6137939" y="8624"/>
            <a:ext cx="3758122" cy="244972"/>
          </a:xfrm>
          <a:custGeom>
            <a:avLst/>
            <a:gdLst>
              <a:gd name="connsiteX0" fmla="*/ 3714686 w 3758122"/>
              <a:gd name="connsiteY0" fmla="*/ 0 h 244972"/>
              <a:gd name="connsiteX1" fmla="*/ 3417168 w 3758122"/>
              <a:gd name="connsiteY1" fmla="*/ 0 h 244972"/>
              <a:gd name="connsiteX2" fmla="*/ 3353883 w 3758122"/>
              <a:gd name="connsiteY2" fmla="*/ 0 h 244972"/>
              <a:gd name="connsiteX3" fmla="*/ 0 w 3758122"/>
              <a:gd name="connsiteY3" fmla="*/ 0 h 244972"/>
              <a:gd name="connsiteX4" fmla="*/ 0 w 3758122"/>
              <a:gd name="connsiteY4" fmla="*/ 244972 h 244972"/>
              <a:gd name="connsiteX5" fmla="*/ 3353883 w 3758122"/>
              <a:gd name="connsiteY5" fmla="*/ 244972 h 244972"/>
              <a:gd name="connsiteX6" fmla="*/ 3417168 w 3758122"/>
              <a:gd name="connsiteY6" fmla="*/ 244972 h 244972"/>
              <a:gd name="connsiteX7" fmla="*/ 3714686 w 3758122"/>
              <a:gd name="connsiteY7" fmla="*/ 244972 h 244972"/>
              <a:gd name="connsiteX8" fmla="*/ 3758122 w 3758122"/>
              <a:gd name="connsiteY8" fmla="*/ 201536 h 244972"/>
              <a:gd name="connsiteX9" fmla="*/ 3758122 w 3758122"/>
              <a:gd name="connsiteY9" fmla="*/ 43436 h 244972"/>
              <a:gd name="connsiteX10" fmla="*/ 3714686 w 3758122"/>
              <a:gd name="connsiteY10" fmla="*/ 0 h 244972"/>
              <a:gd name="connsiteX0" fmla="*/ 3714686 w 3758122"/>
              <a:gd name="connsiteY0" fmla="*/ 0 h 244972"/>
              <a:gd name="connsiteX1" fmla="*/ 3353883 w 3758122"/>
              <a:gd name="connsiteY1" fmla="*/ 0 h 244972"/>
              <a:gd name="connsiteX2" fmla="*/ 0 w 3758122"/>
              <a:gd name="connsiteY2" fmla="*/ 0 h 244972"/>
              <a:gd name="connsiteX3" fmla="*/ 0 w 3758122"/>
              <a:gd name="connsiteY3" fmla="*/ 244972 h 244972"/>
              <a:gd name="connsiteX4" fmla="*/ 3353883 w 3758122"/>
              <a:gd name="connsiteY4" fmla="*/ 244972 h 244972"/>
              <a:gd name="connsiteX5" fmla="*/ 3417168 w 3758122"/>
              <a:gd name="connsiteY5" fmla="*/ 244972 h 244972"/>
              <a:gd name="connsiteX6" fmla="*/ 3714686 w 3758122"/>
              <a:gd name="connsiteY6" fmla="*/ 244972 h 244972"/>
              <a:gd name="connsiteX7" fmla="*/ 3758122 w 3758122"/>
              <a:gd name="connsiteY7" fmla="*/ 201536 h 244972"/>
              <a:gd name="connsiteX8" fmla="*/ 3758122 w 3758122"/>
              <a:gd name="connsiteY8" fmla="*/ 43436 h 244972"/>
              <a:gd name="connsiteX9" fmla="*/ 3714686 w 3758122"/>
              <a:gd name="connsiteY9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353883 w 3758122"/>
              <a:gd name="connsiteY3" fmla="*/ 244972 h 244972"/>
              <a:gd name="connsiteX4" fmla="*/ 3417168 w 3758122"/>
              <a:gd name="connsiteY4" fmla="*/ 244972 h 244972"/>
              <a:gd name="connsiteX5" fmla="*/ 3714686 w 3758122"/>
              <a:gd name="connsiteY5" fmla="*/ 244972 h 244972"/>
              <a:gd name="connsiteX6" fmla="*/ 3758122 w 3758122"/>
              <a:gd name="connsiteY6" fmla="*/ 201536 h 244972"/>
              <a:gd name="connsiteX7" fmla="*/ 3758122 w 3758122"/>
              <a:gd name="connsiteY7" fmla="*/ 43436 h 244972"/>
              <a:gd name="connsiteX8" fmla="*/ 3714686 w 3758122"/>
              <a:gd name="connsiteY8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353883 w 3758122"/>
              <a:gd name="connsiteY3" fmla="*/ 244972 h 244972"/>
              <a:gd name="connsiteX4" fmla="*/ 3714686 w 3758122"/>
              <a:gd name="connsiteY4" fmla="*/ 244972 h 244972"/>
              <a:gd name="connsiteX5" fmla="*/ 3758122 w 3758122"/>
              <a:gd name="connsiteY5" fmla="*/ 201536 h 244972"/>
              <a:gd name="connsiteX6" fmla="*/ 3758122 w 3758122"/>
              <a:gd name="connsiteY6" fmla="*/ 43436 h 244972"/>
              <a:gd name="connsiteX7" fmla="*/ 3714686 w 3758122"/>
              <a:gd name="connsiteY7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714686 w 3758122"/>
              <a:gd name="connsiteY3" fmla="*/ 244972 h 244972"/>
              <a:gd name="connsiteX4" fmla="*/ 3758122 w 3758122"/>
              <a:gd name="connsiteY4" fmla="*/ 201536 h 244972"/>
              <a:gd name="connsiteX5" fmla="*/ 3758122 w 3758122"/>
              <a:gd name="connsiteY5" fmla="*/ 43436 h 244972"/>
              <a:gd name="connsiteX6" fmla="*/ 3714686 w 3758122"/>
              <a:gd name="connsiteY6" fmla="*/ 0 h 24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58122" h="244972">
                <a:moveTo>
                  <a:pt x="3714686" y="0"/>
                </a:moveTo>
                <a:lnTo>
                  <a:pt x="0" y="0"/>
                </a:lnTo>
                <a:lnTo>
                  <a:pt x="0" y="244972"/>
                </a:lnTo>
                <a:lnTo>
                  <a:pt x="3714686" y="244972"/>
                </a:lnTo>
                <a:cubicBezTo>
                  <a:pt x="3738675" y="244972"/>
                  <a:pt x="3758122" y="225525"/>
                  <a:pt x="3758122" y="201536"/>
                </a:cubicBezTo>
                <a:lnTo>
                  <a:pt x="3758122" y="43436"/>
                </a:lnTo>
                <a:cubicBezTo>
                  <a:pt x="3758122" y="19447"/>
                  <a:pt x="3738675" y="0"/>
                  <a:pt x="3714686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ko-KR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Malgun Gothic"/>
                <a:sym typeface="Malgun Gothic"/>
              </a:rPr>
              <a:t>화면설계서</a:t>
            </a:r>
            <a:endParaRPr kumimoji="0" lang="ko-KR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ulim"/>
              <a:sym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4041677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6. Dimm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561A29B6-E366-8826-5BE7-A240999511FD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C1EC38AE-9217-52A2-9962-BC95A130416C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kumimoji="1" lang="ko-KR" altLang="en-US" dirty="0"/>
              <a:t>화면</a:t>
            </a:r>
            <a:r>
              <a:rPr kumimoji="1" lang="en-US" altLang="ko-KR" dirty="0"/>
              <a:t>ID</a:t>
            </a:r>
            <a:r>
              <a:rPr kumimoji="1" lang="ko-KR" altLang="en-US" dirty="0"/>
              <a:t>를 입력하세요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7150" y="-164384"/>
            <a:ext cx="222885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 marL="9525" marR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marL="9525" marR="0" lvl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ko-KR"/>
              <a:t>Type</a:t>
            </a:r>
            <a:endParaRPr kumimoji="1" lang="ko-KR" altLang="en-US"/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dirty="0" smtClean="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</a:lstStyle>
          <a:p>
            <a:pPr lvl="1"/>
            <a:r>
              <a:rPr kumimoji="1" lang="ko-KR" altLang="en-US" dirty="0"/>
              <a:t>사업구분을 입력하세요</a:t>
            </a:r>
            <a:r>
              <a:rPr kumimoji="1" lang="en-US" altLang="ko-KR" dirty="0"/>
              <a:t>.</a:t>
            </a:r>
            <a:endParaRPr kumimoji="1" lang="ko-KR" altLang="en-US" dirty="0"/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4" name="표 개체 틀 13">
            <a:extLst>
              <a:ext uri="{FF2B5EF4-FFF2-40B4-BE49-F238E27FC236}">
                <a16:creationId xmlns:a16="http://schemas.microsoft.com/office/drawing/2014/main" id="{823D9FB1-9EC6-69A5-679B-CBAD80AE2A33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8008600" y="1124839"/>
            <a:ext cx="1897400" cy="5543450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kumimoji="1" lang="en-US" altLang="ko-KR"/>
              <a:t>Description</a:t>
            </a:r>
            <a:endParaRPr kumimoji="1" lang="ko-KR" altLang="en-US"/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 -</a:t>
            </a:r>
          </a:p>
        </p:txBody>
      </p:sp>
      <p:sp>
        <p:nvSpPr>
          <p:cNvPr id="8" name="Modal Dialog Overlay">
            <a:extLst>
              <a:ext uri="{FF2B5EF4-FFF2-40B4-BE49-F238E27FC236}">
                <a16:creationId xmlns:a16="http://schemas.microsoft.com/office/drawing/2014/main" id="{2CADDBB9-9DFA-B529-8003-80768EF774B9}"/>
              </a:ext>
            </a:extLst>
          </p:cNvPr>
          <p:cNvSpPr>
            <a:spLocks/>
          </p:cNvSpPr>
          <p:nvPr userDrawn="1"/>
        </p:nvSpPr>
        <p:spPr bwMode="auto">
          <a:xfrm>
            <a:off x="0" y="872950"/>
            <a:ext cx="7994650" cy="5769049"/>
          </a:xfrm>
          <a:prstGeom prst="rect">
            <a:avLst/>
          </a:prstGeom>
          <a:solidFill>
            <a:srgbClr val="808080">
              <a:alpha val="60000"/>
            </a:srgbClr>
          </a:solidFill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  <a:sym typeface="Arial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17A6E60-DD00-4577-B4B7-9DD63F16A651}"/>
              </a:ext>
            </a:extLst>
          </p:cNvPr>
          <p:cNvSpPr/>
          <p:nvPr userDrawn="1"/>
        </p:nvSpPr>
        <p:spPr>
          <a:xfrm>
            <a:off x="536365" y="1363280"/>
            <a:ext cx="6304701" cy="4900643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>
            <a:defPPr>
              <a:defRPr lang="ko-KR"/>
            </a:defPPr>
            <a:lvl1pPr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1pPr>
            <a:lvl2pPr marL="4572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2pPr>
            <a:lvl3pPr marL="9144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3pPr>
            <a:lvl4pPr marL="13716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4pPr>
            <a:lvl5pPr marL="1828800" algn="r" rtl="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5pPr>
            <a:lvl6pPr marL="22860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6pPr>
            <a:lvl7pPr marL="27432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7pPr>
            <a:lvl8pPr marL="32004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8pPr>
            <a:lvl9pPr marL="3657600" algn="l" defTabSz="914400" rtl="0" eaLnBrk="1" latinLnBrk="0" hangingPunct="1">
              <a:defRPr kumimoji="1" sz="1300" kern="1200">
                <a:solidFill>
                  <a:schemeClr val="tx1"/>
                </a:solidFill>
                <a:latin typeface="Arial Rounded MT Bold" pitchFamily="34" charset="0"/>
                <a:ea typeface="HY헤드라인M" pitchFamily="18" charset="-127"/>
                <a:cs typeface="+mn-cs"/>
              </a:defRPr>
            </a:lvl9pPr>
          </a:lstStyle>
          <a:p>
            <a:pPr marL="0" marR="0" lvl="0" indent="0" algn="ctr" defTabSz="914400" rtl="0" eaLnBrk="0" fontAlgn="base" latinLnBrk="1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19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7" name="텍스트 개체 틀 8">
            <a:extLst>
              <a:ext uri="{FF2B5EF4-FFF2-40B4-BE49-F238E27FC236}">
                <a16:creationId xmlns:a16="http://schemas.microsoft.com/office/drawing/2014/main" id="{899EFF5D-3A05-461B-B94D-6F0B5B44E89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3281" y="1591766"/>
            <a:ext cx="4469851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Autofit/>
          </a:bodyPr>
          <a:lstStyle>
            <a:lvl1pPr marL="9525" marR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ko-KR" altLang="en-US" sz="1400" dirty="0" smtClean="0"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 marL="9525" marR="0" lvl="0" indent="0" algn="l" defTabSz="914400" rtl="0" eaLnBrk="1" fontAlgn="auto" latin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ko-KR" altLang="en-US" dirty="0"/>
              <a:t>타이틀</a:t>
            </a:r>
          </a:p>
        </p:txBody>
      </p:sp>
      <p:sp>
        <p:nvSpPr>
          <p:cNvPr id="18" name="Close" descr="&lt;SmartSettings&gt;&lt;SmartResize anchorLeft=&quot;None&quot; anchorTop=&quot;Absolute&quot; anchorRight=&quot;Absolute&quot; anchorBottom=&quot;None&quot; /&gt;&lt;/SmartSettings&gt;">
            <a:extLst>
              <a:ext uri="{FF2B5EF4-FFF2-40B4-BE49-F238E27FC236}">
                <a16:creationId xmlns:a16="http://schemas.microsoft.com/office/drawing/2014/main" id="{30F0CAFE-B969-4C05-A503-5610CF09D272}"/>
              </a:ext>
            </a:extLst>
          </p:cNvPr>
          <p:cNvSpPr>
            <a:spLocks noChangeAspect="1"/>
          </p:cNvSpPr>
          <p:nvPr userDrawn="1">
            <p:custDataLst>
              <p:tags r:id="rId1"/>
            </p:custDataLst>
          </p:nvPr>
        </p:nvSpPr>
        <p:spPr bwMode="auto">
          <a:xfrm>
            <a:off x="6417433" y="1575227"/>
            <a:ext cx="162052" cy="162069"/>
          </a:xfrm>
          <a:custGeom>
            <a:avLst/>
            <a:gdLst>
              <a:gd name="T0" fmla="*/ 3 w 47"/>
              <a:gd name="T1" fmla="*/ 0 h 50"/>
              <a:gd name="T2" fmla="*/ 0 w 47"/>
              <a:gd name="T3" fmla="*/ 3 h 50"/>
              <a:gd name="T4" fmla="*/ 20 w 47"/>
              <a:gd name="T5" fmla="*/ 25 h 50"/>
              <a:gd name="T6" fmla="*/ 0 w 47"/>
              <a:gd name="T7" fmla="*/ 46 h 50"/>
              <a:gd name="T8" fmla="*/ 3 w 47"/>
              <a:gd name="T9" fmla="*/ 50 h 50"/>
              <a:gd name="T10" fmla="*/ 23 w 47"/>
              <a:gd name="T11" fmla="*/ 28 h 50"/>
              <a:gd name="T12" fmla="*/ 44 w 47"/>
              <a:gd name="T13" fmla="*/ 49 h 50"/>
              <a:gd name="T14" fmla="*/ 47 w 47"/>
              <a:gd name="T15" fmla="*/ 46 h 50"/>
              <a:gd name="T16" fmla="*/ 27 w 47"/>
              <a:gd name="T17" fmla="*/ 25 h 50"/>
              <a:gd name="T18" fmla="*/ 47 w 47"/>
              <a:gd name="T19" fmla="*/ 3 h 50"/>
              <a:gd name="T20" fmla="*/ 44 w 47"/>
              <a:gd name="T21" fmla="*/ 0 h 50"/>
              <a:gd name="T22" fmla="*/ 24 w 47"/>
              <a:gd name="T23" fmla="*/ 21 h 50"/>
              <a:gd name="T24" fmla="*/ 3 w 47"/>
              <a:gd name="T2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50">
                <a:moveTo>
                  <a:pt x="3" y="0"/>
                </a:moveTo>
                <a:lnTo>
                  <a:pt x="0" y="3"/>
                </a:lnTo>
                <a:lnTo>
                  <a:pt x="20" y="25"/>
                </a:lnTo>
                <a:lnTo>
                  <a:pt x="0" y="46"/>
                </a:lnTo>
                <a:lnTo>
                  <a:pt x="3" y="50"/>
                </a:lnTo>
                <a:lnTo>
                  <a:pt x="23" y="28"/>
                </a:lnTo>
                <a:lnTo>
                  <a:pt x="44" y="49"/>
                </a:lnTo>
                <a:lnTo>
                  <a:pt x="47" y="46"/>
                </a:lnTo>
                <a:lnTo>
                  <a:pt x="27" y="25"/>
                </a:lnTo>
                <a:lnTo>
                  <a:pt x="47" y="3"/>
                </a:lnTo>
                <a:lnTo>
                  <a:pt x="44" y="0"/>
                </a:lnTo>
                <a:lnTo>
                  <a:pt x="24" y="21"/>
                </a:lnTo>
                <a:lnTo>
                  <a:pt x="3" y="0"/>
                </a:lnTo>
                <a:close/>
              </a:path>
            </a:pathLst>
          </a:custGeom>
          <a:solidFill>
            <a:schemeClr val="tx1"/>
          </a:solidFill>
          <a:ln w="317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5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1194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oogle Shape;53;p29">
            <a:extLst>
              <a:ext uri="{FF2B5EF4-FFF2-40B4-BE49-F238E27FC236}">
                <a16:creationId xmlns:a16="http://schemas.microsoft.com/office/drawing/2014/main" id="{FF84E319-7EF9-C267-EF2B-925810AFCF0B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409519110"/>
              </p:ext>
            </p:extLst>
          </p:nvPr>
        </p:nvGraphicFramePr>
        <p:xfrm>
          <a:off x="2200" y="396368"/>
          <a:ext cx="9901600" cy="62537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376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맑은 고딕"/>
                        <a:buNone/>
                      </a:pPr>
                      <a:r>
                        <a:rPr lang="ko-KR" sz="800" b="1" i="0" u="none" strike="noStrike" cap="none" err="1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화면ID</a:t>
                      </a:r>
                      <a:endParaRPr>
                        <a:latin typeface="맑은 고딕" panose="020B0503020000020004" pitchFamily="50" charset="-127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0" i="0" u="none" strike="noStrike" cap="none" dirty="0">
                        <a:solidFill>
                          <a:srgbClr val="00000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맑은 고딕"/>
                        <a:buNone/>
                      </a:pPr>
                      <a:r>
                        <a:rPr lang="ko-KR" sz="800" b="1" i="0" u="none" strike="noStrike" cap="none" err="1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화면명</a:t>
                      </a:r>
                      <a:endParaRPr sz="800" b="1" i="0" u="none" strike="noStrike" cap="none">
                        <a:solidFill>
                          <a:srgbClr val="00000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800" b="1" u="none" strike="noStrike" cap="none">
                          <a:solidFill>
                            <a:srgbClr val="333333"/>
                          </a:solidFill>
                          <a:latin typeface="맑은 고딕" panose="020B0503020000020004" pitchFamily="50" charset="-127"/>
                        </a:rPr>
                        <a:t>화면 </a:t>
                      </a:r>
                      <a:r>
                        <a:rPr lang="en-US" altLang="ko-KR" sz="800" b="1" u="none" strike="noStrike" cap="none">
                          <a:solidFill>
                            <a:srgbClr val="333333"/>
                          </a:solidFill>
                          <a:latin typeface="맑은 고딕" panose="020B0503020000020004" pitchFamily="50" charset="-127"/>
                        </a:rPr>
                        <a:t>Type</a:t>
                      </a:r>
                      <a:endParaRPr>
                        <a:latin typeface="맑은 고딕" panose="020B0503020000020004" pitchFamily="50" charset="-127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07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맑은 고딕"/>
                        <a:buNone/>
                      </a:pPr>
                      <a:r>
                        <a:rPr lang="en-US" altLang="ko-KR" sz="800" b="1" i="0" u="none" strike="noStrike" cap="none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AS-IS</a:t>
                      </a:r>
                      <a:endParaRPr>
                        <a:latin typeface="맑은 고딕" panose="020B0503020000020004" pitchFamily="50" charset="-127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0" i="0" u="none" strike="noStrike" cap="none" dirty="0"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맑은 고딕"/>
                        <a:buNone/>
                      </a:pPr>
                      <a:r>
                        <a:rPr lang="ko-KR" altLang="en-US" sz="800" b="1" i="0" u="none" strike="noStrike" cap="none" dirty="0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사업구분</a:t>
                      </a:r>
                      <a:endParaRPr sz="800" b="1" i="0" u="none" strike="noStrike" cap="none" dirty="0">
                        <a:solidFill>
                          <a:srgbClr val="00000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80075">
                <a:tc gridSpan="6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u="none" strike="noStrike" cap="none" dirty="0">
                        <a:solidFill>
                          <a:srgbClr val="000000"/>
                        </a:solidFill>
                        <a:latin typeface="Malgun Gothic"/>
                        <a:ea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dirty="0"/>
                    </a:p>
                  </a:txBody>
                  <a:tcPr marL="36000" marR="36000" marT="36000" marB="3600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 b="0">
                <a:latin typeface="+mn-ea"/>
                <a:ea typeface="+mn-ea"/>
              </a:defRPr>
            </a:lvl1pPr>
          </a:lstStyle>
          <a:p>
            <a:r>
              <a:rPr kumimoji="1" lang="ko-KR" altLang="en-US" dirty="0"/>
              <a:t>화면</a:t>
            </a:r>
            <a:r>
              <a:rPr kumimoji="1" lang="en-US" altLang="ko-KR" dirty="0"/>
              <a:t>ID</a:t>
            </a:r>
            <a:r>
              <a:rPr kumimoji="1" lang="ko-KR" altLang="en-US" dirty="0"/>
              <a:t>를 입력하세요</a:t>
            </a:r>
          </a:p>
        </p:txBody>
      </p:sp>
      <p:sp>
        <p:nvSpPr>
          <p:cNvPr id="4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sz="800" b="0">
                <a:latin typeface="+mn-ea"/>
                <a:ea typeface="+mn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5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86000" y="-159458"/>
            <a:ext cx="720000" cy="12311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00" b="0" i="0" u="none" strike="noStrike" cap="none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sz="800" b="0" dirty="0" smtClean="0">
                <a:latin typeface="+mn-ea"/>
                <a:ea typeface="+mn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 dirty="0"/>
              <a:t>반응형</a:t>
            </a:r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sz="800" b="0" dirty="0" smtClean="0">
                <a:latin typeface="+mn-ea"/>
                <a:ea typeface="+mn-ea"/>
              </a:defRPr>
            </a:lvl2pPr>
          </a:lstStyle>
          <a:p>
            <a:pPr lvl="1"/>
            <a:r>
              <a:rPr kumimoji="1" lang="ko-KR" altLang="en-US" dirty="0"/>
              <a:t>사업구분을 입력하세요</a:t>
            </a:r>
            <a:r>
              <a:rPr kumimoji="1" lang="en-US" altLang="ko-KR" dirty="0"/>
              <a:t>.</a:t>
            </a:r>
            <a:endParaRPr kumimoji="1" lang="ko-KR" altLang="en-US" dirty="0"/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sz="800" b="0" dirty="0">
                <a:latin typeface="+mn-ea"/>
                <a:ea typeface="+mn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  <p:cxnSp>
        <p:nvCxnSpPr>
          <p:cNvPr id="16" name="직선 연결선[R] 15">
            <a:extLst>
              <a:ext uri="{FF2B5EF4-FFF2-40B4-BE49-F238E27FC236}">
                <a16:creationId xmlns:a16="http://schemas.microsoft.com/office/drawing/2014/main" id="{68364416-EB94-AEDD-2EC1-4920A2DD01A8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7">
            <a:extLst>
              <a:ext uri="{FF2B5EF4-FFF2-40B4-BE49-F238E27FC236}">
                <a16:creationId xmlns:a16="http://schemas.microsoft.com/office/drawing/2014/main" id="{4E4EA996-4A68-2CE4-5D65-DCBFD425DB50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Google Shape;56;p29">
            <a:extLst>
              <a:ext uri="{FF2B5EF4-FFF2-40B4-BE49-F238E27FC236}">
                <a16:creationId xmlns:a16="http://schemas.microsoft.com/office/drawing/2014/main" id="{40F64528-6C1B-AD9E-B620-9C220780C7B8}"/>
              </a:ext>
            </a:extLst>
          </p:cNvPr>
          <p:cNvSpPr txBox="1"/>
          <p:nvPr userDrawn="1"/>
        </p:nvSpPr>
        <p:spPr>
          <a:xfrm>
            <a:off x="636358" y="54165"/>
            <a:ext cx="488201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Font typeface="Malgun Gothic"/>
              <a:buNone/>
              <a:tabLst/>
              <a:defRPr/>
            </a:pPr>
            <a:r>
              <a: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Malgun Gothic"/>
                <a:sym typeface="Malgun Gothic"/>
              </a:rPr>
              <a:t>결제전산원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Arial"/>
              <a:sym typeface="Arial"/>
            </a:endParaRPr>
          </a:p>
        </p:txBody>
      </p:sp>
      <p:sp>
        <p:nvSpPr>
          <p:cNvPr id="17" name="자유형 27">
            <a:extLst>
              <a:ext uri="{FF2B5EF4-FFF2-40B4-BE49-F238E27FC236}">
                <a16:creationId xmlns:a16="http://schemas.microsoft.com/office/drawing/2014/main" id="{95D9DD71-1714-5BC5-0FD7-A829D2C0830A}"/>
              </a:ext>
            </a:extLst>
          </p:cNvPr>
          <p:cNvSpPr/>
          <p:nvPr userDrawn="1"/>
        </p:nvSpPr>
        <p:spPr>
          <a:xfrm>
            <a:off x="7505" y="8623"/>
            <a:ext cx="656692" cy="244973"/>
          </a:xfrm>
          <a:custGeom>
            <a:avLst/>
            <a:gdLst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196772 h 244973"/>
              <a:gd name="connsiteX11" fmla="*/ 0 w 656692"/>
              <a:gd name="connsiteY11" fmla="*/ 48201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196772 h 244973"/>
              <a:gd name="connsiteX11" fmla="*/ 0 w 656692"/>
              <a:gd name="connsiteY11" fmla="*/ 0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0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0 w 656692"/>
              <a:gd name="connsiteY8" fmla="*/ 244973 h 244973"/>
              <a:gd name="connsiteX9" fmla="*/ 0 w 656692"/>
              <a:gd name="connsiteY9" fmla="*/ 0 h 244973"/>
              <a:gd name="connsiteX0" fmla="*/ 0 w 656692"/>
              <a:gd name="connsiteY0" fmla="*/ 0 h 244973"/>
              <a:gd name="connsiteX1" fmla="*/ 168799 w 656692"/>
              <a:gd name="connsiteY1" fmla="*/ 0 h 244973"/>
              <a:gd name="connsiteX2" fmla="*/ 608491 w 656692"/>
              <a:gd name="connsiteY2" fmla="*/ 0 h 244973"/>
              <a:gd name="connsiteX3" fmla="*/ 656692 w 656692"/>
              <a:gd name="connsiteY3" fmla="*/ 48201 h 244973"/>
              <a:gd name="connsiteX4" fmla="*/ 656692 w 656692"/>
              <a:gd name="connsiteY4" fmla="*/ 196772 h 244973"/>
              <a:gd name="connsiteX5" fmla="*/ 608491 w 656692"/>
              <a:gd name="connsiteY5" fmla="*/ 244973 h 244973"/>
              <a:gd name="connsiteX6" fmla="*/ 168799 w 656692"/>
              <a:gd name="connsiteY6" fmla="*/ 244973 h 244973"/>
              <a:gd name="connsiteX7" fmla="*/ 0 w 656692"/>
              <a:gd name="connsiteY7" fmla="*/ 244973 h 244973"/>
              <a:gd name="connsiteX8" fmla="*/ 0 w 656692"/>
              <a:gd name="connsiteY8" fmla="*/ 0 h 244973"/>
              <a:gd name="connsiteX0" fmla="*/ 0 w 656692"/>
              <a:gd name="connsiteY0" fmla="*/ 0 h 244973"/>
              <a:gd name="connsiteX1" fmla="*/ 608491 w 656692"/>
              <a:gd name="connsiteY1" fmla="*/ 0 h 244973"/>
              <a:gd name="connsiteX2" fmla="*/ 656692 w 656692"/>
              <a:gd name="connsiteY2" fmla="*/ 48201 h 244973"/>
              <a:gd name="connsiteX3" fmla="*/ 656692 w 656692"/>
              <a:gd name="connsiteY3" fmla="*/ 196772 h 244973"/>
              <a:gd name="connsiteX4" fmla="*/ 608491 w 656692"/>
              <a:gd name="connsiteY4" fmla="*/ 244973 h 244973"/>
              <a:gd name="connsiteX5" fmla="*/ 168799 w 656692"/>
              <a:gd name="connsiteY5" fmla="*/ 244973 h 244973"/>
              <a:gd name="connsiteX6" fmla="*/ 0 w 656692"/>
              <a:gd name="connsiteY6" fmla="*/ 244973 h 244973"/>
              <a:gd name="connsiteX7" fmla="*/ 0 w 656692"/>
              <a:gd name="connsiteY7" fmla="*/ 0 h 244973"/>
              <a:gd name="connsiteX0" fmla="*/ 0 w 656692"/>
              <a:gd name="connsiteY0" fmla="*/ 0 h 244973"/>
              <a:gd name="connsiteX1" fmla="*/ 608491 w 656692"/>
              <a:gd name="connsiteY1" fmla="*/ 0 h 244973"/>
              <a:gd name="connsiteX2" fmla="*/ 656692 w 656692"/>
              <a:gd name="connsiteY2" fmla="*/ 48201 h 244973"/>
              <a:gd name="connsiteX3" fmla="*/ 656692 w 656692"/>
              <a:gd name="connsiteY3" fmla="*/ 196772 h 244973"/>
              <a:gd name="connsiteX4" fmla="*/ 608491 w 656692"/>
              <a:gd name="connsiteY4" fmla="*/ 244973 h 244973"/>
              <a:gd name="connsiteX5" fmla="*/ 0 w 656692"/>
              <a:gd name="connsiteY5" fmla="*/ 244973 h 244973"/>
              <a:gd name="connsiteX6" fmla="*/ 0 w 656692"/>
              <a:gd name="connsiteY6" fmla="*/ 0 h 24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6692" h="244973">
                <a:moveTo>
                  <a:pt x="0" y="0"/>
                </a:moveTo>
                <a:lnTo>
                  <a:pt x="608491" y="0"/>
                </a:lnTo>
                <a:cubicBezTo>
                  <a:pt x="635112" y="0"/>
                  <a:pt x="656692" y="21580"/>
                  <a:pt x="656692" y="48201"/>
                </a:cubicBezTo>
                <a:lnTo>
                  <a:pt x="656692" y="196772"/>
                </a:lnTo>
                <a:cubicBezTo>
                  <a:pt x="656692" y="223393"/>
                  <a:pt x="635112" y="244973"/>
                  <a:pt x="608491" y="244973"/>
                </a:cubicBezTo>
                <a:lnTo>
                  <a:pt x="0" y="244973"/>
                </a:lnTo>
                <a:lnTo>
                  <a:pt x="0" y="0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ulim"/>
              <a:sym typeface="Gulim"/>
            </a:endParaRPr>
          </a:p>
        </p:txBody>
      </p:sp>
      <p:sp>
        <p:nvSpPr>
          <p:cNvPr id="19" name="자유형 28">
            <a:extLst>
              <a:ext uri="{FF2B5EF4-FFF2-40B4-BE49-F238E27FC236}">
                <a16:creationId xmlns:a16="http://schemas.microsoft.com/office/drawing/2014/main" id="{0E81E4EB-B34D-0D87-A6A2-9362785E55C8}"/>
              </a:ext>
            </a:extLst>
          </p:cNvPr>
          <p:cNvSpPr/>
          <p:nvPr userDrawn="1"/>
        </p:nvSpPr>
        <p:spPr>
          <a:xfrm flipH="1">
            <a:off x="6137939" y="8624"/>
            <a:ext cx="3758122" cy="244972"/>
          </a:xfrm>
          <a:custGeom>
            <a:avLst/>
            <a:gdLst>
              <a:gd name="connsiteX0" fmla="*/ 3714686 w 3758122"/>
              <a:gd name="connsiteY0" fmla="*/ 0 h 244972"/>
              <a:gd name="connsiteX1" fmla="*/ 3417168 w 3758122"/>
              <a:gd name="connsiteY1" fmla="*/ 0 h 244972"/>
              <a:gd name="connsiteX2" fmla="*/ 3353883 w 3758122"/>
              <a:gd name="connsiteY2" fmla="*/ 0 h 244972"/>
              <a:gd name="connsiteX3" fmla="*/ 0 w 3758122"/>
              <a:gd name="connsiteY3" fmla="*/ 0 h 244972"/>
              <a:gd name="connsiteX4" fmla="*/ 0 w 3758122"/>
              <a:gd name="connsiteY4" fmla="*/ 244972 h 244972"/>
              <a:gd name="connsiteX5" fmla="*/ 3353883 w 3758122"/>
              <a:gd name="connsiteY5" fmla="*/ 244972 h 244972"/>
              <a:gd name="connsiteX6" fmla="*/ 3417168 w 3758122"/>
              <a:gd name="connsiteY6" fmla="*/ 244972 h 244972"/>
              <a:gd name="connsiteX7" fmla="*/ 3714686 w 3758122"/>
              <a:gd name="connsiteY7" fmla="*/ 244972 h 244972"/>
              <a:gd name="connsiteX8" fmla="*/ 3758122 w 3758122"/>
              <a:gd name="connsiteY8" fmla="*/ 201536 h 244972"/>
              <a:gd name="connsiteX9" fmla="*/ 3758122 w 3758122"/>
              <a:gd name="connsiteY9" fmla="*/ 43436 h 244972"/>
              <a:gd name="connsiteX10" fmla="*/ 3714686 w 3758122"/>
              <a:gd name="connsiteY10" fmla="*/ 0 h 244972"/>
              <a:gd name="connsiteX0" fmla="*/ 3714686 w 3758122"/>
              <a:gd name="connsiteY0" fmla="*/ 0 h 244972"/>
              <a:gd name="connsiteX1" fmla="*/ 3353883 w 3758122"/>
              <a:gd name="connsiteY1" fmla="*/ 0 h 244972"/>
              <a:gd name="connsiteX2" fmla="*/ 0 w 3758122"/>
              <a:gd name="connsiteY2" fmla="*/ 0 h 244972"/>
              <a:gd name="connsiteX3" fmla="*/ 0 w 3758122"/>
              <a:gd name="connsiteY3" fmla="*/ 244972 h 244972"/>
              <a:gd name="connsiteX4" fmla="*/ 3353883 w 3758122"/>
              <a:gd name="connsiteY4" fmla="*/ 244972 h 244972"/>
              <a:gd name="connsiteX5" fmla="*/ 3417168 w 3758122"/>
              <a:gd name="connsiteY5" fmla="*/ 244972 h 244972"/>
              <a:gd name="connsiteX6" fmla="*/ 3714686 w 3758122"/>
              <a:gd name="connsiteY6" fmla="*/ 244972 h 244972"/>
              <a:gd name="connsiteX7" fmla="*/ 3758122 w 3758122"/>
              <a:gd name="connsiteY7" fmla="*/ 201536 h 244972"/>
              <a:gd name="connsiteX8" fmla="*/ 3758122 w 3758122"/>
              <a:gd name="connsiteY8" fmla="*/ 43436 h 244972"/>
              <a:gd name="connsiteX9" fmla="*/ 3714686 w 3758122"/>
              <a:gd name="connsiteY9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353883 w 3758122"/>
              <a:gd name="connsiteY3" fmla="*/ 244972 h 244972"/>
              <a:gd name="connsiteX4" fmla="*/ 3417168 w 3758122"/>
              <a:gd name="connsiteY4" fmla="*/ 244972 h 244972"/>
              <a:gd name="connsiteX5" fmla="*/ 3714686 w 3758122"/>
              <a:gd name="connsiteY5" fmla="*/ 244972 h 244972"/>
              <a:gd name="connsiteX6" fmla="*/ 3758122 w 3758122"/>
              <a:gd name="connsiteY6" fmla="*/ 201536 h 244972"/>
              <a:gd name="connsiteX7" fmla="*/ 3758122 w 3758122"/>
              <a:gd name="connsiteY7" fmla="*/ 43436 h 244972"/>
              <a:gd name="connsiteX8" fmla="*/ 3714686 w 3758122"/>
              <a:gd name="connsiteY8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353883 w 3758122"/>
              <a:gd name="connsiteY3" fmla="*/ 244972 h 244972"/>
              <a:gd name="connsiteX4" fmla="*/ 3714686 w 3758122"/>
              <a:gd name="connsiteY4" fmla="*/ 244972 h 244972"/>
              <a:gd name="connsiteX5" fmla="*/ 3758122 w 3758122"/>
              <a:gd name="connsiteY5" fmla="*/ 201536 h 244972"/>
              <a:gd name="connsiteX6" fmla="*/ 3758122 w 3758122"/>
              <a:gd name="connsiteY6" fmla="*/ 43436 h 244972"/>
              <a:gd name="connsiteX7" fmla="*/ 3714686 w 3758122"/>
              <a:gd name="connsiteY7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714686 w 3758122"/>
              <a:gd name="connsiteY3" fmla="*/ 244972 h 244972"/>
              <a:gd name="connsiteX4" fmla="*/ 3758122 w 3758122"/>
              <a:gd name="connsiteY4" fmla="*/ 201536 h 244972"/>
              <a:gd name="connsiteX5" fmla="*/ 3758122 w 3758122"/>
              <a:gd name="connsiteY5" fmla="*/ 43436 h 244972"/>
              <a:gd name="connsiteX6" fmla="*/ 3714686 w 3758122"/>
              <a:gd name="connsiteY6" fmla="*/ 0 h 24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58122" h="244972">
                <a:moveTo>
                  <a:pt x="3714686" y="0"/>
                </a:moveTo>
                <a:lnTo>
                  <a:pt x="0" y="0"/>
                </a:lnTo>
                <a:lnTo>
                  <a:pt x="0" y="244972"/>
                </a:lnTo>
                <a:lnTo>
                  <a:pt x="3714686" y="244972"/>
                </a:lnTo>
                <a:cubicBezTo>
                  <a:pt x="3738675" y="244972"/>
                  <a:pt x="3758122" y="225525"/>
                  <a:pt x="3758122" y="201536"/>
                </a:cubicBezTo>
                <a:lnTo>
                  <a:pt x="3758122" y="43436"/>
                </a:lnTo>
                <a:cubicBezTo>
                  <a:pt x="3758122" y="19447"/>
                  <a:pt x="3738675" y="0"/>
                  <a:pt x="3714686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ko-KR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Malgun Gothic"/>
                <a:sym typeface="Malgun Gothic"/>
              </a:rPr>
              <a:t>화면설계서</a:t>
            </a:r>
            <a:endParaRPr kumimoji="0" lang="ko-KR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ulim"/>
              <a:sym typeface="Gulim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C74928A5-00C0-AB3E-F3A1-E8340E923621}"/>
              </a:ext>
            </a:extLst>
          </p:cNvPr>
          <p:cNvSpPr/>
          <p:nvPr userDrawn="1"/>
        </p:nvSpPr>
        <p:spPr>
          <a:xfrm>
            <a:off x="4678" y="872289"/>
            <a:ext cx="9901321" cy="129420"/>
          </a:xfrm>
          <a:prstGeom prst="rect">
            <a:avLst/>
          </a:prstGeom>
          <a:solidFill>
            <a:schemeClr val="tx1">
              <a:alpha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800" b="0" i="0" u="none" strike="noStrike" kern="1200" cap="none" spc="-9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이전 페이지에서 계속</a:t>
            </a:r>
          </a:p>
        </p:txBody>
      </p:sp>
    </p:spTree>
    <p:extLst>
      <p:ext uri="{BB962C8B-B14F-4D97-AF65-F5344CB8AC3E}">
        <p14:creationId xmlns:p14="http://schemas.microsoft.com/office/powerpoint/2010/main" val="2402681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. 표지-빈화면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99">
            <a:extLst>
              <a:ext uri="{FF2B5EF4-FFF2-40B4-BE49-F238E27FC236}">
                <a16:creationId xmlns:a16="http://schemas.microsoft.com/office/drawing/2014/main" id="{0EF60D59-563D-2E35-7178-4F66A5C65FD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396327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표지-빈화면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99"/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  <p:sp>
        <p:nvSpPr>
          <p:cNvPr id="13" name="제목 12">
            <a:extLst>
              <a:ext uri="{FF2B5EF4-FFF2-40B4-BE49-F238E27FC236}">
                <a16:creationId xmlns:a16="http://schemas.microsoft.com/office/drawing/2014/main" id="{28A617BE-C291-BC14-FE74-B22E1C98CD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4013" y="44498"/>
            <a:ext cx="8460000" cy="360000"/>
          </a:xfrm>
          <a:prstGeom prst="rect">
            <a:avLst/>
          </a:prstGeom>
        </p:spPr>
        <p:txBody>
          <a:bodyPr anchor="ctr"/>
          <a:lstStyle>
            <a:lvl1pPr algn="l">
              <a:defRPr sz="14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en-US" altLang="ko-KR" dirty="0"/>
              <a:t>TITLE</a:t>
            </a:r>
            <a:endParaRPr kumimoji="1" lang="ko-KR" altLang="en-US" dirty="0"/>
          </a:p>
        </p:txBody>
      </p:sp>
      <p:cxnSp>
        <p:nvCxnSpPr>
          <p:cNvPr id="20" name="Google Shape;58;p52">
            <a:extLst>
              <a:ext uri="{FF2B5EF4-FFF2-40B4-BE49-F238E27FC236}">
                <a16:creationId xmlns:a16="http://schemas.microsoft.com/office/drawing/2014/main" id="{3ECBB83F-B880-6A07-C6B3-E9090D31BEAA}"/>
              </a:ext>
            </a:extLst>
          </p:cNvPr>
          <p:cNvCxnSpPr/>
          <p:nvPr userDrawn="1"/>
        </p:nvCxnSpPr>
        <p:spPr>
          <a:xfrm>
            <a:off x="329514" y="420127"/>
            <a:ext cx="9267568" cy="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1" name="Google Shape;58;p52">
            <a:extLst>
              <a:ext uri="{FF2B5EF4-FFF2-40B4-BE49-F238E27FC236}">
                <a16:creationId xmlns:a16="http://schemas.microsoft.com/office/drawing/2014/main" id="{F36C7EB7-DB96-CF22-5B7E-395E2512EDE3}"/>
              </a:ext>
            </a:extLst>
          </p:cNvPr>
          <p:cNvCxnSpPr>
            <a:cxnSpLocks/>
          </p:cNvCxnSpPr>
          <p:nvPr userDrawn="1"/>
        </p:nvCxnSpPr>
        <p:spPr>
          <a:xfrm>
            <a:off x="329514" y="6598510"/>
            <a:ext cx="9267568" cy="0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6115038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 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99"/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  <p:sp>
        <p:nvSpPr>
          <p:cNvPr id="12" name="제목 11">
            <a:extLst>
              <a:ext uri="{FF2B5EF4-FFF2-40B4-BE49-F238E27FC236}">
                <a16:creationId xmlns:a16="http://schemas.microsoft.com/office/drawing/2014/main" id="{14BAB7C8-23AE-449D-0BA4-F4D6468AD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" y="2917752"/>
            <a:ext cx="9900000" cy="94202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000" tIns="180000" rIns="108000" bIns="108000" numCol="1" rtlCol="0" anchor="t" anchorCtr="0" compatLnSpc="1">
            <a:prstTxWarp prst="textNoShape">
              <a:avLst/>
            </a:prstTxWarp>
            <a:noAutofit/>
          </a:bodyPr>
          <a:lstStyle>
            <a:lvl1pPr algn="ctr">
              <a:lnSpc>
                <a:spcPct val="100000"/>
              </a:lnSpc>
              <a:defRPr lang="ko-KR" altLang="en-US" sz="36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 lvl="0">
              <a:lnSpc>
                <a:spcPct val="150000"/>
              </a:lnSpc>
            </a:pPr>
            <a:r>
              <a:rPr kumimoji="1" lang="ko-KR" altLang="en-US" dirty="0"/>
              <a:t>마스터 제목 스타일 편집</a:t>
            </a:r>
          </a:p>
        </p:txBody>
      </p:sp>
      <p:sp>
        <p:nvSpPr>
          <p:cNvPr id="13" name="부제목 2">
            <a:extLst>
              <a:ext uri="{FF2B5EF4-FFF2-40B4-BE49-F238E27FC236}">
                <a16:creationId xmlns:a16="http://schemas.microsoft.com/office/drawing/2014/main" id="{D59D0790-D85F-834F-A9AC-A0C6625B4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517642"/>
            <a:ext cx="9899999" cy="400110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marL="0" indent="0" algn="ctr">
              <a:buNone/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425" y="339954"/>
            <a:ext cx="983921" cy="25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5322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. from Pre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48C2C5E3-8902-A07F-FAFB-C5B0CDA744E4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F15DDE1D-B575-7A82-C375-6EE18412E95A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ko-KR" altLang="en-US" dirty="0"/>
              <a:t>화면</a:t>
            </a:r>
            <a:r>
              <a:rPr kumimoji="1" lang="en-US" altLang="ko-KR" dirty="0"/>
              <a:t>ID</a:t>
            </a:r>
            <a:r>
              <a:rPr kumimoji="1" lang="ko-KR" altLang="en-US" dirty="0"/>
              <a:t>를 입력하세요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7150" y="-164384"/>
            <a:ext cx="222885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 dirty="0"/>
              <a:t>반응형</a:t>
            </a:r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</a:lstStyle>
          <a:p>
            <a:pPr lvl="1"/>
            <a:r>
              <a:rPr kumimoji="1" lang="ko-KR" altLang="en-US" dirty="0"/>
              <a:t>요구사항</a:t>
            </a:r>
            <a:r>
              <a:rPr kumimoji="1" lang="en" altLang="ko-KR" dirty="0"/>
              <a:t>ID</a:t>
            </a:r>
            <a:r>
              <a:rPr kumimoji="1" lang="ko-KR" altLang="en-US" dirty="0" err="1"/>
              <a:t>를</a:t>
            </a:r>
            <a:r>
              <a:rPr kumimoji="1" lang="ko-KR" altLang="en-US" dirty="0"/>
              <a:t> 입력하세요</a:t>
            </a:r>
            <a:r>
              <a:rPr kumimoji="1" lang="en-US" altLang="ko-KR" dirty="0"/>
              <a:t>.</a:t>
            </a:r>
            <a:endParaRPr kumimoji="1" lang="ko-KR" altLang="en-US" dirty="0"/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4" name="표 개체 틀 13">
            <a:extLst>
              <a:ext uri="{FF2B5EF4-FFF2-40B4-BE49-F238E27FC236}">
                <a16:creationId xmlns:a16="http://schemas.microsoft.com/office/drawing/2014/main" id="{823D9FB1-9EC6-69A5-679B-CBAD80AE2A33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7995390" y="1098550"/>
            <a:ext cx="1897400" cy="5543450"/>
          </a:xfrm>
          <a:prstGeom prst="rect">
            <a:avLst/>
          </a:prstGeom>
        </p:spPr>
        <p:txBody>
          <a:bodyPr/>
          <a:lstStyle>
            <a:lvl1pPr>
              <a:defRPr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en-US" altLang="ko-KR" dirty="0"/>
              <a:t>Description</a:t>
            </a:r>
            <a:endParaRPr kumimoji="1" lang="ko-KR" altLang="en-US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D3722062-BE57-7BB6-4858-F5F7DA9369E6}"/>
              </a:ext>
            </a:extLst>
          </p:cNvPr>
          <p:cNvSpPr/>
          <p:nvPr userDrawn="1"/>
        </p:nvSpPr>
        <p:spPr>
          <a:xfrm>
            <a:off x="4679" y="872289"/>
            <a:ext cx="7992000" cy="150646"/>
          </a:xfrm>
          <a:prstGeom prst="rect">
            <a:avLst/>
          </a:prstGeom>
          <a:solidFill>
            <a:schemeClr val="tx1">
              <a:alpha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800" b="0" i="0" u="none" strike="noStrike" kern="1200" cap="none" spc="-9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이전 페이지에서 계속</a:t>
            </a:r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4296DA8-FE58-1A70-B6C2-D086355850D7}"/>
              </a:ext>
            </a:extLst>
          </p:cNvPr>
          <p:cNvSpPr/>
          <p:nvPr userDrawn="1"/>
        </p:nvSpPr>
        <p:spPr>
          <a:xfrm>
            <a:off x="0" y="6520731"/>
            <a:ext cx="7992000" cy="135131"/>
          </a:xfrm>
          <a:prstGeom prst="rect">
            <a:avLst/>
          </a:prstGeom>
          <a:solidFill>
            <a:schemeClr val="tx1">
              <a:alpha val="20000"/>
            </a:schemeClr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Footer</a:t>
            </a:r>
            <a:endParaRPr kumimoji="0" lang="ko-KR" altLang="en-US" sz="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7660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. to N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419428EC-E8EF-CCCD-69A9-F18734D0B360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[R] 6">
            <a:extLst>
              <a:ext uri="{FF2B5EF4-FFF2-40B4-BE49-F238E27FC236}">
                <a16:creationId xmlns:a16="http://schemas.microsoft.com/office/drawing/2014/main" id="{771455CA-E310-7F7D-823A-9644A83AA817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ko-KR" altLang="en-US" dirty="0"/>
              <a:t>화면</a:t>
            </a:r>
            <a:r>
              <a:rPr kumimoji="1" lang="en-US" altLang="ko-KR" dirty="0"/>
              <a:t>ID</a:t>
            </a:r>
            <a:r>
              <a:rPr kumimoji="1" lang="ko-KR" altLang="en-US" dirty="0"/>
              <a:t>를 입력하세요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7150" y="-164384"/>
            <a:ext cx="222885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 dirty="0"/>
              <a:t>반응형</a:t>
            </a:r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</a:lstStyle>
          <a:p>
            <a:pPr lvl="1"/>
            <a:r>
              <a:rPr kumimoji="1" lang="ko-KR" altLang="en-US" dirty="0"/>
              <a:t>요구사항</a:t>
            </a:r>
            <a:r>
              <a:rPr kumimoji="1" lang="en" altLang="ko-KR" dirty="0"/>
              <a:t>ID</a:t>
            </a:r>
            <a:r>
              <a:rPr kumimoji="1" lang="ko-KR" altLang="en-US" dirty="0" err="1"/>
              <a:t>를</a:t>
            </a:r>
            <a:r>
              <a:rPr kumimoji="1" lang="ko-KR" altLang="en-US" dirty="0"/>
              <a:t> 입력하세요</a:t>
            </a:r>
            <a:r>
              <a:rPr kumimoji="1" lang="en-US" altLang="ko-KR" dirty="0"/>
              <a:t>.</a:t>
            </a:r>
            <a:endParaRPr kumimoji="1" lang="ko-KR" altLang="en-US" dirty="0"/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4" name="표 개체 틀 13">
            <a:extLst>
              <a:ext uri="{FF2B5EF4-FFF2-40B4-BE49-F238E27FC236}">
                <a16:creationId xmlns:a16="http://schemas.microsoft.com/office/drawing/2014/main" id="{823D9FB1-9EC6-69A5-679B-CBAD80AE2A33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7995390" y="1098550"/>
            <a:ext cx="1897400" cy="5543450"/>
          </a:xfrm>
          <a:prstGeom prst="rect">
            <a:avLst/>
          </a:prstGeom>
        </p:spPr>
        <p:txBody>
          <a:bodyPr/>
          <a:lstStyle>
            <a:lvl1pPr>
              <a:defRPr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en-US" altLang="ko-KR" dirty="0"/>
              <a:t>Description</a:t>
            </a:r>
            <a:endParaRPr kumimoji="1" lang="ko-KR" altLang="en-US" dirty="0"/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8888CBA-7B06-39F6-D78B-4A9D48DB2D7C}"/>
              </a:ext>
            </a:extLst>
          </p:cNvPr>
          <p:cNvSpPr/>
          <p:nvPr userDrawn="1"/>
        </p:nvSpPr>
        <p:spPr>
          <a:xfrm>
            <a:off x="0" y="872289"/>
            <a:ext cx="7992000" cy="135131"/>
          </a:xfrm>
          <a:prstGeom prst="rect">
            <a:avLst/>
          </a:prstGeom>
          <a:solidFill>
            <a:srgbClr val="8ED673">
              <a:alpha val="30000"/>
            </a:srgbClr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>
                <a:ln>
                  <a:noFill/>
                </a:ln>
                <a:solidFill>
                  <a:srgbClr val="1B950F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Header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EE275B4-5BF8-B058-FE51-C85EC59370AD}"/>
              </a:ext>
            </a:extLst>
          </p:cNvPr>
          <p:cNvSpPr/>
          <p:nvPr userDrawn="1"/>
        </p:nvSpPr>
        <p:spPr>
          <a:xfrm>
            <a:off x="6478" y="6490001"/>
            <a:ext cx="7992000" cy="150646"/>
          </a:xfrm>
          <a:prstGeom prst="rect">
            <a:avLst/>
          </a:prstGeom>
          <a:solidFill>
            <a:schemeClr val="tx1">
              <a:alpha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800" b="0" i="0" u="none" strike="noStrike" kern="1200" cap="none" spc="-9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다음페이지에 계속</a:t>
            </a:r>
          </a:p>
        </p:txBody>
      </p:sp>
    </p:spTree>
    <p:extLst>
      <p:ext uri="{BB962C8B-B14F-4D97-AF65-F5344CB8AC3E}">
        <p14:creationId xmlns:p14="http://schemas.microsoft.com/office/powerpoint/2010/main" val="668347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 Header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[R] 4">
            <a:extLst>
              <a:ext uri="{FF2B5EF4-FFF2-40B4-BE49-F238E27FC236}">
                <a16:creationId xmlns:a16="http://schemas.microsoft.com/office/drawing/2014/main" id="{4EB2D96E-53D4-0206-7A0F-09A301342D7E}"/>
              </a:ext>
            </a:extLst>
          </p:cNvPr>
          <p:cNvCxnSpPr>
            <a:cxnSpLocks/>
          </p:cNvCxnSpPr>
          <p:nvPr userDrawn="1"/>
        </p:nvCxnSpPr>
        <p:spPr>
          <a:xfrm>
            <a:off x="180000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5">
            <a:extLst>
              <a:ext uri="{FF2B5EF4-FFF2-40B4-BE49-F238E27FC236}">
                <a16:creationId xmlns:a16="http://schemas.microsoft.com/office/drawing/2014/main" id="{D557100C-7E44-9AB2-4117-9D74175D927B}"/>
              </a:ext>
            </a:extLst>
          </p:cNvPr>
          <p:cNvCxnSpPr>
            <a:cxnSpLocks/>
          </p:cNvCxnSpPr>
          <p:nvPr userDrawn="1"/>
        </p:nvCxnSpPr>
        <p:spPr>
          <a:xfrm>
            <a:off x="7806905" y="872289"/>
            <a:ext cx="0" cy="5796000"/>
          </a:xfrm>
          <a:prstGeom prst="line">
            <a:avLst/>
          </a:prstGeom>
          <a:ln w="3175" cmpd="sng">
            <a:solidFill>
              <a:srgbClr val="00FDFF">
                <a:alpha val="10000"/>
              </a:srgb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F6C0D967-9EDE-4470-A99C-A4DBDC5360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7142" y="408334"/>
            <a:ext cx="2340000" cy="216000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lvl1pPr algn="l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ko-KR" altLang="en-US" dirty="0"/>
              <a:t>화면</a:t>
            </a:r>
            <a:r>
              <a:rPr kumimoji="1" lang="en-US" altLang="ko-KR" dirty="0"/>
              <a:t>ID</a:t>
            </a:r>
            <a:r>
              <a:rPr kumimoji="1" lang="ko-KR" altLang="en-US" dirty="0"/>
              <a:t>를 입력하세요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6FEACD9-51B7-38DB-9ABE-9B7D534393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83579" y="408334"/>
            <a:ext cx="3600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ko-KR" altLang="en-US"/>
              <a:t>화면명을 입력하세요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C54A66-1868-D221-57E6-0351370E0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7150" y="-164384"/>
            <a:ext cx="2228850" cy="123111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r">
              <a:defRPr sz="8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C756D9-1767-6351-E4CB-77514485CA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008619" y="408334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/>
              <a:t>Type</a:t>
            </a:r>
            <a:endParaRPr kumimoji="1" lang="ko-KR" altLang="en-US" dirty="0"/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3DD2029B-34AE-E07C-9C07-3E3DC5CC2B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08619" y="642937"/>
            <a:ext cx="18720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2pPr>
              <a:defRPr lang="ko-KR" altLang="en-US" dirty="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</a:lstStyle>
          <a:p>
            <a:pPr lvl="1"/>
            <a:r>
              <a:rPr kumimoji="1" lang="ko-KR" altLang="en-US" dirty="0"/>
              <a:t>사업구분</a:t>
            </a:r>
          </a:p>
        </p:txBody>
      </p:sp>
      <p:sp>
        <p:nvSpPr>
          <p:cNvPr id="11" name="텍스트 개체 틀 8">
            <a:extLst>
              <a:ext uri="{FF2B5EF4-FFF2-40B4-BE49-F238E27FC236}">
                <a16:creationId xmlns:a16="http://schemas.microsoft.com/office/drawing/2014/main" id="{90BF8F2D-5D09-0170-5818-0092760E064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7679" y="643675"/>
            <a:ext cx="6565900" cy="21600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>
              <a:defRPr kumimoji="1"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kumimoji="1" lang="en-US" altLang="ko-KR" dirty="0"/>
              <a:t>AS-IS </a:t>
            </a:r>
            <a:r>
              <a:rPr kumimoji="1" lang="ko-KR" altLang="en-US" dirty="0"/>
              <a:t>사이트 이동 경로</a:t>
            </a:r>
            <a:r>
              <a:rPr kumimoji="1" lang="en-US" altLang="ko-KR" dirty="0"/>
              <a:t>(Breadcrumb)</a:t>
            </a:r>
            <a:r>
              <a:rPr kumimoji="1" lang="ko-KR" altLang="en-US" dirty="0"/>
              <a:t>을 입력하세요</a:t>
            </a:r>
          </a:p>
        </p:txBody>
      </p:sp>
      <p:sp>
        <p:nvSpPr>
          <p:cNvPr id="14" name="표 개체 틀 13">
            <a:extLst>
              <a:ext uri="{FF2B5EF4-FFF2-40B4-BE49-F238E27FC236}">
                <a16:creationId xmlns:a16="http://schemas.microsoft.com/office/drawing/2014/main" id="{823D9FB1-9EC6-69A5-679B-CBAD80AE2A33}"/>
              </a:ext>
            </a:extLst>
          </p:cNvPr>
          <p:cNvSpPr>
            <a:spLocks noGrp="1"/>
          </p:cNvSpPr>
          <p:nvPr>
            <p:ph type="tbl" sz="quarter" idx="16" hasCustomPrompt="1"/>
          </p:nvPr>
        </p:nvSpPr>
        <p:spPr>
          <a:xfrm>
            <a:off x="7995390" y="1098550"/>
            <a:ext cx="1897400" cy="5543450"/>
          </a:xfrm>
          <a:prstGeom prst="rect">
            <a:avLst/>
          </a:prstGeom>
        </p:spPr>
        <p:txBody>
          <a:bodyPr/>
          <a:lstStyle>
            <a:lvl1pPr>
              <a:defRPr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r>
              <a:rPr kumimoji="1" lang="en-US" altLang="ko-KR" dirty="0"/>
              <a:t>Description</a:t>
            </a:r>
            <a:endParaRPr kumimoji="1" lang="ko-KR" altLang="en-US" dirty="0"/>
          </a:p>
        </p:txBody>
      </p:sp>
      <p:sp>
        <p:nvSpPr>
          <p:cNvPr id="13" name="Text Box 1099">
            <a:extLst>
              <a:ext uri="{FF2B5EF4-FFF2-40B4-BE49-F238E27FC236}">
                <a16:creationId xmlns:a16="http://schemas.microsoft.com/office/drawing/2014/main" id="{2B82FA86-0338-03AB-346F-0D4EF6A477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774" y="6644473"/>
            <a:ext cx="612453" cy="22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- </a:t>
            </a:r>
            <a:fld id="{3BD61D90-F798-4BAC-AFEE-3BFFDAD41B14}" type="slidenum">
              <a:rPr kumimoji="1" lang="en-US" altLang="ko-KR" sz="831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r>
              <a:rPr kumimoji="1" lang="en-US" altLang="ko-KR" sz="831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Arial"/>
                <a:sym typeface="Arial"/>
              </a:rPr>
              <a:t> -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DB616BB5-B9E8-A4FA-9300-1F3602F7BC77}"/>
              </a:ext>
            </a:extLst>
          </p:cNvPr>
          <p:cNvSpPr/>
          <p:nvPr userDrawn="1"/>
        </p:nvSpPr>
        <p:spPr>
          <a:xfrm>
            <a:off x="0" y="6527081"/>
            <a:ext cx="7992000" cy="135131"/>
          </a:xfrm>
          <a:prstGeom prst="rect">
            <a:avLst/>
          </a:prstGeom>
          <a:solidFill>
            <a:schemeClr val="tx1">
              <a:alpha val="20000"/>
            </a:schemeClr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Footer</a:t>
            </a:r>
            <a:endParaRPr kumimoji="0" lang="ko-KR" altLang="en-US" sz="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+mn-cs"/>
              <a:sym typeface="Arial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327C3B1-2B3C-21A0-A0EE-230B62C763DA}"/>
              </a:ext>
            </a:extLst>
          </p:cNvPr>
          <p:cNvSpPr/>
          <p:nvPr userDrawn="1"/>
        </p:nvSpPr>
        <p:spPr>
          <a:xfrm>
            <a:off x="0" y="872289"/>
            <a:ext cx="7992000" cy="135131"/>
          </a:xfrm>
          <a:prstGeom prst="rect">
            <a:avLst/>
          </a:prstGeom>
          <a:solidFill>
            <a:srgbClr val="8ED673">
              <a:alpha val="30000"/>
            </a:srgbClr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>
                <a:ln>
                  <a:noFill/>
                </a:ln>
                <a:solidFill>
                  <a:srgbClr val="1B950F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+mn-cs"/>
                <a:sym typeface="Arial"/>
              </a:rPr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4003419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FD7B7E2E-53B2-438D-8B2C-180F33035FC7}" type="datetimeFigureOut">
              <a:rPr lang="ko-KR" altLang="en-US" smtClean="0"/>
              <a:pPr/>
              <a:t>2025-10-14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A98AEAA5-D4E8-417F-8B2B-B385CA4A0EF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4566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62" r:id="rId6"/>
    <p:sldLayoutId id="2147483763" r:id="rId7"/>
    <p:sldLayoutId id="2147483767" r:id="rId8"/>
    <p:sldLayoutId id="2147483768" r:id="rId9"/>
    <p:sldLayoutId id="2147483771" r:id="rId10"/>
    <p:sldLayoutId id="2147483772" r:id="rId11"/>
    <p:sldLayoutId id="214748377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ctr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kumimoji="1" lang="ko-KR" altLang="en-US" sz="2000" b="1" i="0" u="none" strike="noStrike" kern="1200" cap="none">
          <a:solidFill>
            <a:srgbClr val="000000"/>
          </a:solidFill>
          <a:latin typeface="+mj-ea"/>
          <a:ea typeface="+mj-ea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Google Shape;53;p29">
            <a:extLst>
              <a:ext uri="{FF2B5EF4-FFF2-40B4-BE49-F238E27FC236}">
                <a16:creationId xmlns:a16="http://schemas.microsoft.com/office/drawing/2014/main" id="{1D1A39BE-C733-5DFF-FF07-D7DFAC62BB40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868829339"/>
              </p:ext>
            </p:extLst>
          </p:nvPr>
        </p:nvGraphicFramePr>
        <p:xfrm>
          <a:off x="2200" y="396368"/>
          <a:ext cx="9901600" cy="62537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7600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맑은 고딕"/>
                        <a:buNone/>
                      </a:pPr>
                      <a:r>
                        <a:rPr lang="ko-KR" sz="800" b="1" i="0" u="none" strike="noStrike" cap="none" err="1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화면ID</a:t>
                      </a:r>
                      <a:endParaRPr>
                        <a:latin typeface="맑은 고딕" panose="020B0503020000020004" pitchFamily="50" charset="-127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0" i="0" u="none" strike="noStrike" cap="none">
                        <a:solidFill>
                          <a:srgbClr val="00000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맑은 고딕"/>
                        <a:buNone/>
                      </a:pPr>
                      <a:r>
                        <a:rPr lang="ko-KR" sz="800" b="1" i="0" u="none" strike="noStrike" cap="none" err="1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화면명</a:t>
                      </a:r>
                      <a:endParaRPr sz="800" b="1" i="0" u="none" strike="noStrike" cap="none">
                        <a:solidFill>
                          <a:srgbClr val="00000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0" i="0" u="none" strike="noStrike" cap="none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altLang="en-US" sz="800" b="1" u="none" strike="noStrike" cap="none">
                          <a:solidFill>
                            <a:srgbClr val="333333"/>
                          </a:solidFill>
                          <a:latin typeface="맑은 고딕" panose="020B0503020000020004" pitchFamily="50" charset="-127"/>
                        </a:rPr>
                        <a:t>화면 </a:t>
                      </a:r>
                      <a:r>
                        <a:rPr lang="en-US" altLang="ko-KR" sz="800" b="1" u="none" strike="noStrike" cap="none">
                          <a:solidFill>
                            <a:srgbClr val="333333"/>
                          </a:solidFill>
                          <a:latin typeface="맑은 고딕" panose="020B0503020000020004" pitchFamily="50" charset="-127"/>
                        </a:rPr>
                        <a:t>Type</a:t>
                      </a:r>
                      <a:endParaRPr dirty="0">
                        <a:latin typeface="맑은 고딕" panose="020B0503020000020004" pitchFamily="50" charset="-127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8D8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1" i="0" u="none" strike="noStrike" cap="none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07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맑은 고딕"/>
                        <a:buNone/>
                      </a:pPr>
                      <a:r>
                        <a:rPr lang="en-US" altLang="ko-KR" sz="800" b="1" i="0" u="none" strike="noStrike" cap="none" dirty="0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AS-IS</a:t>
                      </a:r>
                      <a:endParaRPr dirty="0">
                        <a:latin typeface="맑은 고딕" panose="020B0503020000020004" pitchFamily="50" charset="-127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0" i="0" u="none" strike="noStrike" cap="none"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맑은 고딕"/>
                        <a:buNone/>
                      </a:pPr>
                      <a:r>
                        <a:rPr lang="ko-KR" altLang="en-US" sz="800" b="1" i="0" u="none" strike="noStrike" cap="none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사업구분</a:t>
                      </a:r>
                      <a:endParaRPr sz="800" b="1" i="0" u="none" strike="noStrike" cap="none">
                        <a:solidFill>
                          <a:srgbClr val="00000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8D8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1" i="0" u="none" strike="noStrike" cap="none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075">
                <a:tc gridSpan="5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1" i="0" u="none" strike="noStrike" cap="none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800" b="1" i="0" u="none" strike="noStrike" cap="none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No</a:t>
                      </a:r>
                      <a:r>
                        <a:rPr lang="ko-KR" sz="800" b="1" i="0" u="none" strike="noStrike" cap="none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.</a:t>
                      </a:r>
                      <a:endParaRPr sz="800" b="1" i="0" u="none" strike="noStrike" cap="none">
                        <a:solidFill>
                          <a:srgbClr val="00000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36000" marR="36000" marT="36000" marB="3600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800" b="1" i="0" u="none" strike="noStrike" cap="none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Description</a:t>
                      </a:r>
                      <a:endParaRPr sz="800" u="none" strike="noStrike" cap="none">
                        <a:solidFill>
                          <a:srgbClr val="00000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36000" marR="36000" marT="36000" marB="3600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4000">
                <a:tc gridSpan="5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맑은 고딕"/>
                        <a:buNone/>
                      </a:pP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b="1" i="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625" marB="456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7" name="Google Shape;56;p29">
            <a:extLst>
              <a:ext uri="{FF2B5EF4-FFF2-40B4-BE49-F238E27FC236}">
                <a16:creationId xmlns:a16="http://schemas.microsoft.com/office/drawing/2014/main" id="{4E92FB49-E265-CB7F-295B-640A76CCEDCF}"/>
              </a:ext>
            </a:extLst>
          </p:cNvPr>
          <p:cNvSpPr txBox="1"/>
          <p:nvPr userDrawn="1"/>
        </p:nvSpPr>
        <p:spPr>
          <a:xfrm>
            <a:off x="636358" y="54165"/>
            <a:ext cx="4882014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000"/>
              <a:buFont typeface="Malgun Gothic"/>
              <a:buNone/>
              <a:tabLst/>
              <a:defRPr/>
            </a:pPr>
            <a:r>
              <a: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Malgun Gothic"/>
                <a:sym typeface="Malgun Gothic"/>
              </a:rPr>
              <a:t>결제전산원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Arial"/>
              <a:sym typeface="Arial"/>
            </a:endParaRPr>
          </a:p>
        </p:txBody>
      </p:sp>
      <p:sp>
        <p:nvSpPr>
          <p:cNvPr id="28" name="자유형 27">
            <a:extLst>
              <a:ext uri="{FF2B5EF4-FFF2-40B4-BE49-F238E27FC236}">
                <a16:creationId xmlns:a16="http://schemas.microsoft.com/office/drawing/2014/main" id="{A9E629D2-C3FD-2CC7-88F8-CBA74574EFD8}"/>
              </a:ext>
            </a:extLst>
          </p:cNvPr>
          <p:cNvSpPr/>
          <p:nvPr userDrawn="1"/>
        </p:nvSpPr>
        <p:spPr>
          <a:xfrm>
            <a:off x="7505" y="8623"/>
            <a:ext cx="656692" cy="244973"/>
          </a:xfrm>
          <a:custGeom>
            <a:avLst/>
            <a:gdLst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196772 h 244973"/>
              <a:gd name="connsiteX11" fmla="*/ 0 w 656692"/>
              <a:gd name="connsiteY11" fmla="*/ 48201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196772 h 244973"/>
              <a:gd name="connsiteX11" fmla="*/ 0 w 656692"/>
              <a:gd name="connsiteY11" fmla="*/ 0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48201 w 656692"/>
              <a:gd name="connsiteY8" fmla="*/ 244973 h 244973"/>
              <a:gd name="connsiteX9" fmla="*/ 0 w 656692"/>
              <a:gd name="connsiteY9" fmla="*/ 244973 h 244973"/>
              <a:gd name="connsiteX10" fmla="*/ 0 w 656692"/>
              <a:gd name="connsiteY10" fmla="*/ 0 h 244973"/>
              <a:gd name="connsiteX0" fmla="*/ 0 w 656692"/>
              <a:gd name="connsiteY0" fmla="*/ 0 h 244973"/>
              <a:gd name="connsiteX1" fmla="*/ 48201 w 656692"/>
              <a:gd name="connsiteY1" fmla="*/ 0 h 244973"/>
              <a:gd name="connsiteX2" fmla="*/ 168799 w 656692"/>
              <a:gd name="connsiteY2" fmla="*/ 0 h 244973"/>
              <a:gd name="connsiteX3" fmla="*/ 608491 w 656692"/>
              <a:gd name="connsiteY3" fmla="*/ 0 h 244973"/>
              <a:gd name="connsiteX4" fmla="*/ 656692 w 656692"/>
              <a:gd name="connsiteY4" fmla="*/ 48201 h 244973"/>
              <a:gd name="connsiteX5" fmla="*/ 656692 w 656692"/>
              <a:gd name="connsiteY5" fmla="*/ 196772 h 244973"/>
              <a:gd name="connsiteX6" fmla="*/ 608491 w 656692"/>
              <a:gd name="connsiteY6" fmla="*/ 244973 h 244973"/>
              <a:gd name="connsiteX7" fmla="*/ 168799 w 656692"/>
              <a:gd name="connsiteY7" fmla="*/ 244973 h 244973"/>
              <a:gd name="connsiteX8" fmla="*/ 0 w 656692"/>
              <a:gd name="connsiteY8" fmla="*/ 244973 h 244973"/>
              <a:gd name="connsiteX9" fmla="*/ 0 w 656692"/>
              <a:gd name="connsiteY9" fmla="*/ 0 h 244973"/>
              <a:gd name="connsiteX0" fmla="*/ 0 w 656692"/>
              <a:gd name="connsiteY0" fmla="*/ 0 h 244973"/>
              <a:gd name="connsiteX1" fmla="*/ 168799 w 656692"/>
              <a:gd name="connsiteY1" fmla="*/ 0 h 244973"/>
              <a:gd name="connsiteX2" fmla="*/ 608491 w 656692"/>
              <a:gd name="connsiteY2" fmla="*/ 0 h 244973"/>
              <a:gd name="connsiteX3" fmla="*/ 656692 w 656692"/>
              <a:gd name="connsiteY3" fmla="*/ 48201 h 244973"/>
              <a:gd name="connsiteX4" fmla="*/ 656692 w 656692"/>
              <a:gd name="connsiteY4" fmla="*/ 196772 h 244973"/>
              <a:gd name="connsiteX5" fmla="*/ 608491 w 656692"/>
              <a:gd name="connsiteY5" fmla="*/ 244973 h 244973"/>
              <a:gd name="connsiteX6" fmla="*/ 168799 w 656692"/>
              <a:gd name="connsiteY6" fmla="*/ 244973 h 244973"/>
              <a:gd name="connsiteX7" fmla="*/ 0 w 656692"/>
              <a:gd name="connsiteY7" fmla="*/ 244973 h 244973"/>
              <a:gd name="connsiteX8" fmla="*/ 0 w 656692"/>
              <a:gd name="connsiteY8" fmla="*/ 0 h 244973"/>
              <a:gd name="connsiteX0" fmla="*/ 0 w 656692"/>
              <a:gd name="connsiteY0" fmla="*/ 0 h 244973"/>
              <a:gd name="connsiteX1" fmla="*/ 608491 w 656692"/>
              <a:gd name="connsiteY1" fmla="*/ 0 h 244973"/>
              <a:gd name="connsiteX2" fmla="*/ 656692 w 656692"/>
              <a:gd name="connsiteY2" fmla="*/ 48201 h 244973"/>
              <a:gd name="connsiteX3" fmla="*/ 656692 w 656692"/>
              <a:gd name="connsiteY3" fmla="*/ 196772 h 244973"/>
              <a:gd name="connsiteX4" fmla="*/ 608491 w 656692"/>
              <a:gd name="connsiteY4" fmla="*/ 244973 h 244973"/>
              <a:gd name="connsiteX5" fmla="*/ 168799 w 656692"/>
              <a:gd name="connsiteY5" fmla="*/ 244973 h 244973"/>
              <a:gd name="connsiteX6" fmla="*/ 0 w 656692"/>
              <a:gd name="connsiteY6" fmla="*/ 244973 h 244973"/>
              <a:gd name="connsiteX7" fmla="*/ 0 w 656692"/>
              <a:gd name="connsiteY7" fmla="*/ 0 h 244973"/>
              <a:gd name="connsiteX0" fmla="*/ 0 w 656692"/>
              <a:gd name="connsiteY0" fmla="*/ 0 h 244973"/>
              <a:gd name="connsiteX1" fmla="*/ 608491 w 656692"/>
              <a:gd name="connsiteY1" fmla="*/ 0 h 244973"/>
              <a:gd name="connsiteX2" fmla="*/ 656692 w 656692"/>
              <a:gd name="connsiteY2" fmla="*/ 48201 h 244973"/>
              <a:gd name="connsiteX3" fmla="*/ 656692 w 656692"/>
              <a:gd name="connsiteY3" fmla="*/ 196772 h 244973"/>
              <a:gd name="connsiteX4" fmla="*/ 608491 w 656692"/>
              <a:gd name="connsiteY4" fmla="*/ 244973 h 244973"/>
              <a:gd name="connsiteX5" fmla="*/ 0 w 656692"/>
              <a:gd name="connsiteY5" fmla="*/ 244973 h 244973"/>
              <a:gd name="connsiteX6" fmla="*/ 0 w 656692"/>
              <a:gd name="connsiteY6" fmla="*/ 0 h 24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6692" h="244973">
                <a:moveTo>
                  <a:pt x="0" y="0"/>
                </a:moveTo>
                <a:lnTo>
                  <a:pt x="608491" y="0"/>
                </a:lnTo>
                <a:cubicBezTo>
                  <a:pt x="635112" y="0"/>
                  <a:pt x="656692" y="21580"/>
                  <a:pt x="656692" y="48201"/>
                </a:cubicBezTo>
                <a:lnTo>
                  <a:pt x="656692" y="196772"/>
                </a:lnTo>
                <a:cubicBezTo>
                  <a:pt x="656692" y="223393"/>
                  <a:pt x="635112" y="244973"/>
                  <a:pt x="608491" y="244973"/>
                </a:cubicBezTo>
                <a:lnTo>
                  <a:pt x="0" y="244973"/>
                </a:lnTo>
                <a:lnTo>
                  <a:pt x="0" y="0"/>
                </a:lnTo>
                <a:close/>
              </a:path>
            </a:pathLst>
          </a:custGeom>
          <a:solidFill>
            <a:srgbClr val="4C4C4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ulim"/>
              <a:sym typeface="Gulim"/>
            </a:endParaRPr>
          </a:p>
        </p:txBody>
      </p:sp>
      <p:sp>
        <p:nvSpPr>
          <p:cNvPr id="29" name="자유형 28">
            <a:extLst>
              <a:ext uri="{FF2B5EF4-FFF2-40B4-BE49-F238E27FC236}">
                <a16:creationId xmlns:a16="http://schemas.microsoft.com/office/drawing/2014/main" id="{5601AA96-09C9-949E-1A05-D2DC31F16DE3}"/>
              </a:ext>
            </a:extLst>
          </p:cNvPr>
          <p:cNvSpPr/>
          <p:nvPr userDrawn="1"/>
        </p:nvSpPr>
        <p:spPr>
          <a:xfrm flipH="1">
            <a:off x="6137939" y="8624"/>
            <a:ext cx="3758122" cy="244972"/>
          </a:xfrm>
          <a:custGeom>
            <a:avLst/>
            <a:gdLst>
              <a:gd name="connsiteX0" fmla="*/ 3714686 w 3758122"/>
              <a:gd name="connsiteY0" fmla="*/ 0 h 244972"/>
              <a:gd name="connsiteX1" fmla="*/ 3417168 w 3758122"/>
              <a:gd name="connsiteY1" fmla="*/ 0 h 244972"/>
              <a:gd name="connsiteX2" fmla="*/ 3353883 w 3758122"/>
              <a:gd name="connsiteY2" fmla="*/ 0 h 244972"/>
              <a:gd name="connsiteX3" fmla="*/ 0 w 3758122"/>
              <a:gd name="connsiteY3" fmla="*/ 0 h 244972"/>
              <a:gd name="connsiteX4" fmla="*/ 0 w 3758122"/>
              <a:gd name="connsiteY4" fmla="*/ 244972 h 244972"/>
              <a:gd name="connsiteX5" fmla="*/ 3353883 w 3758122"/>
              <a:gd name="connsiteY5" fmla="*/ 244972 h 244972"/>
              <a:gd name="connsiteX6" fmla="*/ 3417168 w 3758122"/>
              <a:gd name="connsiteY6" fmla="*/ 244972 h 244972"/>
              <a:gd name="connsiteX7" fmla="*/ 3714686 w 3758122"/>
              <a:gd name="connsiteY7" fmla="*/ 244972 h 244972"/>
              <a:gd name="connsiteX8" fmla="*/ 3758122 w 3758122"/>
              <a:gd name="connsiteY8" fmla="*/ 201536 h 244972"/>
              <a:gd name="connsiteX9" fmla="*/ 3758122 w 3758122"/>
              <a:gd name="connsiteY9" fmla="*/ 43436 h 244972"/>
              <a:gd name="connsiteX10" fmla="*/ 3714686 w 3758122"/>
              <a:gd name="connsiteY10" fmla="*/ 0 h 244972"/>
              <a:gd name="connsiteX0" fmla="*/ 3714686 w 3758122"/>
              <a:gd name="connsiteY0" fmla="*/ 0 h 244972"/>
              <a:gd name="connsiteX1" fmla="*/ 3353883 w 3758122"/>
              <a:gd name="connsiteY1" fmla="*/ 0 h 244972"/>
              <a:gd name="connsiteX2" fmla="*/ 0 w 3758122"/>
              <a:gd name="connsiteY2" fmla="*/ 0 h 244972"/>
              <a:gd name="connsiteX3" fmla="*/ 0 w 3758122"/>
              <a:gd name="connsiteY3" fmla="*/ 244972 h 244972"/>
              <a:gd name="connsiteX4" fmla="*/ 3353883 w 3758122"/>
              <a:gd name="connsiteY4" fmla="*/ 244972 h 244972"/>
              <a:gd name="connsiteX5" fmla="*/ 3417168 w 3758122"/>
              <a:gd name="connsiteY5" fmla="*/ 244972 h 244972"/>
              <a:gd name="connsiteX6" fmla="*/ 3714686 w 3758122"/>
              <a:gd name="connsiteY6" fmla="*/ 244972 h 244972"/>
              <a:gd name="connsiteX7" fmla="*/ 3758122 w 3758122"/>
              <a:gd name="connsiteY7" fmla="*/ 201536 h 244972"/>
              <a:gd name="connsiteX8" fmla="*/ 3758122 w 3758122"/>
              <a:gd name="connsiteY8" fmla="*/ 43436 h 244972"/>
              <a:gd name="connsiteX9" fmla="*/ 3714686 w 3758122"/>
              <a:gd name="connsiteY9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353883 w 3758122"/>
              <a:gd name="connsiteY3" fmla="*/ 244972 h 244972"/>
              <a:gd name="connsiteX4" fmla="*/ 3417168 w 3758122"/>
              <a:gd name="connsiteY4" fmla="*/ 244972 h 244972"/>
              <a:gd name="connsiteX5" fmla="*/ 3714686 w 3758122"/>
              <a:gd name="connsiteY5" fmla="*/ 244972 h 244972"/>
              <a:gd name="connsiteX6" fmla="*/ 3758122 w 3758122"/>
              <a:gd name="connsiteY6" fmla="*/ 201536 h 244972"/>
              <a:gd name="connsiteX7" fmla="*/ 3758122 w 3758122"/>
              <a:gd name="connsiteY7" fmla="*/ 43436 h 244972"/>
              <a:gd name="connsiteX8" fmla="*/ 3714686 w 3758122"/>
              <a:gd name="connsiteY8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353883 w 3758122"/>
              <a:gd name="connsiteY3" fmla="*/ 244972 h 244972"/>
              <a:gd name="connsiteX4" fmla="*/ 3714686 w 3758122"/>
              <a:gd name="connsiteY4" fmla="*/ 244972 h 244972"/>
              <a:gd name="connsiteX5" fmla="*/ 3758122 w 3758122"/>
              <a:gd name="connsiteY5" fmla="*/ 201536 h 244972"/>
              <a:gd name="connsiteX6" fmla="*/ 3758122 w 3758122"/>
              <a:gd name="connsiteY6" fmla="*/ 43436 h 244972"/>
              <a:gd name="connsiteX7" fmla="*/ 3714686 w 3758122"/>
              <a:gd name="connsiteY7" fmla="*/ 0 h 244972"/>
              <a:gd name="connsiteX0" fmla="*/ 3714686 w 3758122"/>
              <a:gd name="connsiteY0" fmla="*/ 0 h 244972"/>
              <a:gd name="connsiteX1" fmla="*/ 0 w 3758122"/>
              <a:gd name="connsiteY1" fmla="*/ 0 h 244972"/>
              <a:gd name="connsiteX2" fmla="*/ 0 w 3758122"/>
              <a:gd name="connsiteY2" fmla="*/ 244972 h 244972"/>
              <a:gd name="connsiteX3" fmla="*/ 3714686 w 3758122"/>
              <a:gd name="connsiteY3" fmla="*/ 244972 h 244972"/>
              <a:gd name="connsiteX4" fmla="*/ 3758122 w 3758122"/>
              <a:gd name="connsiteY4" fmla="*/ 201536 h 244972"/>
              <a:gd name="connsiteX5" fmla="*/ 3758122 w 3758122"/>
              <a:gd name="connsiteY5" fmla="*/ 43436 h 244972"/>
              <a:gd name="connsiteX6" fmla="*/ 3714686 w 3758122"/>
              <a:gd name="connsiteY6" fmla="*/ 0 h 24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58122" h="244972">
                <a:moveTo>
                  <a:pt x="3714686" y="0"/>
                </a:moveTo>
                <a:lnTo>
                  <a:pt x="0" y="0"/>
                </a:lnTo>
                <a:lnTo>
                  <a:pt x="0" y="244972"/>
                </a:lnTo>
                <a:lnTo>
                  <a:pt x="3714686" y="244972"/>
                </a:lnTo>
                <a:cubicBezTo>
                  <a:pt x="3738675" y="244972"/>
                  <a:pt x="3758122" y="225525"/>
                  <a:pt x="3758122" y="201536"/>
                </a:cubicBezTo>
                <a:lnTo>
                  <a:pt x="3758122" y="43436"/>
                </a:lnTo>
                <a:cubicBezTo>
                  <a:pt x="3758122" y="19447"/>
                  <a:pt x="3738675" y="0"/>
                  <a:pt x="3714686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ko-KR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Malgun Gothic"/>
                <a:sym typeface="Malgun Gothic"/>
              </a:rPr>
              <a:t>화면설계서</a:t>
            </a:r>
            <a:endParaRPr kumimoji="0" lang="ko-KR" altLang="en-US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ulim"/>
              <a:sym typeface="Gulim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F539952-C4FC-322C-D1AC-6561888BF6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86000" y="-159458"/>
            <a:ext cx="720000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800" b="0" i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1A9A454D-0A1D-0A4C-B921-D09299C553E3}" type="datetimeFigureOut">
              <a:rPr kumimoji="1" lang="ko-KR" altLang="en-US" smtClean="0">
                <a:solidFill>
                  <a:prstClr val="black"/>
                </a:solidFill>
              </a:rPr>
              <a:pPr>
                <a:defRPr/>
              </a:pPr>
              <a:t>2025-10-14</a:t>
            </a:fld>
            <a:endParaRPr kumimoji="1"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952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6" r:id="rId7"/>
    <p:sldLayoutId id="2147483764" r:id="rId8"/>
    <p:sldLayoutId id="2147483765" r:id="rId9"/>
    <p:sldLayoutId id="2147483769" r:id="rId10"/>
    <p:sldLayoutId id="2147483770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800" b="0" i="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j-cs"/>
        </a:defRPr>
      </a:lvl1pPr>
    </p:titleStyle>
    <p:bodyStyle>
      <a:lvl1pPr marL="9525" indent="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tabLst/>
        <a:defRPr sz="800" b="0" i="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1pPr>
      <a:lvl2pPr marL="9525" indent="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800" b="0" i="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2pPr>
      <a:lvl3pPr marL="9525" indent="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800" b="0" i="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3pPr>
      <a:lvl4pPr marL="9525" indent="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800" b="0" i="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4pPr>
      <a:lvl5pPr marL="9525" indent="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800" b="0" i="0" kern="1200">
          <a:solidFill>
            <a:schemeClr val="tx1"/>
          </a:solidFill>
          <a:latin typeface="Malgun Gothic" panose="020B0503020000020004" pitchFamily="34" charset="-127"/>
          <a:ea typeface="Malgun Gothic" panose="020B0503020000020004" pitchFamily="34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tags" Target="../tags/tag11.xml"/><Relationship Id="rId7" Type="http://schemas.openxmlformats.org/officeDocument/2006/relationships/diagramData" Target="../diagrams/data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3.xml"/><Relationship Id="rId11" Type="http://schemas.microsoft.com/office/2007/relationships/diagramDrawing" Target="../diagrams/drawing1.xml"/><Relationship Id="rId5" Type="http://schemas.openxmlformats.org/officeDocument/2006/relationships/slideLayout" Target="../slideLayouts/slideLayout14.xml"/><Relationship Id="rId10" Type="http://schemas.openxmlformats.org/officeDocument/2006/relationships/diagramColors" Target="../diagrams/colors1.xml"/><Relationship Id="rId4" Type="http://schemas.openxmlformats.org/officeDocument/2006/relationships/tags" Target="../tags/tag12.xml"/><Relationship Id="rId9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4.svg"/><Relationship Id="rId7" Type="http://schemas.openxmlformats.org/officeDocument/2006/relationships/diagramColors" Target="../diagrams/colors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slideLayout" Target="../slideLayouts/slideLayout14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tags" Target="../tags/tag21.xml"/><Relationship Id="rId7" Type="http://schemas.openxmlformats.org/officeDocument/2006/relationships/notesSlide" Target="../notesSlides/notesSlide5.xml"/><Relationship Id="rId12" Type="http://schemas.microsoft.com/office/2007/relationships/diagramDrawing" Target="../diagrams/drawing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5.xml"/><Relationship Id="rId11" Type="http://schemas.openxmlformats.org/officeDocument/2006/relationships/diagramColors" Target="../diagrams/colors5.xml"/><Relationship Id="rId5" Type="http://schemas.openxmlformats.org/officeDocument/2006/relationships/tags" Target="../tags/tag23.xml"/><Relationship Id="rId10" Type="http://schemas.openxmlformats.org/officeDocument/2006/relationships/diagramQuickStyle" Target="../diagrams/quickStyle5.xml"/><Relationship Id="rId4" Type="http://schemas.openxmlformats.org/officeDocument/2006/relationships/tags" Target="../tags/tag22.xml"/><Relationship Id="rId9" Type="http://schemas.openxmlformats.org/officeDocument/2006/relationships/diagramLayout" Target="../diagrams/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slideLayout" Target="../slideLayouts/slideLayout15.xml"/><Relationship Id="rId7" Type="http://schemas.openxmlformats.org/officeDocument/2006/relationships/diagramColors" Target="../diagrams/colors9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15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7DAEC00A-919C-749E-05AB-ADF435382D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 dirty="0"/>
              <a:t>결제전산원 차세대 상생결제시스템 구축</a:t>
            </a:r>
            <a:endParaRPr lang="en-US" altLang="ko-KR" dirty="0"/>
          </a:p>
          <a:p>
            <a:r>
              <a:rPr lang="en-US" altLang="ko-KR"/>
              <a:t>08. </a:t>
            </a:r>
            <a:r>
              <a:rPr lang="ko-KR" altLang="en-US"/>
              <a:t>업무사이트</a:t>
            </a:r>
            <a:endParaRPr lang="en-US" altLang="ko-KR" dirty="0"/>
          </a:p>
        </p:txBody>
      </p:sp>
      <p:sp>
        <p:nvSpPr>
          <p:cNvPr id="6" name="제목 5">
            <a:extLst>
              <a:ext uri="{FF2B5EF4-FFF2-40B4-BE49-F238E27FC236}">
                <a16:creationId xmlns:a16="http://schemas.microsoft.com/office/drawing/2014/main" id="{015C20C6-5DAD-D4A9-2280-00C5DCFA7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화면설계서</a:t>
            </a:r>
          </a:p>
        </p:txBody>
      </p:sp>
      <p:graphicFrame>
        <p:nvGraphicFramePr>
          <p:cNvPr id="8" name="C-Date_Version" descr="작성일&#10;버전">
            <a:extLst>
              <a:ext uri="{FF2B5EF4-FFF2-40B4-BE49-F238E27FC236}">
                <a16:creationId xmlns:a16="http://schemas.microsoft.com/office/drawing/2014/main" id="{6E3D1070-19B9-D4FA-4503-5CC686B9AA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9941412"/>
              </p:ext>
            </p:extLst>
          </p:nvPr>
        </p:nvGraphicFramePr>
        <p:xfrm>
          <a:off x="3516448" y="3745625"/>
          <a:ext cx="2873100" cy="534896"/>
        </p:xfrm>
        <a:graphic>
          <a:graphicData uri="http://schemas.openxmlformats.org/drawingml/2006/table">
            <a:tbl>
              <a:tblPr>
                <a:noFill/>
                <a:tableStyleId>{83F2F993-F14D-4597-A060-1A1540AD9866}</a:tableStyleId>
              </a:tblPr>
              <a:tblGrid>
                <a:gridCol w="1436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6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6300">
                <a:tc>
                  <a:txBody>
                    <a:bodyPr/>
                    <a:lstStyle/>
                    <a:p>
                      <a:pPr marL="0" marR="63500" lvl="0" indent="0" algn="ctr" rtl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1" u="none" strike="noStrike" cap="none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작성일</a:t>
                      </a:r>
                      <a:endParaRPr sz="1100" u="none" strike="noStrike" cap="none">
                        <a:solidFill>
                          <a:srgbClr val="00000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64775" marR="64775" marT="17900" marB="17900">
                    <a:lnL w="251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2B2B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lvl="0" indent="0" algn="ctr" rtl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u="none" strike="noStrike" cap="none" dirty="0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202</a:t>
                      </a:r>
                      <a:r>
                        <a:rPr lang="en-US" altLang="ko-KR" sz="1100" u="none" strike="noStrike" cap="none" dirty="0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5</a:t>
                      </a:r>
                      <a:r>
                        <a:rPr lang="ko-KR" sz="1100" u="none" strike="noStrike" cap="none" dirty="0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.</a:t>
                      </a:r>
                      <a:r>
                        <a:rPr lang="en-US" altLang="ko-KR" sz="1100" u="none" strike="noStrike" cap="none" dirty="0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10.14</a:t>
                      </a:r>
                      <a:endParaRPr sz="1100" u="none" strike="noStrike" cap="none" dirty="0">
                        <a:solidFill>
                          <a:srgbClr val="00000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64775" marR="64775" marT="17900" marB="17900">
                    <a:lnL w="9525" cap="flat" cmpd="sng">
                      <a:solidFill>
                        <a:srgbClr val="B2B2B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800">
                <a:tc>
                  <a:txBody>
                    <a:bodyPr/>
                    <a:lstStyle/>
                    <a:p>
                      <a:pPr marL="0" marR="63500" lvl="0" indent="0" algn="ctr" rtl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100" b="1" u="none" strike="noStrike" cap="none" err="1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버</a:t>
                      </a:r>
                      <a:r>
                        <a:rPr lang="ko-KR" sz="1100" b="1" u="none" strike="noStrike" cap="none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전</a:t>
                      </a:r>
                      <a:endParaRPr sz="1100" u="none" strike="noStrike" cap="none">
                        <a:solidFill>
                          <a:srgbClr val="00000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64775" marR="64775" marT="17900" marB="17900" anchor="b">
                    <a:lnL w="251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2B2B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63500" lvl="0" indent="0" algn="ctr" rtl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1100" u="none" strike="noStrike" cap="none" dirty="0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1.0</a:t>
                      </a:r>
                    </a:p>
                  </a:txBody>
                  <a:tcPr marL="64775" marR="64775" marT="17900" marB="17900" anchor="b">
                    <a:lnL w="9525" cap="flat" cmpd="sng">
                      <a:solidFill>
                        <a:srgbClr val="B2B2B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08080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703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373403-9B14-440B-E357-C6F5F358E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55476C-B7B0-1360-8A7A-C5B277B028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DE_00002M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B195362-E816-8A3A-9010-1B107BDF62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발행 메뉴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99D3FF9-D112-8A01-F02F-051F7E856A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윈도우 팝업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1811582-63E7-56B6-C4C9-7745DB8B8C8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 dirty="0"/>
              <a:t>판매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242EF822-8CA7-14EB-6BA7-2920FF6B70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/>
              <a:t>신규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7415C39-7F28-3F0D-C8FC-F77E96BC3E88}"/>
              </a:ext>
            </a:extLst>
          </p:cNvPr>
          <p:cNvSpPr txBox="1"/>
          <p:nvPr/>
        </p:nvSpPr>
        <p:spPr>
          <a:xfrm>
            <a:off x="13210" y="1011651"/>
            <a:ext cx="16946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latin typeface="+mn-ea"/>
                <a:ea typeface="+mn-ea"/>
              </a:rPr>
              <a:t>업무 사이트 </a:t>
            </a:r>
            <a:r>
              <a:rPr lang="en-US" altLang="ko-KR" b="1" dirty="0">
                <a:latin typeface="+mn-ea"/>
                <a:ea typeface="+mn-ea"/>
              </a:rPr>
              <a:t>(</a:t>
            </a:r>
            <a:r>
              <a:rPr lang="ko-KR" altLang="en-US" b="1" dirty="0">
                <a:latin typeface="+mn-ea"/>
                <a:ea typeface="+mn-ea"/>
              </a:rPr>
              <a:t>데모</a:t>
            </a:r>
            <a:r>
              <a:rPr lang="en-US" altLang="ko-KR" b="1" dirty="0">
                <a:latin typeface="+mn-ea"/>
                <a:ea typeface="+mn-ea"/>
              </a:rPr>
              <a:t>)</a:t>
            </a:r>
            <a:endParaRPr lang="ko-KR" altLang="en-US" b="1" dirty="0">
              <a:latin typeface="+mn-ea"/>
              <a:ea typeface="+mn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A171176-F6D6-7F79-6D98-35C42FA4E00A}"/>
              </a:ext>
            </a:extLst>
          </p:cNvPr>
          <p:cNvGrpSpPr/>
          <p:nvPr/>
        </p:nvGrpSpPr>
        <p:grpSpPr>
          <a:xfrm>
            <a:off x="4339548" y="3444760"/>
            <a:ext cx="1440000" cy="1800000"/>
            <a:chOff x="3366985" y="3609833"/>
            <a:chExt cx="1440000" cy="1800000"/>
          </a:xfrm>
        </p:grpSpPr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B2A6357B-9466-4742-F55E-8CEC8DB1948E}"/>
                </a:ext>
              </a:extLst>
            </p:cNvPr>
            <p:cNvSpPr/>
            <p:nvPr/>
          </p:nvSpPr>
          <p:spPr>
            <a:xfrm>
              <a:off x="3366985" y="3609833"/>
              <a:ext cx="1440000" cy="1800000"/>
            </a:xfrm>
            <a:prstGeom prst="roundRect">
              <a:avLst>
                <a:gd name="adj" fmla="val 6598"/>
              </a:avLst>
            </a:prstGeom>
            <a:solidFill>
              <a:schemeClr val="bg1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EAA344F-4255-47C9-D89D-659D147D31E0}"/>
                </a:ext>
              </a:extLst>
            </p:cNvPr>
            <p:cNvSpPr txBox="1"/>
            <p:nvPr/>
          </p:nvSpPr>
          <p:spPr>
            <a:xfrm>
              <a:off x="3609933" y="4930612"/>
              <a:ext cx="9541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b="1" dirty="0">
                  <a:latin typeface="+mn-ea"/>
                  <a:ea typeface="+mn-ea"/>
                </a:rPr>
                <a:t>현금예치발행</a:t>
              </a:r>
            </a:p>
          </p:txBody>
        </p:sp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93C59395-C3F2-687A-3F6C-A96847F5AD51}"/>
                </a:ext>
              </a:extLst>
            </p:cNvPr>
            <p:cNvSpPr/>
            <p:nvPr/>
          </p:nvSpPr>
          <p:spPr>
            <a:xfrm>
              <a:off x="3816985" y="3862721"/>
              <a:ext cx="540000" cy="540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700" dirty="0"/>
                <a:t>ICON</a:t>
              </a:r>
              <a:endParaRPr lang="ko-KR" altLang="en-US" sz="700" dirty="0"/>
            </a:p>
          </p:txBody>
        </p:sp>
      </p:grpSp>
      <p:grpSp>
        <p:nvGrpSpPr>
          <p:cNvPr id="9" name="Google Shape;221;p45">
            <a:extLst>
              <a:ext uri="{FF2B5EF4-FFF2-40B4-BE49-F238E27FC236}">
                <a16:creationId xmlns:a16="http://schemas.microsoft.com/office/drawing/2014/main" id="{01BC9D54-E47B-0E7C-6126-7C744FCDD4E8}"/>
              </a:ext>
            </a:extLst>
          </p:cNvPr>
          <p:cNvGrpSpPr/>
          <p:nvPr/>
        </p:nvGrpSpPr>
        <p:grpSpPr>
          <a:xfrm>
            <a:off x="181692" y="1503780"/>
            <a:ext cx="7632000" cy="1249369"/>
            <a:chOff x="199309" y="1529658"/>
            <a:chExt cx="7632000" cy="1249369"/>
          </a:xfrm>
        </p:grpSpPr>
        <p:sp>
          <p:nvSpPr>
            <p:cNvPr id="10" name="Google Shape;222;p45">
              <a:extLst>
                <a:ext uri="{FF2B5EF4-FFF2-40B4-BE49-F238E27FC236}">
                  <a16:creationId xmlns:a16="http://schemas.microsoft.com/office/drawing/2014/main" id="{8CB08349-8B99-CA7D-68DE-86A95F1D6F4A}"/>
                </a:ext>
              </a:extLst>
            </p:cNvPr>
            <p:cNvSpPr/>
            <p:nvPr/>
          </p:nvSpPr>
          <p:spPr>
            <a:xfrm>
              <a:off x="199309" y="1529658"/>
              <a:ext cx="7632000" cy="1249369"/>
            </a:xfrm>
            <a:prstGeom prst="roundRect">
              <a:avLst>
                <a:gd name="adj" fmla="val 4935"/>
              </a:avLst>
            </a:prstGeom>
            <a:noFill/>
            <a:ln w="9525" cap="flat" cmpd="sng">
              <a:solidFill>
                <a:srgbClr val="DBDB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827975" tIns="144000" rIns="0" bIns="144000" anchor="t" anchorCtr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판매기업 발행 메뉴를 선택해 주세요</a:t>
              </a:r>
              <a: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  <a:b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※ </a:t>
              </a:r>
              <a:r>
                <a:rPr lang="ko-KR" altLang="en-US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수취채권 양도발행 </a:t>
              </a:r>
              <a: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lang="ko-KR" altLang="en-US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구매기업 또는 상위 판매기업으로부터 수취한 채권을 담보로 하위 판매기업에게 채권을 발행하는 메뉴  </a:t>
              </a:r>
              <a:b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※ </a:t>
              </a:r>
              <a:r>
                <a:rPr lang="ko-KR" altLang="en-US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현금예치발행 </a:t>
              </a:r>
              <a: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lang="ko-KR" altLang="en-US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협력재단 예치계좌에 예치한 현금을 담보로 하위 판매기업에게 채권을 발행하는 메뉴</a:t>
              </a:r>
            </a:p>
          </p:txBody>
        </p:sp>
        <p:sp>
          <p:nvSpPr>
            <p:cNvPr id="11" name="Google Shape;223;p45">
              <a:extLst>
                <a:ext uri="{FF2B5EF4-FFF2-40B4-BE49-F238E27FC236}">
                  <a16:creationId xmlns:a16="http://schemas.microsoft.com/office/drawing/2014/main" id="{A4E57228-1F8C-7A1F-CB50-AB9494B91BD0}"/>
                </a:ext>
              </a:extLst>
            </p:cNvPr>
            <p:cNvSpPr txBox="1"/>
            <p:nvPr/>
          </p:nvSpPr>
          <p:spPr>
            <a:xfrm>
              <a:off x="387789" y="1707715"/>
              <a:ext cx="485292" cy="144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 t="-17998" r="60000" b="-14998"/>
              </a:stretch>
            </a:blipFill>
            <a:ln>
              <a:noFill/>
            </a:ln>
          </p:spPr>
          <p:txBody>
            <a:bodyPr spcFirstLastPara="1" wrap="square" lIns="251975" tIns="0" rIns="0" bIns="0" anchor="ctr" anchorCtr="0">
              <a:noAutofit/>
            </a:bodyPr>
            <a:lstStyle/>
            <a:p>
              <a:pPr marL="0" marR="0" lvl="0" indent="0" algn="r" rtl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900" b="0" i="0" u="none" strike="noStrike" cap="none" dirty="0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안내</a:t>
              </a:r>
              <a:endParaRPr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aphicFrame>
        <p:nvGraphicFramePr>
          <p:cNvPr id="12" name="표 개체 틀 17">
            <a:extLst>
              <a:ext uri="{FF2B5EF4-FFF2-40B4-BE49-F238E27FC236}">
                <a16:creationId xmlns:a16="http://schemas.microsoft.com/office/drawing/2014/main" id="{ED958680-FD8A-6EDB-A6E0-6074415486F5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2233526512"/>
              </p:ext>
            </p:extLst>
          </p:nvPr>
        </p:nvGraphicFramePr>
        <p:xfrm>
          <a:off x="7994650" y="1098550"/>
          <a:ext cx="1898649" cy="179832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492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ko-KR" altLang="en-US" sz="80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판매기업 발행메뉴 선택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53047131"/>
                  </a:ext>
                </a:extLst>
              </a:tr>
              <a:tr h="1492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ko-KR" altLang="en-US" sz="800" b="1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안내 문구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31595408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ko-KR" altLang="en-US" sz="800" b="1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수취채권 양도발행</a:t>
                      </a:r>
                      <a:endParaRPr lang="en-US" altLang="ko-KR" sz="800" b="1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85725" indent="-85725" latinLnBrk="1">
                        <a:buFontTx/>
                        <a:buChar char="-"/>
                      </a:pPr>
                      <a:r>
                        <a:rPr lang="ko-KR" altLang="en-US" sz="800" baseline="0" dirty="0">
                          <a:solidFill>
                            <a:schemeClr val="tx1"/>
                          </a:solidFill>
                        </a:rPr>
                        <a:t>선택 시 수취채권 양도발행 화면으로 이동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91595339"/>
                  </a:ext>
                </a:extLst>
              </a:tr>
              <a:tr h="1492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ko-KR" altLang="en-US" sz="800" b="1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현금예치발행</a:t>
                      </a:r>
                      <a:endParaRPr lang="en-US" altLang="ko-KR" sz="800" b="1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chemeClr val="tx1"/>
                          </a:solidFill>
                        </a:rPr>
                        <a:t>선택 시 현금예치발행 화면으로 이동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49542101"/>
                  </a:ext>
                </a:extLst>
              </a:tr>
              <a:tr h="1492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1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[</a:t>
                      </a:r>
                      <a:r>
                        <a:rPr lang="ko-KR" altLang="en-US" sz="800" b="1" baseline="0" dirty="0">
                          <a:solidFill>
                            <a:schemeClr val="tx1"/>
                          </a:solidFill>
                        </a:rPr>
                        <a:t>이전</a:t>
                      </a:r>
                      <a:r>
                        <a:rPr lang="en-US" altLang="ko-KR" sz="800" b="1" baseline="0" dirty="0">
                          <a:solidFill>
                            <a:schemeClr val="tx1"/>
                          </a:solidFill>
                        </a:rPr>
                        <a:t>] </a:t>
                      </a:r>
                      <a:r>
                        <a:rPr lang="ko-KR" altLang="en-US" sz="800" b="1" baseline="0" dirty="0">
                          <a:solidFill>
                            <a:schemeClr val="tx1"/>
                          </a:solidFill>
                        </a:rPr>
                        <a:t>버튼</a:t>
                      </a:r>
                      <a:endParaRPr lang="en-US" altLang="ko-KR" sz="800" b="1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chemeClr val="tx1"/>
                          </a:solidFill>
                        </a:rPr>
                        <a:t>버튼 선택 시 업무사이트 메인 </a:t>
                      </a:r>
                      <a:r>
                        <a:rPr lang="en-US" altLang="ko-KR" sz="800" baseline="0" dirty="0">
                          <a:solidFill>
                            <a:schemeClr val="tx1"/>
                          </a:solidFill>
                        </a:rPr>
                        <a:t>(DE_00001M) </a:t>
                      </a:r>
                      <a:r>
                        <a:rPr lang="ko-KR" altLang="en-US" sz="800" baseline="0" dirty="0">
                          <a:solidFill>
                            <a:schemeClr val="tx1"/>
                          </a:solidFill>
                        </a:rPr>
                        <a:t>화면으로 이동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56967276"/>
                  </a:ext>
                </a:extLst>
              </a:tr>
            </a:tbl>
          </a:graphicData>
        </a:graphic>
      </p:graphicFrame>
      <p:grpSp>
        <p:nvGrpSpPr>
          <p:cNvPr id="18" name="그룹 17">
            <a:extLst>
              <a:ext uri="{FF2B5EF4-FFF2-40B4-BE49-F238E27FC236}">
                <a16:creationId xmlns:a16="http://schemas.microsoft.com/office/drawing/2014/main" id="{648C4DDB-E4CE-0B01-887F-93AF47159F7A}"/>
              </a:ext>
            </a:extLst>
          </p:cNvPr>
          <p:cNvGrpSpPr/>
          <p:nvPr/>
        </p:nvGrpSpPr>
        <p:grpSpPr>
          <a:xfrm>
            <a:off x="2415624" y="3444760"/>
            <a:ext cx="1440000" cy="1800000"/>
            <a:chOff x="1774240" y="3609833"/>
            <a:chExt cx="1440000" cy="1800000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C7D665EC-429D-B241-229F-F7163A99E2F9}"/>
                </a:ext>
              </a:extLst>
            </p:cNvPr>
            <p:cNvSpPr/>
            <p:nvPr/>
          </p:nvSpPr>
          <p:spPr>
            <a:xfrm>
              <a:off x="1774240" y="3609833"/>
              <a:ext cx="1440000" cy="1800000"/>
            </a:xfrm>
            <a:prstGeom prst="roundRect">
              <a:avLst>
                <a:gd name="adj" fmla="val 6598"/>
              </a:avLst>
            </a:prstGeom>
            <a:solidFill>
              <a:schemeClr val="bg1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8672B70-30CE-55B4-4011-DEA643D7A892}"/>
                </a:ext>
              </a:extLst>
            </p:cNvPr>
            <p:cNvSpPr txBox="1"/>
            <p:nvPr/>
          </p:nvSpPr>
          <p:spPr>
            <a:xfrm>
              <a:off x="1866504" y="4930612"/>
              <a:ext cx="12554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b="1" dirty="0">
                  <a:latin typeface="+mn-ea"/>
                  <a:ea typeface="+mn-ea"/>
                </a:rPr>
                <a:t>수취채권 양도발행</a:t>
              </a:r>
            </a:p>
          </p:txBody>
        </p:sp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43250343-DCDB-0F0B-2E52-488584EC5C2D}"/>
                </a:ext>
              </a:extLst>
            </p:cNvPr>
            <p:cNvSpPr/>
            <p:nvPr/>
          </p:nvSpPr>
          <p:spPr>
            <a:xfrm>
              <a:off x="2224240" y="3862721"/>
              <a:ext cx="540000" cy="540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700" dirty="0"/>
                <a:t>ICON</a:t>
              </a:r>
              <a:endParaRPr lang="ko-KR" altLang="en-US" sz="700" dirty="0"/>
            </a:p>
          </p:txBody>
        </p:sp>
      </p:grpSp>
      <p:sp>
        <p:nvSpPr>
          <p:cNvPr id="7" name="Google Shape;252;p45">
            <a:extLst>
              <a:ext uri="{FF2B5EF4-FFF2-40B4-BE49-F238E27FC236}">
                <a16:creationId xmlns:a16="http://schemas.microsoft.com/office/drawing/2014/main" id="{47A031E6-DB73-95E5-13B7-02C7F84041F0}"/>
              </a:ext>
            </a:extLst>
          </p:cNvPr>
          <p:cNvSpPr/>
          <p:nvPr/>
        </p:nvSpPr>
        <p:spPr>
          <a:xfrm>
            <a:off x="2300154" y="3413240"/>
            <a:ext cx="230940" cy="230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Arial"/>
              <a:buNone/>
            </a:pPr>
            <a:r>
              <a:rPr lang="en-US" sz="800" b="1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endParaRPr sz="800" b="1" i="0" u="none" strike="noStrike" cap="none" dirty="0">
              <a:solidFill>
                <a:srgbClr val="FFFFFF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8" name="Google Shape;252;p45">
            <a:extLst>
              <a:ext uri="{FF2B5EF4-FFF2-40B4-BE49-F238E27FC236}">
                <a16:creationId xmlns:a16="http://schemas.microsoft.com/office/drawing/2014/main" id="{957C224F-1372-EBF5-7FA1-33FCF78B8782}"/>
              </a:ext>
            </a:extLst>
          </p:cNvPr>
          <p:cNvSpPr/>
          <p:nvPr/>
        </p:nvSpPr>
        <p:spPr>
          <a:xfrm>
            <a:off x="4224078" y="3413240"/>
            <a:ext cx="230940" cy="230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Arial"/>
              <a:buNone/>
            </a:pPr>
            <a:r>
              <a:rPr lang="en-US" sz="800" b="1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endParaRPr sz="800" b="1" i="0" u="none" strike="noStrike" cap="none" dirty="0">
              <a:solidFill>
                <a:srgbClr val="FFFFFF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7" name="Google Shape;252;p45">
            <a:extLst>
              <a:ext uri="{FF2B5EF4-FFF2-40B4-BE49-F238E27FC236}">
                <a16:creationId xmlns:a16="http://schemas.microsoft.com/office/drawing/2014/main" id="{725448FB-B5AC-46EF-24F8-C81D79FF3B92}"/>
              </a:ext>
            </a:extLst>
          </p:cNvPr>
          <p:cNvSpPr/>
          <p:nvPr/>
        </p:nvSpPr>
        <p:spPr>
          <a:xfrm>
            <a:off x="66222" y="1451437"/>
            <a:ext cx="230940" cy="230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Arial"/>
              <a:buNone/>
            </a:pPr>
            <a:r>
              <a:rPr lang="en-US" altLang="ko-KR" sz="800" b="1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endParaRPr sz="800" b="1" i="0" u="none" strike="noStrike" cap="none" dirty="0">
              <a:solidFill>
                <a:srgbClr val="FFFFFF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3" name="모서리가 둥근 직사각형 8">
            <a:extLst>
              <a:ext uri="{FF2B5EF4-FFF2-40B4-BE49-F238E27FC236}">
                <a16:creationId xmlns:a16="http://schemas.microsoft.com/office/drawing/2014/main" id="{40620E22-CE9F-239D-652B-F8DF8E7772C7}"/>
              </a:ext>
            </a:extLst>
          </p:cNvPr>
          <p:cNvSpPr/>
          <p:nvPr/>
        </p:nvSpPr>
        <p:spPr>
          <a:xfrm>
            <a:off x="6936772" y="6001467"/>
            <a:ext cx="864000" cy="324000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이전</a:t>
            </a:r>
            <a:endParaRPr lang="en-US" altLang="ko-KR" sz="900" b="1" dirty="0">
              <a:solidFill>
                <a:srgbClr val="4D65E2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Google Shape;252;p45">
            <a:extLst>
              <a:ext uri="{FF2B5EF4-FFF2-40B4-BE49-F238E27FC236}">
                <a16:creationId xmlns:a16="http://schemas.microsoft.com/office/drawing/2014/main" id="{E60C4950-30F2-AADF-8A25-AE028A0A63BA}"/>
              </a:ext>
            </a:extLst>
          </p:cNvPr>
          <p:cNvSpPr/>
          <p:nvPr/>
        </p:nvSpPr>
        <p:spPr>
          <a:xfrm>
            <a:off x="7637220" y="5886267"/>
            <a:ext cx="230940" cy="230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Arial"/>
              <a:buNone/>
            </a:pPr>
            <a:r>
              <a:rPr lang="en-US" sz="800" b="1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4</a:t>
            </a:r>
            <a:endParaRPr sz="800" b="1" i="0" u="none" strike="noStrike" cap="none" dirty="0">
              <a:solidFill>
                <a:srgbClr val="FFFFFF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98782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9C692-76C9-D6CB-95C3-7D0B17134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0EFBA3-29BC-FBA8-82C5-3BF1834F1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02. </a:t>
            </a:r>
            <a:r>
              <a:rPr lang="ko-KR" altLang="en-US" dirty="0"/>
              <a:t>발행 </a:t>
            </a:r>
            <a:r>
              <a:rPr lang="en-US" altLang="ko-KR" dirty="0"/>
              <a:t>(</a:t>
            </a:r>
            <a:r>
              <a:rPr lang="ko-KR" altLang="en-US" dirty="0"/>
              <a:t>구매기업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DC7E2C2-61DD-6E5A-D4FA-0ACF5A54CE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업무사이트</a:t>
            </a:r>
          </a:p>
        </p:txBody>
      </p:sp>
    </p:spTree>
    <p:extLst>
      <p:ext uri="{BB962C8B-B14F-4D97-AF65-F5344CB8AC3E}">
        <p14:creationId xmlns:p14="http://schemas.microsoft.com/office/powerpoint/2010/main" val="3355452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표 62">
            <a:extLst>
              <a:ext uri="{FF2B5EF4-FFF2-40B4-BE49-F238E27FC236}">
                <a16:creationId xmlns:a16="http://schemas.microsoft.com/office/drawing/2014/main" id="{CEE5BC8A-CF57-4693-A215-4D42298490EE}"/>
              </a:ext>
            </a:extLst>
          </p:cNvPr>
          <p:cNvGraphicFramePr>
            <a:graphicFrameLocks noGrp="1"/>
          </p:cNvGraphicFramePr>
          <p:nvPr/>
        </p:nvGraphicFramePr>
        <p:xfrm>
          <a:off x="165208" y="3534199"/>
          <a:ext cx="7656721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5341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6251380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그룹관리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51480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발행유형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0413167"/>
                  </a:ext>
                </a:extLst>
              </a:tr>
            </a:tbl>
          </a:graphicData>
        </a:graphic>
      </p:graphicFrame>
      <p:sp>
        <p:nvSpPr>
          <p:cNvPr id="27" name="제목 26">
            <a:extLst>
              <a:ext uri="{FF2B5EF4-FFF2-40B4-BE49-F238E27FC236}">
                <a16:creationId xmlns:a16="http://schemas.microsoft.com/office/drawing/2014/main" id="{85ACFF05-E91E-4A31-AC06-0C8E8DE5FC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TR_00033M</a:t>
            </a:r>
            <a:endParaRPr lang="ko-KR" altLang="en-US" dirty="0"/>
          </a:p>
        </p:txBody>
      </p:sp>
      <p:sp>
        <p:nvSpPr>
          <p:cNvPr id="9" name="부제목 8">
            <a:extLst>
              <a:ext uri="{FF2B5EF4-FFF2-40B4-BE49-F238E27FC236}">
                <a16:creationId xmlns:a16="http://schemas.microsoft.com/office/drawing/2014/main" id="{031F8058-66ED-55A2-130B-856AD9118B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신청정보 입력</a:t>
            </a:r>
          </a:p>
        </p:txBody>
      </p:sp>
      <p:sp>
        <p:nvSpPr>
          <p:cNvPr id="153" name="텍스트 개체 틀 152">
            <a:extLst>
              <a:ext uri="{FF2B5EF4-FFF2-40B4-BE49-F238E27FC236}">
                <a16:creationId xmlns:a16="http://schemas.microsoft.com/office/drawing/2014/main" id="{6C9CDC19-D978-FC00-12E1-8A56F68AA7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윈도우 팝업</a:t>
            </a:r>
          </a:p>
        </p:txBody>
      </p:sp>
      <p:sp>
        <p:nvSpPr>
          <p:cNvPr id="154" name="텍스트 개체 틀 153">
            <a:extLst>
              <a:ext uri="{FF2B5EF4-FFF2-40B4-BE49-F238E27FC236}">
                <a16:creationId xmlns:a16="http://schemas.microsoft.com/office/drawing/2014/main" id="{195032B5-DE48-B9D8-D3CF-6AD6E39A730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구매기업</a:t>
            </a:r>
          </a:p>
        </p:txBody>
      </p:sp>
      <p:sp>
        <p:nvSpPr>
          <p:cNvPr id="29" name="텍스트 개체 틀 28">
            <a:extLst>
              <a:ext uri="{FF2B5EF4-FFF2-40B4-BE49-F238E27FC236}">
                <a16:creationId xmlns:a16="http://schemas.microsoft.com/office/drawing/2014/main" id="{13B7A6DF-0F1F-451C-BAA9-B8411724EE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신규</a:t>
            </a:r>
          </a:p>
        </p:txBody>
      </p:sp>
      <p:graphicFrame>
        <p:nvGraphicFramePr>
          <p:cNvPr id="62" name="표 개체 틀 17">
            <a:extLst>
              <a:ext uri="{FF2B5EF4-FFF2-40B4-BE49-F238E27FC236}">
                <a16:creationId xmlns:a16="http://schemas.microsoft.com/office/drawing/2014/main" id="{A0A1972F-41DB-0BDC-BCAD-E70F92F7D5F5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2832212641"/>
              </p:ext>
            </p:extLst>
          </p:nvPr>
        </p:nvGraphicFramePr>
        <p:xfrm>
          <a:off x="7994650" y="1098550"/>
          <a:ext cx="1898649" cy="350520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492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신청정보 입력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dirty="0">
                          <a:solidFill>
                            <a:srgbClr val="FF00FF"/>
                          </a:solidFill>
                          <a:latin typeface="+mn-ea"/>
                          <a:ea typeface="+mn-ea"/>
                        </a:rPr>
                        <a:t>핑크색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사용자 직접입력 영역</a:t>
                      </a:r>
                      <a:endParaRPr lang="en-US" altLang="ko-KR" sz="800" b="0" dirty="0">
                        <a:latin typeface="+mn-ea"/>
                        <a:ea typeface="+mn-ea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</a:rPr>
                        <a:t>주황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dirty="0">
                        <a:latin typeface="+mn-ea"/>
                        <a:ea typeface="+mn-ea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dirty="0">
                          <a:solidFill>
                            <a:srgbClr val="00B050"/>
                          </a:solidFill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dirty="0">
                        <a:latin typeface="+mn-ea"/>
                        <a:ea typeface="+mn-ea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baseline="0" dirty="0">
                        <a:solidFill>
                          <a:srgbClr val="3399FF"/>
                        </a:solidFill>
                        <a:latin typeface="+mn-ea"/>
                        <a:ea typeface="+mn-ea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외상매출채권 발행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149225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약정 만기일자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진입시점 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+1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년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97269744"/>
                  </a:ext>
                </a:extLst>
              </a:tr>
              <a:tr h="149225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오류 검증 진행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1.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사업자등록번호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: 1058500005</a:t>
                      </a:r>
                      <a:b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</a:b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2. .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발행금액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: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숫자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/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이용약정 정보 발행가능금액 이내</a:t>
                      </a:r>
                      <a:b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</a:b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3.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만기일자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: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발행일자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~ 90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일 이내</a:t>
                      </a:r>
                      <a:b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</a:b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4.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원인품목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: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한글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,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영문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40byte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이내</a:t>
                      </a:r>
                      <a:b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</a:b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5.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할인가능일자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 :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만기일자 이내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(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필수 아님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)</a:t>
                      </a:r>
                      <a:endParaRPr lang="en-US" altLang="ko-KR" sz="9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55299487"/>
                  </a:ext>
                </a:extLst>
              </a:tr>
              <a:tr h="14922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결재라인 </a:t>
                      </a:r>
                      <a:endParaRPr lang="en-US" altLang="ko-KR" sz="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-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진행 안함</a:t>
                      </a:r>
                      <a:endParaRPr lang="en-US" altLang="ko-KR" sz="8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509824"/>
                  </a:ext>
                </a:extLst>
              </a:tr>
              <a:tr h="14922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툴팁</a:t>
                      </a:r>
                      <a:endParaRPr lang="en-US" altLang="ko-KR" sz="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/>
                      </a:endParaRPr>
                    </a:p>
                    <a:p>
                      <a:pPr marL="171450" marR="0" lvl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디폴트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: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노출</a:t>
                      </a:r>
                      <a:endParaRPr lang="en-US" altLang="ko-KR" sz="8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1265200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DABB1B4B-ECF9-3080-EA37-8CCE6A52D091}"/>
              </a:ext>
            </a:extLst>
          </p:cNvPr>
          <p:cNvSpPr txBox="1"/>
          <p:nvPr/>
        </p:nvSpPr>
        <p:spPr>
          <a:xfrm>
            <a:off x="181692" y="1032247"/>
            <a:ext cx="1383392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외상매출채권 발행</a:t>
            </a:r>
          </a:p>
        </p:txBody>
      </p:sp>
      <p:sp>
        <p:nvSpPr>
          <p:cNvPr id="11" name="Header">
            <a:extLst>
              <a:ext uri="{FF2B5EF4-FFF2-40B4-BE49-F238E27FC236}">
                <a16:creationId xmlns:a16="http://schemas.microsoft.com/office/drawing/2014/main" id="{99A34EA0-E0FB-8FC2-EA62-5EBDF077E285}"/>
              </a:ext>
            </a:extLst>
          </p:cNvPr>
          <p:cNvSpPr txBox="1"/>
          <p:nvPr/>
        </p:nvSpPr>
        <p:spPr>
          <a:xfrm>
            <a:off x="25758" y="1574776"/>
            <a:ext cx="1231363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>
                <a:latin typeface="+mj-ea"/>
                <a:ea typeface="+mj-ea"/>
                <a:cs typeface="Segoe UI" panose="020B0502040204020203" pitchFamily="34" charset="0"/>
              </a:rPr>
              <a:t>이용약정 정보</a:t>
            </a:r>
            <a:endParaRPr lang="en-US" sz="1000" b="1" dirty="0">
              <a:latin typeface="+mj-ea"/>
              <a:ea typeface="+mj-ea"/>
              <a:cs typeface="Segoe UI" panose="020B0502040204020203" pitchFamily="34" charset="0"/>
            </a:endParaRPr>
          </a:p>
        </p:txBody>
      </p:sp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BC6DB99D-EA87-5384-B12C-A58DCD652B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559687"/>
              </p:ext>
            </p:extLst>
          </p:nvPr>
        </p:nvGraphicFramePr>
        <p:xfrm>
          <a:off x="174980" y="1782303"/>
          <a:ext cx="7656721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5341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2331292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333948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2586140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발행기업명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종합상사㈜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en-US" altLang="ko-KR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latinLnBrk="1"/>
                      <a:endParaRPr lang="en-US" altLang="ko-KR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사업자등록번호</a:t>
                      </a:r>
                      <a:endParaRPr lang="en-US" altLang="ko-KR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100-85-00000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구매기업번호</a:t>
                      </a:r>
                      <a:endParaRPr lang="en-US" altLang="ko-KR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0001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91043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발행한도금액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10,000,000,000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발행잔액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2,500,000,000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2517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약정 만기일자</a:t>
                      </a:r>
                      <a:endParaRPr lang="en-US" altLang="ko-KR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진입시점 </a:t>
                      </a:r>
                      <a:r>
                        <a:rPr kumimoji="0" lang="en-US" altLang="ko-KR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+ 1</a:t>
                      </a:r>
                      <a:r>
                        <a:rPr kumimoji="0" lang="ko-KR" alt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년</a:t>
                      </a:r>
                      <a:r>
                        <a:rPr kumimoji="0" lang="en-US" altLang="ko-KR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  <a:endParaRPr kumimoji="0" lang="ko-KR" altLang="en-US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latin typeface="+mn-ea"/>
                          <a:ea typeface="+mn-ea"/>
                        </a:rPr>
                        <a:t>발행가능금액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7,500,000,000</a:t>
                      </a:r>
                      <a:endParaRPr kumimoji="0" lang="ko-KR" altLang="en-US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57245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만기결제계좌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KB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증권  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1000-0085-10000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6917109"/>
                  </a:ext>
                </a:extLst>
              </a:tr>
            </a:tbl>
          </a:graphicData>
        </a:graphic>
      </p:graphicFrame>
      <p:grpSp>
        <p:nvGrpSpPr>
          <p:cNvPr id="82" name="그룹 81">
            <a:extLst>
              <a:ext uri="{FF2B5EF4-FFF2-40B4-BE49-F238E27FC236}">
                <a16:creationId xmlns:a16="http://schemas.microsoft.com/office/drawing/2014/main" id="{9F893396-45EA-9120-0217-2D677B6B9E8B}"/>
              </a:ext>
            </a:extLst>
          </p:cNvPr>
          <p:cNvGrpSpPr/>
          <p:nvPr/>
        </p:nvGrpSpPr>
        <p:grpSpPr>
          <a:xfrm>
            <a:off x="1658581" y="3895634"/>
            <a:ext cx="1631991" cy="144000"/>
            <a:chOff x="2499010" y="1912246"/>
            <a:chExt cx="1631991" cy="144000"/>
          </a:xfrm>
        </p:grpSpPr>
        <p:grpSp>
          <p:nvGrpSpPr>
            <p:cNvPr id="83" name="Radio Button" descr="&lt;SmartSettings&gt;&lt;SmartOptions&gt;&lt;Code&gt;H4sIAAAAAAAEAO29B2AcSZYlJi9tynt/SvVK1+B0oQiAYBMk2JBAEOzBiM3mkuwdaUcjKasqgcplVmVdZhZAzO2dvPfee++999577733ujudTif33/8/XGZkAWz2zkrayZ4hgKrIHz9+fB8/ItZNsbxIvyimddVU5+34y/PzYpqPz5ZtXler8cvqKq9fVsWyPfyNE2n7+rpp80Xnz/FJVZb5tC2qZTP+PF/mdTHtNnm1XrbFwsJ+ndeX1FXTbfYmf+c6++66PGe8GJEvqunb9Wr8epHV7em7Nl821J/AO8+m+dd7i1BftnVVOkTe7/XTy3zZ4uXfOFlmi7xZ0Ydp2Po3Tn7xb5yk9KzWk7KYptMyaxpp8+WKaZY+Cv58kjW5vKEv8st1cZm1ecodfjtbzsq8/m6drVZ5nU7n+fRtPjuZZ8uLfOa3SD9Ll+uyZPwsJEGjuszrupjl6aSqyvRsWbRbZz4Wz6p6kTadD0bp2fFqlVK3dxxAD0s8E0J/zPD6b+PFABk8QvetV9msqJ6s27Zavp5nq7xJ694nNJz8Ku213CK449c5eDCfyUfSl4dlBFM8xXm61etnfNZ4fXSADADCc/cuE7LIyuIHygZmis9p/PGXzk4wfU+qdzKP+OWzHuHHx7OZabf10YlM+EegZQykATTWhgQwNkb9tjch5qHhHLdtNp2nOXgqnQtTbehzkAlp1iKcu2WG9PsrKvr2bcelzdNPPtvQ/dj/Y3Csdd6u62Xa1us80vkvCT/6JV0o+vZ5Vjb+60E7I8GXVTFLBwa+VU1+mpg4bfLlLK9HQrPj+qJJ82GBizMQQ0izxn3dGzt4377yu4qquFli2vr61gLBrPYKQyOEfPEkDPsyOzDr0Q7xDHSKh1j3q9UM5G7n1DfADzf+BhRQOLqo8vGfDZjj2SCsqbK6JwWDPG0eIsYX2Vsiw7o280B6JS1ogHnTVjVBzc7JohGdqisixd15MQNFmGzNZtjhwHVCt3ouxQn1Mv6iqd7UxeuWpmW8wO/rfEjS8XSE7oaPz4tlVpbvzylfZDWNsxy/IszJcp1Uiy9ZBjtTOoRoBJvIR9OsJS26dfpumrNOT/N3t7cqEJTn1cUFVFldV/XWR8+yoqRJa6t0LUzODJkKx8i0jT8aoZNb6TLvV/fHXeKax816QYbo+ij82PgdZNNEvJRSyjDjDpC7fShGF4ov1Be8R+nZ06JZVU02KT3B7RDIQDE+ifN2Yq0YtAiP/Brxjbi9+Ed9GfeVmf016hHhiWnOedGMBU/6Nyq2cB+e1dXC9bXl+urOZs8MDcyZ+erzvG3Sq3lOc6YTJ9TOpu0aspNO8rIiuSe+yoRQ5By+86bT9hGZUjxKOvEofRfqRtJc5G36i40Z9eZIrdLhjRb4NkOvzolVOySww4Q6VCfia49YFfJtRntr6VeaBORMf+EvjDfG46g3/smiKUiA0s8+6wd5Qxr5Zo2Bp3mPEcDNuMmhxrNBScfGlF5m5TpPf4/ht/Dcetzpo28A0LOOA+g/N1uKHlMrd7HHKPow37pZzZyQIau3PlRZuECmYUG5MkqftBN/cFGQc5q6HEFf+9tehoTH94gjmi+qcN9n/P3vwIsOFgQj4vSaR0QvCud9nOCwz/Gb69VmieRhoxU46vO6Wq9I3j0KUENKpgDELr5gPxpfftUWJfIv7QvKRPhmA00/8l2Ej95fAhkPtc4X+P2M0jXwhz28Prefb/DqQA0PQDzs8J8bfOXB6MA8N7yPB47MFli4oAHtHtKPx595oxSC08effLIBT/Pcoj88Yt+Yeqnf2feK72+gnv+w0ZlmS/VcjVMzEMLGnhtpZ55bjgmP5fb3ZPTjdSsfbDRusUd6s+/f2G3QEl3zH1+SObnF7JrnPSiCx4baOkvC9VauxxBZFlN2IYbkc+h5T2TwBH4w43BLnvGfPvN1MyC3eQYCuthzy6a3bLYxZOw+70FjnuyQNO85ocNBKQO7JYFvQYYbmtzw9a0IeAvCDQ7XqcWbxrwB09vnEYYj95Mvv/jmg/fC5Yp/8c4voT+bNlvS+gG7WN2gmuP5EQIZqK2tO6wy4k4OnrgTiOcDI6lXOcdQ8AAfNzkFUHV+/tlHvWj5o7tHdkBf1yXUMYQtInTuKNdhl2JgjgbZzwHdmJE2yi+SfMCzMeGiP37J/wO4/5sEixsAAA==&lt;/Code&gt;&lt;CodeSignature&gt;PkA0BeKbb6k61bj3t4f1QSFayBUYgLPJscplsSWXSWETP9K+Qt+F64ckorPLd8+B5pUuOYUZt8sQCDzu9gBcKz39fQgV91hIt0oqFteS++UWEeHO1gycpKFFsJxcozm1FW5bSWpVeWg5EUj1A5nN8+y/N933tD4tJfkwKnd/wZ0pZ+OtKJ/hckodGR615t61VVRT4Y5s1n0MIa+55nxOosCBp6NOzORIp/azJKDPnIhk7JaEEhrmq1HM9ZcaH9udWluVSnR/A465IQeaosM5OvWqArccy/R8wGhgPdegn2Wx1JQV83Cjcp448iN6gnzRNlTFmBKLTBUHfR1hZGDSDw==&lt;/CodeSignature&gt;&lt;/SmartOptions&gt;&lt;SmartResize enabled=&quot;True&quot; minWidth=&quot;10&quot; minHeight=&quot;10&quot; /&gt;&lt;/SmartSettings&gt;">
              <a:extLst>
                <a:ext uri="{FF2B5EF4-FFF2-40B4-BE49-F238E27FC236}">
                  <a16:creationId xmlns:a16="http://schemas.microsoft.com/office/drawing/2014/main" id="{45A4A246-D437-36D4-CD82-1E1F98AF2E9F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3375553" y="1912246"/>
              <a:ext cx="755448" cy="144000"/>
              <a:chOff x="593892" y="1623383"/>
              <a:chExt cx="755448" cy="144000"/>
            </a:xfrm>
          </p:grpSpPr>
          <p:sp>
            <p:nvSpPr>
              <p:cNvPr id="88" name="Circle">
                <a:extLst>
                  <a:ext uri="{FF2B5EF4-FFF2-40B4-BE49-F238E27FC236}">
                    <a16:creationId xmlns:a16="http://schemas.microsoft.com/office/drawing/2014/main" id="{25DC386E-CD8C-22AF-2005-619E1185892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3892" y="1623383"/>
                <a:ext cx="144000" cy="144000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89" name="Check" hidden="1">
                <a:extLst>
                  <a:ext uri="{FF2B5EF4-FFF2-40B4-BE49-F238E27FC236}">
                    <a16:creationId xmlns:a16="http://schemas.microsoft.com/office/drawing/2014/main" id="{FCB12B54-4F9C-37D1-0BBA-F872003C89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892" y="1659383"/>
                <a:ext cx="72000" cy="72000"/>
              </a:xfrm>
              <a:prstGeom prst="ellipse">
                <a:avLst/>
              </a:prstGeom>
              <a:solidFill>
                <a:srgbClr val="808080"/>
              </a:solidFill>
              <a:ln w="6350">
                <a:solidFill>
                  <a:srgbClr val="8080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90" name="Label">
                <a:extLst>
                  <a:ext uri="{FF2B5EF4-FFF2-40B4-BE49-F238E27FC236}">
                    <a16:creationId xmlns:a16="http://schemas.microsoft.com/office/drawing/2014/main" id="{176E0786-34D3-50C1-1EAB-F154D67DE253}"/>
                  </a:ext>
                </a:extLst>
              </p:cNvPr>
              <p:cNvSpPr txBox="1"/>
              <p:nvPr/>
            </p:nvSpPr>
            <p:spPr>
              <a:xfrm>
                <a:off x="739942" y="1626134"/>
                <a:ext cx="609398" cy="138499"/>
              </a:xfrm>
              <a:prstGeom prst="rect">
                <a:avLst/>
              </a:prstGeom>
              <a:noFill/>
            </p:spPr>
            <p:txBody>
              <a:bodyPr wrap="none" lIns="73152" tIns="0" rIns="73152" bIns="0" rtlCol="0" anchor="ctr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900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Segoe UI" panose="020B0502040204020203" pitchFamily="34" charset="0"/>
                  </a:rPr>
                  <a:t>발행예약</a:t>
                </a:r>
              </a:p>
            </p:txBody>
          </p:sp>
        </p:grpSp>
        <p:grpSp>
          <p:nvGrpSpPr>
            <p:cNvPr id="84" name="Radio Button" descr="&lt;SmartSettings&gt;&lt;SmartOptions&gt;&lt;Code&gt;H4sIAAAAAAAEAO29B2AcSZYlJi9tynt/SvVK1+B0oQiAYBMk2JBAEOzBiM3mkuwdaUcjKasqgcplVmVdZhZAzO2dvPfee++999577733ujudTif33/8/XGZkAWz2zkrayZ4hgKrIHz9+fB8/ItZNsbxIvyimddVU5+34y/PzYpqPz5ZtXler8cvqKq9fVsWyPfyNE2n7+rpp80Xnz/FJVZb5tC2qZTP+PF/mdTHtNnm1XrbFwsJ+ndeX1FXTbfYmf+c6++66PGe8GJEvqunb9Wr8epHV7em7Nl821J/AO8+m+dd7i1BftnVVOkTe7/XTy3zZ4uXfOFlmi7xZ0Ydp2Po3Tn7xb5yk9KzWk7KYptMyaxpp8+WKaZY+Cv58kjW5vKEv8st1cZm1ecodfjtbzsq8/m6drVZ5nU7n+fRtPjuZZ8uLfOa3SD9Ll+uyZPwsJEGjuszrupjl6aSqyvRsWbRbZz4Wz6p6kTadD0bp2fFqlVK3dxxAD0s8E0J/zPD6b+PFABk8QvetV9msqJ6s27Zavp5nq7xJ694nNJz8Ku213CK449c5eDCfyUfSl4dlBFM8xXm61etnfNZ4fXSADADCc/cuE7LIyuIHygZmis9p/PGXzk4wfU+qdzKP+OWzHuHHx7OZabf10YlM+EegZQykATTWhgQwNkb9tjch5qHhHLdtNp2nOXgqnQtTbehzkAlp1iKcu2WG9PsrKvr2bcelzdNPPtvQ/dj/Y3Csdd6u62Xa1us80vkvCT/6JV0o+vZ5Vjb+60E7I8GXVTFLBwa+VU1+mpg4bfLlLK9HQrPj+qJJ82GBizMQQ0izxn3dGzt4377yu4qquFli2vr61gLBrPYKQyOEfPEkDPsyOzDr0Q7xDHSKh1j3q9UM5G7n1DfADzf+BhRQOLqo8vGfDZjj2SCsqbK6JwWDPG0eIsYX2Vsiw7o280B6JS1ogHnTVjVBzc7JohGdqisixd15MQNFmGzNZtjhwHVCt3ouxQn1Mv6iqd7UxeuWpmW8wO/rfEjS8XSE7oaPz4tlVpbvzylfZDWNsxy/IszJcp1Uiy9ZBjtTOoRoBJvIR9OsJS26dfpumrNOT/N3t7cqEJTn1cUFVFldV/XWR8+yoqRJa6t0LUzODJkKx8i0jT8aoZNb6TLvV/fHXeKax816QYbo+ij82PgdZNNEvJRSyjDjDpC7fShGF4ov1Be8R+nZ06JZVU02KT3B7RDIQDE+ifN2Yq0YtAiP/Brxjbi9+Ed9GfeVmf016hHhiWnOedGMBU/6Nyq2cB+e1dXC9bXl+urOZs8MDcyZ+erzvG3Sq3lOc6YTJ9TOpu0aspNO8rIiuSe+yoRQ5By+86bT9hGZUjxKOvEofRfqRtJc5G36i40Z9eZIrdLhjRb4NkOvzolVOySww4Q6VCfia49YFfJtRntr6VeaBORMf+EvjDfG46g3/smiKUiA0s8+6wd5Qxr5Zo2Bp3mPEcDNuMmhxrNBScfGlF5m5TpPf4/ht/Dcetzpo28A0LOOA+g/N1uKHlMrd7HHKPow37pZzZyQIau3PlRZuECmYUG5MkqftBN/cFGQc5q6HEFf+9tehoTH94gjmi+qcN9n/P3vwIsOFgQj4vSaR0QvCud9nOCwz/Gb69VmieRhoxU46vO6Wq9I3j0KUENKpgDELr5gPxpfftUWJfIv7QvKRPhmA00/8l2Ej95fAhkPtc4X+P2M0jXwhz28Prefb/DqQA0PQDzs8J8bfOXB6MA8N7yPB47MFli4oAHtHtKPx595oxSC08effLIBT/Pcoj88Yt+Yeqnf2feK72+gnv+w0ZlmS/VcjVMzEMLGnhtpZ55bjgmP5fb3ZPTjdSsfbDRusUd6s+/f2G3QEl3zH1+SObnF7JrnPSiCx4baOkvC9VauxxBZFlN2IYbkc+h5T2TwBH4w43BLnvGfPvN1MyC3eQYCuthzy6a3bLYxZOw+70FjnuyQNO85ocNBKQO7JYFvQYYbmtzw9a0IeAvCDQ7XqcWbxrwB09vnEYYj95Mvv/jmg/fC5Yp/8c4voT+bNlvS+gG7WN2gmuP5EQIZqK2tO6wy4k4OnrgTiOcDI6lXOcdQ8AAfNzkFUHV+/tlHvWj5o7tHdkBf1yXUMYQtInTuKNdhl2JgjgbZzwHdmJE2yi+SfMCzMeGiP37J/wO4/5sEixsAAA==&lt;/Code&gt;&lt;CodeSignature&gt;PkA0BeKbb6k61bj3t4f1QSFayBUYgLPJscplsSWXSWETP9K+Qt+F64ckorPLd8+B5pUuOYUZt8sQCDzu9gBcKz39fQgV91hIt0oqFteS++UWEeHO1gycpKFFsJxcozm1FW5bSWpVeWg5EUj1A5nN8+y/N933tD4tJfkwKnd/wZ0pZ+OtKJ/hckodGR615t61VVRT4Y5s1n0MIa+55nxOosCBp6NOzORIp/azJKDPnIhk7JaEEhrmq1HM9ZcaH9udWluVSnR/A465IQeaosM5OvWqArccy/R8wGhgPdegn2Wx1JQV83Cjcp448iN6gnzRNlTFmBKLTBUHfR1hZGDSDw==&lt;/CodeSignature&gt;&lt;/SmartOptions&gt;&lt;SmartResize enabled=&quot;True&quot; minWidth=&quot;10&quot; minHeight=&quot;10&quot; /&gt;&lt;/SmartSettings&gt;">
              <a:extLst>
                <a:ext uri="{FF2B5EF4-FFF2-40B4-BE49-F238E27FC236}">
                  <a16:creationId xmlns:a16="http://schemas.microsoft.com/office/drawing/2014/main" id="{467D54CE-BC98-E7BB-1C4F-B4F6BFA5F366}"/>
                </a:ext>
              </a:extLst>
            </p:cNvPr>
            <p:cNvGrpSpPr/>
            <p:nvPr>
              <p:custDataLst>
                <p:tags r:id="rId4"/>
              </p:custDataLst>
            </p:nvPr>
          </p:nvGrpSpPr>
          <p:grpSpPr>
            <a:xfrm>
              <a:off x="2499010" y="1912246"/>
              <a:ext cx="755448" cy="144000"/>
              <a:chOff x="593892" y="1623383"/>
              <a:chExt cx="755448" cy="144000"/>
            </a:xfrm>
          </p:grpSpPr>
          <p:sp>
            <p:nvSpPr>
              <p:cNvPr id="85" name="Label">
                <a:extLst>
                  <a:ext uri="{FF2B5EF4-FFF2-40B4-BE49-F238E27FC236}">
                    <a16:creationId xmlns:a16="http://schemas.microsoft.com/office/drawing/2014/main" id="{DBBBD195-55A6-4BF9-0D24-59D016D16D9F}"/>
                  </a:ext>
                </a:extLst>
              </p:cNvPr>
              <p:cNvSpPr txBox="1"/>
              <p:nvPr/>
            </p:nvSpPr>
            <p:spPr>
              <a:xfrm>
                <a:off x="739942" y="1626134"/>
                <a:ext cx="609398" cy="138499"/>
              </a:xfrm>
              <a:prstGeom prst="rect">
                <a:avLst/>
              </a:prstGeom>
              <a:noFill/>
            </p:spPr>
            <p:txBody>
              <a:bodyPr wrap="none" lIns="73152" tIns="0" rIns="73152" bIns="0" rtlCol="0" anchor="ctr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900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Segoe UI" panose="020B0502040204020203" pitchFamily="34" charset="0"/>
                  </a:rPr>
                  <a:t>즉시발행</a:t>
                </a:r>
              </a:p>
            </p:txBody>
          </p:sp>
          <p:sp>
            <p:nvSpPr>
              <p:cNvPr id="86" name="Circle">
                <a:extLst>
                  <a:ext uri="{FF2B5EF4-FFF2-40B4-BE49-F238E27FC236}">
                    <a16:creationId xmlns:a16="http://schemas.microsoft.com/office/drawing/2014/main" id="{A21B0563-690C-21FE-D425-09C60FC160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3892" y="1623383"/>
                <a:ext cx="144000" cy="144000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87" name="Check">
                <a:extLst>
                  <a:ext uri="{FF2B5EF4-FFF2-40B4-BE49-F238E27FC236}">
                    <a16:creationId xmlns:a16="http://schemas.microsoft.com/office/drawing/2014/main" id="{4C493F56-267C-11F5-C6D4-F902D64D4D0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892" y="1659383"/>
                <a:ext cx="72000" cy="72000"/>
              </a:xfrm>
              <a:prstGeom prst="ellipse">
                <a:avLst/>
              </a:prstGeom>
              <a:solidFill>
                <a:srgbClr val="808080"/>
              </a:solidFill>
              <a:ln w="6350">
                <a:solidFill>
                  <a:srgbClr val="8080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2" name="Date Picker Button">
            <a:extLst>
              <a:ext uri="{FF2B5EF4-FFF2-40B4-BE49-F238E27FC236}">
                <a16:creationId xmlns:a16="http://schemas.microsoft.com/office/drawing/2014/main" id="{AB0EBE9B-543A-9233-C117-E5FEF23A4C33}"/>
              </a:ext>
            </a:extLst>
          </p:cNvPr>
          <p:cNvSpPr>
            <a:spLocks noEditPoints="1"/>
          </p:cNvSpPr>
          <p:nvPr/>
        </p:nvSpPr>
        <p:spPr bwMode="auto">
          <a:xfrm>
            <a:off x="4188920" y="3895548"/>
            <a:ext cx="134884" cy="144173"/>
          </a:xfrm>
          <a:custGeom>
            <a:avLst/>
            <a:gdLst>
              <a:gd name="T0" fmla="*/ 2147483647 w 369"/>
              <a:gd name="T1" fmla="*/ 2147483647 h 395"/>
              <a:gd name="T2" fmla="*/ 0 w 369"/>
              <a:gd name="T3" fmla="*/ 2147483647 h 395"/>
              <a:gd name="T4" fmla="*/ 2147483647 w 369"/>
              <a:gd name="T5" fmla="*/ 2147483647 h 395"/>
              <a:gd name="T6" fmla="*/ 2147483647 w 369"/>
              <a:gd name="T7" fmla="*/ 2147483647 h 395"/>
              <a:gd name="T8" fmla="*/ 2147483647 w 369"/>
              <a:gd name="T9" fmla="*/ 733795237 h 395"/>
              <a:gd name="T10" fmla="*/ 2147483647 w 369"/>
              <a:gd name="T11" fmla="*/ 2147483647 h 395"/>
              <a:gd name="T12" fmla="*/ 2147483647 w 369"/>
              <a:gd name="T13" fmla="*/ 2147483647 h 395"/>
              <a:gd name="T14" fmla="*/ 2147483647 w 369"/>
              <a:gd name="T15" fmla="*/ 831572184 h 395"/>
              <a:gd name="T16" fmla="*/ 2147483647 w 369"/>
              <a:gd name="T17" fmla="*/ 2147483647 h 395"/>
              <a:gd name="T18" fmla="*/ 2147483647 w 369"/>
              <a:gd name="T19" fmla="*/ 1125170373 h 395"/>
              <a:gd name="T20" fmla="*/ 2147483647 w 369"/>
              <a:gd name="T21" fmla="*/ 1125170373 h 395"/>
              <a:gd name="T22" fmla="*/ 2147483647 w 369"/>
              <a:gd name="T23" fmla="*/ 2147483647 h 395"/>
              <a:gd name="T24" fmla="*/ 2147483647 w 369"/>
              <a:gd name="T25" fmla="*/ 831572184 h 395"/>
              <a:gd name="T26" fmla="*/ 2147483647 w 369"/>
              <a:gd name="T27" fmla="*/ 2147483647 h 395"/>
              <a:gd name="T28" fmla="*/ 2147483647 w 369"/>
              <a:gd name="T29" fmla="*/ 2147483647 h 395"/>
              <a:gd name="T30" fmla="*/ 2147483647 w 369"/>
              <a:gd name="T31" fmla="*/ 2147483647 h 395"/>
              <a:gd name="T32" fmla="*/ 2147483647 w 369"/>
              <a:gd name="T33" fmla="*/ 2147483647 h 395"/>
              <a:gd name="T34" fmla="*/ 2147483647 w 369"/>
              <a:gd name="T35" fmla="*/ 2147483647 h 395"/>
              <a:gd name="T36" fmla="*/ 2147483647 w 369"/>
              <a:gd name="T37" fmla="*/ 2147483647 h 395"/>
              <a:gd name="T38" fmla="*/ 2147483647 w 369"/>
              <a:gd name="T39" fmla="*/ 2147483647 h 395"/>
              <a:gd name="T40" fmla="*/ 2147483647 w 369"/>
              <a:gd name="T41" fmla="*/ 2147483647 h 395"/>
              <a:gd name="T42" fmla="*/ 2147483647 w 369"/>
              <a:gd name="T43" fmla="*/ 2147483647 h 395"/>
              <a:gd name="T44" fmla="*/ 2147483647 w 369"/>
              <a:gd name="T45" fmla="*/ 2147483647 h 395"/>
              <a:gd name="T46" fmla="*/ 2147483647 w 369"/>
              <a:gd name="T47" fmla="*/ 2147483647 h 395"/>
              <a:gd name="T48" fmla="*/ 2147483647 w 369"/>
              <a:gd name="T49" fmla="*/ 2147483647 h 395"/>
              <a:gd name="T50" fmla="*/ 2147483647 w 369"/>
              <a:gd name="T51" fmla="*/ 2147483647 h 395"/>
              <a:gd name="T52" fmla="*/ 2147483647 w 369"/>
              <a:gd name="T53" fmla="*/ 2147483647 h 395"/>
              <a:gd name="T54" fmla="*/ 2147483647 w 369"/>
              <a:gd name="T55" fmla="*/ 2147483647 h 395"/>
              <a:gd name="T56" fmla="*/ 1943305517 w 369"/>
              <a:gd name="T57" fmla="*/ 2147483647 h 395"/>
              <a:gd name="T58" fmla="*/ 1943305517 w 369"/>
              <a:gd name="T59" fmla="*/ 2147483647 h 395"/>
              <a:gd name="T60" fmla="*/ 2147483647 w 369"/>
              <a:gd name="T61" fmla="*/ 2147483647 h 395"/>
              <a:gd name="T62" fmla="*/ 2147483647 w 369"/>
              <a:gd name="T63" fmla="*/ 2147483647 h 395"/>
              <a:gd name="T64" fmla="*/ 2147483647 w 369"/>
              <a:gd name="T65" fmla="*/ 2147483647 h 395"/>
              <a:gd name="T66" fmla="*/ 2147483647 w 369"/>
              <a:gd name="T67" fmla="*/ 2147483647 h 395"/>
              <a:gd name="T68" fmla="*/ 2147483647 w 369"/>
              <a:gd name="T69" fmla="*/ 2147483647 h 395"/>
              <a:gd name="T70" fmla="*/ 2147483647 w 369"/>
              <a:gd name="T71" fmla="*/ 2147483647 h 395"/>
              <a:gd name="T72" fmla="*/ 2147483647 w 369"/>
              <a:gd name="T73" fmla="*/ 2147483647 h 395"/>
              <a:gd name="T74" fmla="*/ 2147483647 w 369"/>
              <a:gd name="T75" fmla="*/ 2147483647 h 395"/>
              <a:gd name="T76" fmla="*/ 2147483647 w 369"/>
              <a:gd name="T77" fmla="*/ 2147483647 h 395"/>
              <a:gd name="T78" fmla="*/ 2147483647 w 369"/>
              <a:gd name="T79" fmla="*/ 2147483647 h 395"/>
              <a:gd name="T80" fmla="*/ 2147483647 w 369"/>
              <a:gd name="T81" fmla="*/ 2147483647 h 395"/>
              <a:gd name="T82" fmla="*/ 2147483647 w 369"/>
              <a:gd name="T83" fmla="*/ 2147483647 h 395"/>
              <a:gd name="T84" fmla="*/ 2147483647 w 369"/>
              <a:gd name="T85" fmla="*/ 2147483647 h 395"/>
              <a:gd name="T86" fmla="*/ 2147483647 w 369"/>
              <a:gd name="T87" fmla="*/ 2147483647 h 395"/>
              <a:gd name="T88" fmla="*/ 2147483647 w 369"/>
              <a:gd name="T89" fmla="*/ 2147483647 h 395"/>
              <a:gd name="T90" fmla="*/ 2147483647 w 369"/>
              <a:gd name="T91" fmla="*/ 2147483647 h 395"/>
              <a:gd name="T92" fmla="*/ 2147483647 w 369"/>
              <a:gd name="T93" fmla="*/ 2147483647 h 395"/>
              <a:gd name="T94" fmla="*/ 1719073688 w 369"/>
              <a:gd name="T95" fmla="*/ 2147483647 h 395"/>
              <a:gd name="T96" fmla="*/ 1943305517 w 369"/>
              <a:gd name="T97" fmla="*/ 2147483647 h 395"/>
              <a:gd name="T98" fmla="*/ 2147483647 w 369"/>
              <a:gd name="T99" fmla="*/ 2147483647 h 395"/>
              <a:gd name="T100" fmla="*/ 2147483647 w 369"/>
              <a:gd name="T101" fmla="*/ 2147483647 h 395"/>
              <a:gd name="T102" fmla="*/ 2147483647 w 369"/>
              <a:gd name="T103" fmla="*/ 2147483647 h 395"/>
              <a:gd name="T104" fmla="*/ 2147483647 w 369"/>
              <a:gd name="T105" fmla="*/ 2147483647 h 395"/>
              <a:gd name="T106" fmla="*/ 2147483647 w 369"/>
              <a:gd name="T107" fmla="*/ 2147483647 h 395"/>
              <a:gd name="T108" fmla="*/ 2147483647 w 369"/>
              <a:gd name="T109" fmla="*/ 2147483647 h 395"/>
              <a:gd name="T110" fmla="*/ 2147483647 w 369"/>
              <a:gd name="T111" fmla="*/ 2147483647 h 395"/>
              <a:gd name="T112" fmla="*/ 2147483647 w 369"/>
              <a:gd name="T113" fmla="*/ 2147483647 h 395"/>
              <a:gd name="T114" fmla="*/ 2147483647 w 369"/>
              <a:gd name="T115" fmla="*/ 2147483647 h 395"/>
              <a:gd name="T116" fmla="*/ 2147483647 w 369"/>
              <a:gd name="T117" fmla="*/ 2147483647 h 395"/>
              <a:gd name="T118" fmla="*/ 2147483647 w 369"/>
              <a:gd name="T119" fmla="*/ 2147483647 h 395"/>
              <a:gd name="T120" fmla="*/ 2147483647 w 369"/>
              <a:gd name="T121" fmla="*/ 2147483647 h 39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69" h="395">
                <a:moveTo>
                  <a:pt x="98" y="0"/>
                </a:moveTo>
                <a:cubicBezTo>
                  <a:pt x="88" y="0"/>
                  <a:pt x="81" y="7"/>
                  <a:pt x="77" y="15"/>
                </a:cubicBezTo>
                <a:cubicBezTo>
                  <a:pt x="73" y="23"/>
                  <a:pt x="71" y="33"/>
                  <a:pt x="71" y="44"/>
                </a:cubicBezTo>
                <a:cubicBezTo>
                  <a:pt x="71" y="48"/>
                  <a:pt x="71" y="52"/>
                  <a:pt x="72" y="56"/>
                </a:cubicBezTo>
                <a:lnTo>
                  <a:pt x="9" y="56"/>
                </a:lnTo>
                <a:cubicBezTo>
                  <a:pt x="4" y="56"/>
                  <a:pt x="1" y="60"/>
                  <a:pt x="0" y="64"/>
                </a:cubicBezTo>
                <a:lnTo>
                  <a:pt x="0" y="386"/>
                </a:lnTo>
                <a:cubicBezTo>
                  <a:pt x="1" y="391"/>
                  <a:pt x="5" y="395"/>
                  <a:pt x="9" y="395"/>
                </a:cubicBezTo>
                <a:lnTo>
                  <a:pt x="360" y="395"/>
                </a:lnTo>
                <a:cubicBezTo>
                  <a:pt x="365" y="394"/>
                  <a:pt x="369" y="391"/>
                  <a:pt x="369" y="386"/>
                </a:cubicBezTo>
                <a:lnTo>
                  <a:pt x="369" y="64"/>
                </a:lnTo>
                <a:cubicBezTo>
                  <a:pt x="369" y="59"/>
                  <a:pt x="365" y="56"/>
                  <a:pt x="360" y="56"/>
                </a:cubicBezTo>
                <a:lnTo>
                  <a:pt x="298" y="56"/>
                </a:lnTo>
                <a:cubicBezTo>
                  <a:pt x="299" y="52"/>
                  <a:pt x="299" y="48"/>
                  <a:pt x="299" y="44"/>
                </a:cubicBezTo>
                <a:cubicBezTo>
                  <a:pt x="299" y="33"/>
                  <a:pt x="297" y="23"/>
                  <a:pt x="293" y="15"/>
                </a:cubicBezTo>
                <a:cubicBezTo>
                  <a:pt x="289" y="7"/>
                  <a:pt x="282" y="0"/>
                  <a:pt x="272" y="0"/>
                </a:cubicBezTo>
                <a:cubicBezTo>
                  <a:pt x="262" y="0"/>
                  <a:pt x="256" y="7"/>
                  <a:pt x="251" y="15"/>
                </a:cubicBezTo>
                <a:cubicBezTo>
                  <a:pt x="247" y="23"/>
                  <a:pt x="245" y="33"/>
                  <a:pt x="245" y="44"/>
                </a:cubicBezTo>
                <a:cubicBezTo>
                  <a:pt x="245" y="48"/>
                  <a:pt x="245" y="52"/>
                  <a:pt x="246" y="56"/>
                </a:cubicBezTo>
                <a:lnTo>
                  <a:pt x="124" y="56"/>
                </a:lnTo>
                <a:cubicBezTo>
                  <a:pt x="124" y="52"/>
                  <a:pt x="125" y="48"/>
                  <a:pt x="125" y="44"/>
                </a:cubicBezTo>
                <a:cubicBezTo>
                  <a:pt x="125" y="33"/>
                  <a:pt x="122" y="23"/>
                  <a:pt x="118" y="15"/>
                </a:cubicBezTo>
                <a:cubicBezTo>
                  <a:pt x="114" y="7"/>
                  <a:pt x="107" y="0"/>
                  <a:pt x="98" y="0"/>
                </a:cubicBezTo>
                <a:close/>
                <a:moveTo>
                  <a:pt x="98" y="17"/>
                </a:moveTo>
                <a:cubicBezTo>
                  <a:pt x="98" y="17"/>
                  <a:pt x="101" y="18"/>
                  <a:pt x="103" y="23"/>
                </a:cubicBezTo>
                <a:cubicBezTo>
                  <a:pt x="106" y="28"/>
                  <a:pt x="108" y="35"/>
                  <a:pt x="108" y="44"/>
                </a:cubicBezTo>
                <a:cubicBezTo>
                  <a:pt x="108" y="48"/>
                  <a:pt x="107" y="52"/>
                  <a:pt x="106" y="56"/>
                </a:cubicBezTo>
                <a:lnTo>
                  <a:pt x="89" y="56"/>
                </a:lnTo>
                <a:cubicBezTo>
                  <a:pt x="88" y="52"/>
                  <a:pt x="88" y="48"/>
                  <a:pt x="88" y="44"/>
                </a:cubicBezTo>
                <a:cubicBezTo>
                  <a:pt x="88" y="35"/>
                  <a:pt x="90" y="28"/>
                  <a:pt x="92" y="23"/>
                </a:cubicBezTo>
                <a:cubicBezTo>
                  <a:pt x="95" y="18"/>
                  <a:pt x="97" y="17"/>
                  <a:pt x="98" y="17"/>
                </a:cubicBezTo>
                <a:close/>
                <a:moveTo>
                  <a:pt x="272" y="17"/>
                </a:moveTo>
                <a:cubicBezTo>
                  <a:pt x="273" y="17"/>
                  <a:pt x="275" y="18"/>
                  <a:pt x="277" y="23"/>
                </a:cubicBezTo>
                <a:cubicBezTo>
                  <a:pt x="280" y="28"/>
                  <a:pt x="282" y="35"/>
                  <a:pt x="282" y="44"/>
                </a:cubicBezTo>
                <a:cubicBezTo>
                  <a:pt x="282" y="48"/>
                  <a:pt x="281" y="52"/>
                  <a:pt x="281" y="56"/>
                </a:cubicBezTo>
                <a:lnTo>
                  <a:pt x="263" y="56"/>
                </a:lnTo>
                <a:cubicBezTo>
                  <a:pt x="263" y="52"/>
                  <a:pt x="262" y="48"/>
                  <a:pt x="262" y="44"/>
                </a:cubicBezTo>
                <a:cubicBezTo>
                  <a:pt x="262" y="35"/>
                  <a:pt x="264" y="28"/>
                  <a:pt x="267" y="23"/>
                </a:cubicBezTo>
                <a:cubicBezTo>
                  <a:pt x="269" y="18"/>
                  <a:pt x="272" y="17"/>
                  <a:pt x="272" y="17"/>
                </a:cubicBezTo>
                <a:close/>
                <a:moveTo>
                  <a:pt x="18" y="118"/>
                </a:moveTo>
                <a:lnTo>
                  <a:pt x="351" y="118"/>
                </a:lnTo>
                <a:lnTo>
                  <a:pt x="351" y="377"/>
                </a:lnTo>
                <a:lnTo>
                  <a:pt x="18" y="377"/>
                </a:lnTo>
                <a:lnTo>
                  <a:pt x="18" y="118"/>
                </a:lnTo>
                <a:close/>
                <a:moveTo>
                  <a:pt x="129" y="146"/>
                </a:moveTo>
                <a:cubicBezTo>
                  <a:pt x="123" y="146"/>
                  <a:pt x="120" y="150"/>
                  <a:pt x="120" y="155"/>
                </a:cubicBezTo>
                <a:lnTo>
                  <a:pt x="120" y="191"/>
                </a:lnTo>
                <a:cubicBezTo>
                  <a:pt x="120" y="196"/>
                  <a:pt x="124" y="199"/>
                  <a:pt x="129" y="199"/>
                </a:cubicBezTo>
                <a:lnTo>
                  <a:pt x="164" y="199"/>
                </a:lnTo>
                <a:cubicBezTo>
                  <a:pt x="170" y="199"/>
                  <a:pt x="173" y="195"/>
                  <a:pt x="173" y="191"/>
                </a:cubicBezTo>
                <a:lnTo>
                  <a:pt x="173" y="155"/>
                </a:lnTo>
                <a:cubicBezTo>
                  <a:pt x="173" y="150"/>
                  <a:pt x="169" y="146"/>
                  <a:pt x="164" y="146"/>
                </a:cubicBezTo>
                <a:lnTo>
                  <a:pt x="129" y="146"/>
                </a:lnTo>
                <a:close/>
                <a:moveTo>
                  <a:pt x="205" y="146"/>
                </a:moveTo>
                <a:cubicBezTo>
                  <a:pt x="200" y="146"/>
                  <a:pt x="196" y="150"/>
                  <a:pt x="196" y="155"/>
                </a:cubicBezTo>
                <a:lnTo>
                  <a:pt x="196" y="191"/>
                </a:lnTo>
                <a:cubicBezTo>
                  <a:pt x="197" y="196"/>
                  <a:pt x="200" y="199"/>
                  <a:pt x="205" y="199"/>
                </a:cubicBezTo>
                <a:lnTo>
                  <a:pt x="241" y="199"/>
                </a:lnTo>
                <a:cubicBezTo>
                  <a:pt x="246" y="199"/>
                  <a:pt x="250" y="195"/>
                  <a:pt x="250" y="191"/>
                </a:cubicBezTo>
                <a:lnTo>
                  <a:pt x="250" y="155"/>
                </a:lnTo>
                <a:cubicBezTo>
                  <a:pt x="249" y="150"/>
                  <a:pt x="246" y="146"/>
                  <a:pt x="241" y="146"/>
                </a:cubicBezTo>
                <a:lnTo>
                  <a:pt x="205" y="146"/>
                </a:lnTo>
                <a:close/>
                <a:moveTo>
                  <a:pt x="282" y="146"/>
                </a:moveTo>
                <a:cubicBezTo>
                  <a:pt x="276" y="146"/>
                  <a:pt x="273" y="150"/>
                  <a:pt x="273" y="155"/>
                </a:cubicBezTo>
                <a:lnTo>
                  <a:pt x="273" y="191"/>
                </a:lnTo>
                <a:cubicBezTo>
                  <a:pt x="273" y="196"/>
                  <a:pt x="277" y="199"/>
                  <a:pt x="282" y="199"/>
                </a:cubicBezTo>
                <a:lnTo>
                  <a:pt x="317" y="199"/>
                </a:lnTo>
                <a:cubicBezTo>
                  <a:pt x="323" y="199"/>
                  <a:pt x="326" y="195"/>
                  <a:pt x="326" y="191"/>
                </a:cubicBezTo>
                <a:lnTo>
                  <a:pt x="326" y="155"/>
                </a:lnTo>
                <a:cubicBezTo>
                  <a:pt x="326" y="150"/>
                  <a:pt x="322" y="146"/>
                  <a:pt x="317" y="146"/>
                </a:cubicBezTo>
                <a:lnTo>
                  <a:pt x="282" y="146"/>
                </a:lnTo>
                <a:close/>
                <a:moveTo>
                  <a:pt x="137" y="164"/>
                </a:moveTo>
                <a:lnTo>
                  <a:pt x="156" y="164"/>
                </a:lnTo>
                <a:lnTo>
                  <a:pt x="156" y="182"/>
                </a:lnTo>
                <a:lnTo>
                  <a:pt x="137" y="182"/>
                </a:lnTo>
                <a:lnTo>
                  <a:pt x="137" y="164"/>
                </a:lnTo>
                <a:close/>
                <a:moveTo>
                  <a:pt x="214" y="164"/>
                </a:moveTo>
                <a:lnTo>
                  <a:pt x="232" y="164"/>
                </a:lnTo>
                <a:lnTo>
                  <a:pt x="232" y="182"/>
                </a:lnTo>
                <a:lnTo>
                  <a:pt x="214" y="182"/>
                </a:lnTo>
                <a:lnTo>
                  <a:pt x="214" y="164"/>
                </a:lnTo>
                <a:close/>
                <a:moveTo>
                  <a:pt x="290" y="164"/>
                </a:moveTo>
                <a:lnTo>
                  <a:pt x="309" y="164"/>
                </a:lnTo>
                <a:lnTo>
                  <a:pt x="309" y="182"/>
                </a:lnTo>
                <a:lnTo>
                  <a:pt x="290" y="182"/>
                </a:lnTo>
                <a:lnTo>
                  <a:pt x="290" y="164"/>
                </a:lnTo>
                <a:close/>
                <a:moveTo>
                  <a:pt x="52" y="220"/>
                </a:moveTo>
                <a:cubicBezTo>
                  <a:pt x="47" y="220"/>
                  <a:pt x="43" y="224"/>
                  <a:pt x="43" y="228"/>
                </a:cubicBezTo>
                <a:lnTo>
                  <a:pt x="43" y="264"/>
                </a:lnTo>
                <a:cubicBezTo>
                  <a:pt x="50" y="274"/>
                  <a:pt x="42" y="272"/>
                  <a:pt x="52" y="273"/>
                </a:cubicBezTo>
                <a:lnTo>
                  <a:pt x="88" y="273"/>
                </a:lnTo>
                <a:cubicBezTo>
                  <a:pt x="93" y="273"/>
                  <a:pt x="97" y="269"/>
                  <a:pt x="97" y="264"/>
                </a:cubicBezTo>
                <a:lnTo>
                  <a:pt x="97" y="228"/>
                </a:lnTo>
                <a:cubicBezTo>
                  <a:pt x="96" y="223"/>
                  <a:pt x="93" y="220"/>
                  <a:pt x="88" y="220"/>
                </a:cubicBezTo>
                <a:lnTo>
                  <a:pt x="52" y="220"/>
                </a:lnTo>
                <a:close/>
                <a:moveTo>
                  <a:pt x="129" y="220"/>
                </a:moveTo>
                <a:cubicBezTo>
                  <a:pt x="123" y="220"/>
                  <a:pt x="120" y="224"/>
                  <a:pt x="120" y="228"/>
                </a:cubicBezTo>
                <a:lnTo>
                  <a:pt x="120" y="264"/>
                </a:lnTo>
                <a:cubicBezTo>
                  <a:pt x="120" y="269"/>
                  <a:pt x="124" y="273"/>
                  <a:pt x="129" y="273"/>
                </a:cubicBezTo>
                <a:lnTo>
                  <a:pt x="164" y="273"/>
                </a:lnTo>
                <a:cubicBezTo>
                  <a:pt x="170" y="273"/>
                  <a:pt x="173" y="269"/>
                  <a:pt x="173" y="264"/>
                </a:cubicBezTo>
                <a:lnTo>
                  <a:pt x="173" y="228"/>
                </a:lnTo>
                <a:cubicBezTo>
                  <a:pt x="173" y="223"/>
                  <a:pt x="169" y="220"/>
                  <a:pt x="164" y="220"/>
                </a:cubicBezTo>
                <a:lnTo>
                  <a:pt x="129" y="220"/>
                </a:lnTo>
                <a:close/>
                <a:moveTo>
                  <a:pt x="205" y="220"/>
                </a:moveTo>
                <a:cubicBezTo>
                  <a:pt x="200" y="220"/>
                  <a:pt x="196" y="224"/>
                  <a:pt x="196" y="228"/>
                </a:cubicBezTo>
                <a:lnTo>
                  <a:pt x="196" y="264"/>
                </a:lnTo>
                <a:cubicBezTo>
                  <a:pt x="197" y="269"/>
                  <a:pt x="200" y="273"/>
                  <a:pt x="205" y="273"/>
                </a:cubicBezTo>
                <a:lnTo>
                  <a:pt x="241" y="273"/>
                </a:lnTo>
                <a:cubicBezTo>
                  <a:pt x="246" y="273"/>
                  <a:pt x="250" y="269"/>
                  <a:pt x="250" y="264"/>
                </a:cubicBezTo>
                <a:lnTo>
                  <a:pt x="250" y="228"/>
                </a:lnTo>
                <a:cubicBezTo>
                  <a:pt x="249" y="223"/>
                  <a:pt x="246" y="220"/>
                  <a:pt x="241" y="220"/>
                </a:cubicBezTo>
                <a:lnTo>
                  <a:pt x="205" y="220"/>
                </a:lnTo>
                <a:close/>
                <a:moveTo>
                  <a:pt x="282" y="220"/>
                </a:moveTo>
                <a:cubicBezTo>
                  <a:pt x="276" y="220"/>
                  <a:pt x="273" y="224"/>
                  <a:pt x="273" y="228"/>
                </a:cubicBezTo>
                <a:lnTo>
                  <a:pt x="273" y="264"/>
                </a:lnTo>
                <a:cubicBezTo>
                  <a:pt x="273" y="269"/>
                  <a:pt x="277" y="273"/>
                  <a:pt x="282" y="273"/>
                </a:cubicBezTo>
                <a:lnTo>
                  <a:pt x="317" y="273"/>
                </a:lnTo>
                <a:cubicBezTo>
                  <a:pt x="323" y="273"/>
                  <a:pt x="326" y="269"/>
                  <a:pt x="326" y="264"/>
                </a:cubicBezTo>
                <a:lnTo>
                  <a:pt x="326" y="228"/>
                </a:lnTo>
                <a:cubicBezTo>
                  <a:pt x="326" y="223"/>
                  <a:pt x="322" y="220"/>
                  <a:pt x="317" y="220"/>
                </a:cubicBezTo>
                <a:lnTo>
                  <a:pt x="282" y="220"/>
                </a:lnTo>
                <a:close/>
                <a:moveTo>
                  <a:pt x="61" y="237"/>
                </a:moveTo>
                <a:lnTo>
                  <a:pt x="79" y="237"/>
                </a:lnTo>
                <a:lnTo>
                  <a:pt x="79" y="255"/>
                </a:lnTo>
                <a:lnTo>
                  <a:pt x="61" y="255"/>
                </a:lnTo>
                <a:lnTo>
                  <a:pt x="61" y="237"/>
                </a:lnTo>
                <a:close/>
                <a:moveTo>
                  <a:pt x="137" y="237"/>
                </a:moveTo>
                <a:lnTo>
                  <a:pt x="156" y="237"/>
                </a:lnTo>
                <a:lnTo>
                  <a:pt x="156" y="255"/>
                </a:lnTo>
                <a:lnTo>
                  <a:pt x="137" y="255"/>
                </a:lnTo>
                <a:lnTo>
                  <a:pt x="137" y="237"/>
                </a:lnTo>
                <a:close/>
                <a:moveTo>
                  <a:pt x="214" y="237"/>
                </a:moveTo>
                <a:lnTo>
                  <a:pt x="232" y="237"/>
                </a:lnTo>
                <a:lnTo>
                  <a:pt x="232" y="255"/>
                </a:lnTo>
                <a:lnTo>
                  <a:pt x="214" y="255"/>
                </a:lnTo>
                <a:lnTo>
                  <a:pt x="214" y="237"/>
                </a:lnTo>
                <a:close/>
                <a:moveTo>
                  <a:pt x="290" y="237"/>
                </a:moveTo>
                <a:lnTo>
                  <a:pt x="309" y="237"/>
                </a:lnTo>
                <a:lnTo>
                  <a:pt x="309" y="255"/>
                </a:lnTo>
                <a:lnTo>
                  <a:pt x="290" y="255"/>
                </a:lnTo>
                <a:lnTo>
                  <a:pt x="290" y="237"/>
                </a:lnTo>
                <a:close/>
                <a:moveTo>
                  <a:pt x="52" y="293"/>
                </a:moveTo>
                <a:cubicBezTo>
                  <a:pt x="50" y="293"/>
                  <a:pt x="47" y="294"/>
                  <a:pt x="46" y="296"/>
                </a:cubicBezTo>
                <a:cubicBezTo>
                  <a:pt x="44" y="297"/>
                  <a:pt x="43" y="300"/>
                  <a:pt x="43" y="302"/>
                </a:cubicBezTo>
                <a:lnTo>
                  <a:pt x="43" y="338"/>
                </a:lnTo>
                <a:cubicBezTo>
                  <a:pt x="44" y="343"/>
                  <a:pt x="47" y="347"/>
                  <a:pt x="52" y="347"/>
                </a:cubicBezTo>
                <a:lnTo>
                  <a:pt x="88" y="347"/>
                </a:lnTo>
                <a:cubicBezTo>
                  <a:pt x="93" y="346"/>
                  <a:pt x="97" y="343"/>
                  <a:pt x="97" y="338"/>
                </a:cubicBezTo>
                <a:lnTo>
                  <a:pt x="97" y="302"/>
                </a:lnTo>
                <a:cubicBezTo>
                  <a:pt x="96" y="297"/>
                  <a:pt x="93" y="293"/>
                  <a:pt x="88" y="293"/>
                </a:cubicBezTo>
                <a:lnTo>
                  <a:pt x="52" y="293"/>
                </a:lnTo>
                <a:close/>
                <a:moveTo>
                  <a:pt x="129" y="293"/>
                </a:moveTo>
                <a:cubicBezTo>
                  <a:pt x="123" y="294"/>
                  <a:pt x="120" y="297"/>
                  <a:pt x="120" y="302"/>
                </a:cubicBezTo>
                <a:lnTo>
                  <a:pt x="120" y="338"/>
                </a:lnTo>
                <a:cubicBezTo>
                  <a:pt x="120" y="343"/>
                  <a:pt x="124" y="347"/>
                  <a:pt x="129" y="347"/>
                </a:cubicBezTo>
                <a:lnTo>
                  <a:pt x="164" y="347"/>
                </a:lnTo>
                <a:cubicBezTo>
                  <a:pt x="170" y="346"/>
                  <a:pt x="173" y="343"/>
                  <a:pt x="173" y="338"/>
                </a:cubicBezTo>
                <a:lnTo>
                  <a:pt x="173" y="302"/>
                </a:lnTo>
                <a:cubicBezTo>
                  <a:pt x="173" y="297"/>
                  <a:pt x="169" y="293"/>
                  <a:pt x="164" y="293"/>
                </a:cubicBezTo>
                <a:lnTo>
                  <a:pt x="129" y="293"/>
                </a:lnTo>
                <a:close/>
                <a:moveTo>
                  <a:pt x="205" y="293"/>
                </a:moveTo>
                <a:cubicBezTo>
                  <a:pt x="200" y="294"/>
                  <a:pt x="196" y="297"/>
                  <a:pt x="196" y="302"/>
                </a:cubicBezTo>
                <a:lnTo>
                  <a:pt x="196" y="338"/>
                </a:lnTo>
                <a:cubicBezTo>
                  <a:pt x="197" y="343"/>
                  <a:pt x="200" y="347"/>
                  <a:pt x="205" y="347"/>
                </a:cubicBezTo>
                <a:lnTo>
                  <a:pt x="241" y="347"/>
                </a:lnTo>
                <a:cubicBezTo>
                  <a:pt x="246" y="346"/>
                  <a:pt x="250" y="343"/>
                  <a:pt x="250" y="338"/>
                </a:cubicBezTo>
                <a:lnTo>
                  <a:pt x="250" y="302"/>
                </a:lnTo>
                <a:cubicBezTo>
                  <a:pt x="249" y="297"/>
                  <a:pt x="246" y="293"/>
                  <a:pt x="241" y="293"/>
                </a:cubicBezTo>
                <a:lnTo>
                  <a:pt x="205" y="293"/>
                </a:lnTo>
                <a:close/>
                <a:moveTo>
                  <a:pt x="61" y="311"/>
                </a:moveTo>
                <a:lnTo>
                  <a:pt x="79" y="311"/>
                </a:lnTo>
                <a:lnTo>
                  <a:pt x="79" y="329"/>
                </a:lnTo>
                <a:lnTo>
                  <a:pt x="61" y="329"/>
                </a:lnTo>
                <a:lnTo>
                  <a:pt x="61" y="311"/>
                </a:lnTo>
                <a:close/>
                <a:moveTo>
                  <a:pt x="137" y="311"/>
                </a:moveTo>
                <a:lnTo>
                  <a:pt x="156" y="311"/>
                </a:lnTo>
                <a:lnTo>
                  <a:pt x="156" y="329"/>
                </a:lnTo>
                <a:lnTo>
                  <a:pt x="137" y="329"/>
                </a:lnTo>
                <a:lnTo>
                  <a:pt x="137" y="311"/>
                </a:lnTo>
                <a:close/>
                <a:moveTo>
                  <a:pt x="214" y="311"/>
                </a:moveTo>
                <a:lnTo>
                  <a:pt x="232" y="311"/>
                </a:lnTo>
                <a:lnTo>
                  <a:pt x="232" y="329"/>
                </a:lnTo>
                <a:lnTo>
                  <a:pt x="214" y="329"/>
                </a:lnTo>
                <a:lnTo>
                  <a:pt x="214" y="31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800" dirty="0"/>
          </a:p>
        </p:txBody>
      </p:sp>
      <p:sp>
        <p:nvSpPr>
          <p:cNvPr id="3" name="모서리가 둥근 직사각형 167">
            <a:extLst>
              <a:ext uri="{FF2B5EF4-FFF2-40B4-BE49-F238E27FC236}">
                <a16:creationId xmlns:a16="http://schemas.microsoft.com/office/drawing/2014/main" id="{FF087270-1717-F662-1A20-5E0627AC33A3}"/>
              </a:ext>
            </a:extLst>
          </p:cNvPr>
          <p:cNvSpPr/>
          <p:nvPr/>
        </p:nvSpPr>
        <p:spPr>
          <a:xfrm>
            <a:off x="3270337" y="3861770"/>
            <a:ext cx="858053" cy="211729"/>
          </a:xfrm>
          <a:prstGeom prst="roundRect">
            <a:avLst>
              <a:gd name="adj" fmla="val 72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9200" rIns="108000" bIns="79200" rtlCol="0" anchor="ctr">
            <a:spAutoFit/>
          </a:bodyPr>
          <a:lstStyle/>
          <a:p>
            <a:pPr>
              <a:defRPr/>
            </a:pPr>
            <a:endParaRPr lang="en-US" altLang="ko-KR" sz="900" dirty="0">
              <a:solidFill>
                <a:schemeClr val="tx1">
                  <a:lumMod val="50000"/>
                  <a:lumOff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Calibri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9515302-F7B5-33F4-3E9F-855E4A19C1AB}"/>
              </a:ext>
            </a:extLst>
          </p:cNvPr>
          <p:cNvGrpSpPr/>
          <p:nvPr/>
        </p:nvGrpSpPr>
        <p:grpSpPr>
          <a:xfrm>
            <a:off x="4450344" y="3851183"/>
            <a:ext cx="798580" cy="232902"/>
            <a:chOff x="1141708" y="2825509"/>
            <a:chExt cx="798580" cy="309992"/>
          </a:xfrm>
          <a:solidFill>
            <a:schemeClr val="bg1">
              <a:lumMod val="75000"/>
            </a:schemeClr>
          </a:solidFill>
        </p:grpSpPr>
        <p:sp>
          <p:nvSpPr>
            <p:cNvPr id="5" name="모서리가 둥근 직사각형 164">
              <a:extLst>
                <a:ext uri="{FF2B5EF4-FFF2-40B4-BE49-F238E27FC236}">
                  <a16:creationId xmlns:a16="http://schemas.microsoft.com/office/drawing/2014/main" id="{69A331B3-FBA9-C90B-443E-09CFC65D7DDE}"/>
                </a:ext>
              </a:extLst>
            </p:cNvPr>
            <p:cNvSpPr/>
            <p:nvPr/>
          </p:nvSpPr>
          <p:spPr>
            <a:xfrm>
              <a:off x="1141708" y="2825509"/>
              <a:ext cx="798580" cy="309992"/>
            </a:xfrm>
            <a:prstGeom prst="roundRect">
              <a:avLst>
                <a:gd name="adj" fmla="val 7253"/>
              </a:avLst>
            </a:prstGeom>
            <a:grp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spAutoFit/>
            </a:bodyPr>
            <a:lstStyle/>
            <a:p>
              <a:r>
                <a:rPr lang="en-US" altLang="ko-KR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00</a:t>
              </a:r>
              <a:r>
                <a:rPr lang="ko-KR" altLang="en-US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</a:t>
              </a:r>
              <a:endParaRPr lang="en-US" altLang="ko-KR" sz="900" spc="-6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6" name="TextBox 56">
              <a:extLst>
                <a:ext uri="{FF2B5EF4-FFF2-40B4-BE49-F238E27FC236}">
                  <a16:creationId xmlns:a16="http://schemas.microsoft.com/office/drawing/2014/main" id="{45846C4F-B51F-1E75-C985-DDD9FD0977A5}"/>
                </a:ext>
              </a:extLst>
            </p:cNvPr>
            <p:cNvSpPr txBox="1"/>
            <p:nvPr/>
          </p:nvSpPr>
          <p:spPr>
            <a:xfrm>
              <a:off x="1726614" y="2829647"/>
              <a:ext cx="165151" cy="29389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C5E87F0A-C99E-4739-E365-93ADAC653358}"/>
              </a:ext>
            </a:extLst>
          </p:cNvPr>
          <p:cNvGrpSpPr/>
          <p:nvPr/>
        </p:nvGrpSpPr>
        <p:grpSpPr>
          <a:xfrm>
            <a:off x="5315128" y="3851183"/>
            <a:ext cx="798580" cy="232902"/>
            <a:chOff x="1141708" y="2792960"/>
            <a:chExt cx="798580" cy="375090"/>
          </a:xfrm>
          <a:solidFill>
            <a:schemeClr val="bg1">
              <a:lumMod val="75000"/>
            </a:schemeClr>
          </a:solidFill>
        </p:grpSpPr>
        <p:sp>
          <p:nvSpPr>
            <p:cNvPr id="8" name="모서리가 둥근 직사각형 164">
              <a:extLst>
                <a:ext uri="{FF2B5EF4-FFF2-40B4-BE49-F238E27FC236}">
                  <a16:creationId xmlns:a16="http://schemas.microsoft.com/office/drawing/2014/main" id="{7BA08034-51B6-40BF-50CC-DB26903CCC3B}"/>
                </a:ext>
              </a:extLst>
            </p:cNvPr>
            <p:cNvSpPr/>
            <p:nvPr/>
          </p:nvSpPr>
          <p:spPr>
            <a:xfrm>
              <a:off x="1141708" y="2792960"/>
              <a:ext cx="798580" cy="375090"/>
            </a:xfrm>
            <a:prstGeom prst="roundRect">
              <a:avLst>
                <a:gd name="adj" fmla="val 7253"/>
              </a:avLst>
            </a:prstGeom>
            <a:grp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spAutoFit/>
            </a:bodyPr>
            <a:lstStyle/>
            <a:p>
              <a:r>
                <a:rPr lang="en-US" altLang="ko-KR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00</a:t>
              </a:r>
              <a:r>
                <a:rPr lang="ko-KR" altLang="en-US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분</a:t>
              </a:r>
              <a:endParaRPr lang="en-US" altLang="ko-KR" sz="900" spc="-6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0" name="TextBox 56">
              <a:extLst>
                <a:ext uri="{FF2B5EF4-FFF2-40B4-BE49-F238E27FC236}">
                  <a16:creationId xmlns:a16="http://schemas.microsoft.com/office/drawing/2014/main" id="{657A103D-1E2F-D3BE-9A82-58EE563AD51E}"/>
                </a:ext>
              </a:extLst>
            </p:cNvPr>
            <p:cNvSpPr txBox="1"/>
            <p:nvPr/>
          </p:nvSpPr>
          <p:spPr>
            <a:xfrm>
              <a:off x="1739314" y="2801916"/>
              <a:ext cx="165151" cy="35560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0F9DD8FE-5B4E-4DDB-BE72-2B30ED6ECAF2}"/>
              </a:ext>
            </a:extLst>
          </p:cNvPr>
          <p:cNvGrpSpPr/>
          <p:nvPr/>
        </p:nvGrpSpPr>
        <p:grpSpPr>
          <a:xfrm>
            <a:off x="6936772" y="5658805"/>
            <a:ext cx="864000" cy="666662"/>
            <a:chOff x="6964116" y="5704926"/>
            <a:chExt cx="864000" cy="666662"/>
          </a:xfrm>
        </p:grpSpPr>
        <p:sp>
          <p:nvSpPr>
            <p:cNvPr id="52" name="모서리가 둥근 직사각형 8">
              <a:extLst>
                <a:ext uri="{FF2B5EF4-FFF2-40B4-BE49-F238E27FC236}">
                  <a16:creationId xmlns:a16="http://schemas.microsoft.com/office/drawing/2014/main" id="{2E3C3C23-7917-4966-A03A-A1C4E87E3A01}"/>
                </a:ext>
              </a:extLst>
            </p:cNvPr>
            <p:cNvSpPr/>
            <p:nvPr/>
          </p:nvSpPr>
          <p:spPr>
            <a:xfrm>
              <a:off x="6964116" y="5704926"/>
              <a:ext cx="864000" cy="324000"/>
            </a:xfrm>
            <a:prstGeom prst="roundRect">
              <a:avLst>
                <a:gd name="adj" fmla="val 6142"/>
              </a:avLst>
            </a:pr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다음</a:t>
              </a:r>
              <a:endParaRPr lang="en-US" altLang="ko-KR" sz="9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59" name="모서리가 둥근 직사각형 8">
              <a:extLst>
                <a:ext uri="{FF2B5EF4-FFF2-40B4-BE49-F238E27FC236}">
                  <a16:creationId xmlns:a16="http://schemas.microsoft.com/office/drawing/2014/main" id="{E64F71A9-038D-4F64-9293-71E73E42FD10}"/>
                </a:ext>
              </a:extLst>
            </p:cNvPr>
            <p:cNvSpPr/>
            <p:nvPr/>
          </p:nvSpPr>
          <p:spPr>
            <a:xfrm>
              <a:off x="6964116" y="6047588"/>
              <a:ext cx="864000" cy="324000"/>
            </a:xfrm>
            <a:prstGeom prst="roundRect">
              <a:avLst>
                <a:gd name="adj" fmla="val 6142"/>
              </a:avLst>
            </a:prstGeom>
            <a:solidFill>
              <a:srgbClr val="4D65E2"/>
            </a:solidFill>
            <a:ln w="9525">
              <a:solidFill>
                <a:srgbClr val="4D65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ko-KR" altLang="en-US" sz="9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다음</a:t>
              </a:r>
              <a:endParaRPr lang="en-US" altLang="ko-KR" sz="900" b="1" dirty="0">
                <a:solidFill>
                  <a:schemeClr val="bg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64" name="Header">
            <a:extLst>
              <a:ext uri="{FF2B5EF4-FFF2-40B4-BE49-F238E27FC236}">
                <a16:creationId xmlns:a16="http://schemas.microsoft.com/office/drawing/2014/main" id="{FF934E94-3F4F-4714-BEC2-77CA76BC24CD}"/>
              </a:ext>
            </a:extLst>
          </p:cNvPr>
          <p:cNvSpPr txBox="1"/>
          <p:nvPr/>
        </p:nvSpPr>
        <p:spPr>
          <a:xfrm>
            <a:off x="-2817" y="3282009"/>
            <a:ext cx="1231363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>
                <a:latin typeface="+mj-ea"/>
                <a:ea typeface="+mj-ea"/>
                <a:cs typeface="Segoe UI" panose="020B0502040204020203" pitchFamily="34" charset="0"/>
              </a:rPr>
              <a:t>발행 조건설정</a:t>
            </a:r>
            <a:endParaRPr lang="en-US" sz="1000" b="1" dirty="0"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91" name="Header">
            <a:extLst>
              <a:ext uri="{FF2B5EF4-FFF2-40B4-BE49-F238E27FC236}">
                <a16:creationId xmlns:a16="http://schemas.microsoft.com/office/drawing/2014/main" id="{C614D7D2-5179-4248-8D15-F3CAFAD1F82E}"/>
              </a:ext>
            </a:extLst>
          </p:cNvPr>
          <p:cNvSpPr txBox="1"/>
          <p:nvPr/>
        </p:nvSpPr>
        <p:spPr>
          <a:xfrm>
            <a:off x="33063" y="4206171"/>
            <a:ext cx="1231363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 dirty="0">
                <a:latin typeface="+mj-ea"/>
                <a:ea typeface="+mj-ea"/>
                <a:cs typeface="Segoe UI" panose="020B0502040204020203" pitchFamily="34" charset="0"/>
              </a:rPr>
              <a:t>발행신청 정보</a:t>
            </a:r>
            <a:endParaRPr lang="en-US" sz="1000" b="1" dirty="0">
              <a:latin typeface="+mj-ea"/>
              <a:ea typeface="+mj-ea"/>
              <a:cs typeface="Segoe UI" panose="020B0502040204020203" pitchFamily="34" charset="0"/>
            </a:endParaRPr>
          </a:p>
        </p:txBody>
      </p:sp>
      <p:graphicFrame>
        <p:nvGraphicFramePr>
          <p:cNvPr id="98" name="표 97">
            <a:extLst>
              <a:ext uri="{FF2B5EF4-FFF2-40B4-BE49-F238E27FC236}">
                <a16:creationId xmlns:a16="http://schemas.microsoft.com/office/drawing/2014/main" id="{F101AA70-7E8A-461D-87B2-11F85BA5BE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820081"/>
              </p:ext>
            </p:extLst>
          </p:nvPr>
        </p:nvGraphicFramePr>
        <p:xfrm>
          <a:off x="93303" y="4466685"/>
          <a:ext cx="7738397" cy="873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343">
                  <a:extLst>
                    <a:ext uri="{9D8B030D-6E8A-4147-A177-3AD203B41FA5}">
                      <a16:colId xmlns:a16="http://schemas.microsoft.com/office/drawing/2014/main" val="2621328923"/>
                    </a:ext>
                  </a:extLst>
                </a:gridCol>
                <a:gridCol w="285343">
                  <a:extLst>
                    <a:ext uri="{9D8B030D-6E8A-4147-A177-3AD203B41FA5}">
                      <a16:colId xmlns:a16="http://schemas.microsoft.com/office/drawing/2014/main" val="2420350010"/>
                    </a:ext>
                  </a:extLst>
                </a:gridCol>
                <a:gridCol w="1528178">
                  <a:extLst>
                    <a:ext uri="{9D8B030D-6E8A-4147-A177-3AD203B41FA5}">
                      <a16:colId xmlns:a16="http://schemas.microsoft.com/office/drawing/2014/main" val="326975003"/>
                    </a:ext>
                  </a:extLst>
                </a:gridCol>
                <a:gridCol w="1333518">
                  <a:extLst>
                    <a:ext uri="{9D8B030D-6E8A-4147-A177-3AD203B41FA5}">
                      <a16:colId xmlns:a16="http://schemas.microsoft.com/office/drawing/2014/main" val="301249500"/>
                    </a:ext>
                  </a:extLst>
                </a:gridCol>
                <a:gridCol w="1273809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606961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425245">
                  <a:extLst>
                    <a:ext uri="{9D8B030D-6E8A-4147-A177-3AD203B41FA5}">
                      <a16:colId xmlns:a16="http://schemas.microsoft.com/office/drawing/2014/main" val="185946312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50" dirty="0">
                          <a:solidFill>
                            <a:schemeClr val="bg1"/>
                          </a:solidFill>
                        </a:rPr>
                        <a:t>No.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사업자등록번호 </a:t>
                      </a:r>
                      <a:r>
                        <a:rPr lang="en-US" altLang="ko-KR" sz="7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발행금액 </a:t>
                      </a:r>
                      <a:r>
                        <a:rPr lang="en-US" altLang="ko-KR" sz="7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만기일자  </a:t>
                      </a:r>
                      <a:r>
                        <a:rPr lang="en-US" altLang="ko-KR" sz="7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원인품목 </a:t>
                      </a:r>
                      <a:r>
                        <a:rPr lang="en-US" altLang="ko-KR" sz="7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할인가능일자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/>
                        <a:t>1</a:t>
                      </a:r>
                      <a:endParaRPr lang="ko-KR" altLang="en-US" sz="800" dirty="0"/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/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  <a:tr h="29731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합계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1">
                          <a:latin typeface="+mn-ea"/>
                          <a:ea typeface="+mn-ea"/>
                        </a:rPr>
                        <a:t>합계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$N$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건     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$900,000,000$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원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ko-KR" altLang="en-US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4174510"/>
                  </a:ext>
                </a:extLst>
              </a:tr>
            </a:tbl>
          </a:graphicData>
        </a:graphic>
      </p:graphicFrame>
      <p:sp>
        <p:nvSpPr>
          <p:cNvPr id="99" name="Box">
            <a:extLst>
              <a:ext uri="{FF2B5EF4-FFF2-40B4-BE49-F238E27FC236}">
                <a16:creationId xmlns:a16="http://schemas.microsoft.com/office/drawing/2014/main" id="{8A60EBBA-BA70-4D22-B048-19863E035DC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0291" y="4549788"/>
            <a:ext cx="128588" cy="128588"/>
          </a:xfrm>
          <a:prstGeom prst="rect">
            <a:avLst/>
          </a:prstGeom>
          <a:solidFill>
            <a:srgbClr val="FFFFFF"/>
          </a:solidFill>
          <a:ln w="6350" cap="flat">
            <a:solidFill>
              <a:srgbClr val="80808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5F5F5F"/>
              </a:solidFill>
              <a:latin typeface="+mn-ea"/>
              <a:cs typeface="Segoe UI" panose="020B0502040204020203" pitchFamily="34" charset="0"/>
            </a:endParaRPr>
          </a:p>
        </p:txBody>
      </p:sp>
      <p:sp>
        <p:nvSpPr>
          <p:cNvPr id="122" name="직사각형 121">
            <a:extLst>
              <a:ext uri="{FF2B5EF4-FFF2-40B4-BE49-F238E27FC236}">
                <a16:creationId xmlns:a16="http://schemas.microsoft.com/office/drawing/2014/main" id="{8964FD15-0CF4-4264-8C3A-3E91C9EB0632}"/>
              </a:ext>
            </a:extLst>
          </p:cNvPr>
          <p:cNvSpPr/>
          <p:nvPr/>
        </p:nvSpPr>
        <p:spPr bwMode="auto">
          <a:xfrm>
            <a:off x="717142" y="4789125"/>
            <a:ext cx="1171764" cy="216024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" rIns="36000" bIns="32400" rtlCol="0" anchor="ctr"/>
          <a:lstStyle/>
          <a:p>
            <a:pPr algn="ctr"/>
            <a:r>
              <a:rPr lang="en-US" altLang="ko-KR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105-85-00005</a:t>
            </a:r>
            <a:endParaRPr lang="ko-KR" altLang="en-US" sz="800" dirty="0">
              <a:solidFill>
                <a:srgbClr val="262626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Calibri" pitchFamily="34" charset="0"/>
            </a:endParaRPr>
          </a:p>
        </p:txBody>
      </p:sp>
      <p:grpSp>
        <p:nvGrpSpPr>
          <p:cNvPr id="123" name="그룹 122">
            <a:extLst>
              <a:ext uri="{FF2B5EF4-FFF2-40B4-BE49-F238E27FC236}">
                <a16:creationId xmlns:a16="http://schemas.microsoft.com/office/drawing/2014/main" id="{E764FAB2-4905-4F42-BFA7-AA06B1949E75}"/>
              </a:ext>
            </a:extLst>
          </p:cNvPr>
          <p:cNvGrpSpPr/>
          <p:nvPr/>
        </p:nvGrpSpPr>
        <p:grpSpPr>
          <a:xfrm>
            <a:off x="1939808" y="4791748"/>
            <a:ext cx="208184" cy="204788"/>
            <a:chOff x="136304" y="4293096"/>
            <a:chExt cx="208184" cy="204788"/>
          </a:xfrm>
        </p:grpSpPr>
        <p:sp>
          <p:nvSpPr>
            <p:cNvPr id="124" name="Date Picker Field">
              <a:extLst>
                <a:ext uri="{FF2B5EF4-FFF2-40B4-BE49-F238E27FC236}">
                  <a16:creationId xmlns:a16="http://schemas.microsoft.com/office/drawing/2014/main" id="{D91FE0D5-9BD0-4ED8-A042-645C9A0B33FD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136304" y="4293096"/>
              <a:ext cx="208184" cy="204788"/>
            </a:xfrm>
            <a:prstGeom prst="rect">
              <a:avLst/>
            </a:prstGeom>
            <a:solidFill>
              <a:schemeClr val="bg1"/>
            </a:solidFill>
            <a:ln w="6350" cap="flat" cmpd="sng" algn="ctr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32400" rIns="36000" bIns="324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endParaRPr>
            </a:p>
          </p:txBody>
        </p:sp>
        <p:sp>
          <p:nvSpPr>
            <p:cNvPr id="142" name="Magnifier">
              <a:extLst>
                <a:ext uri="{FF2B5EF4-FFF2-40B4-BE49-F238E27FC236}">
                  <a16:creationId xmlns:a16="http://schemas.microsoft.com/office/drawing/2014/main" id="{11A4E668-60FA-48C9-87EC-41156837A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453" y="4331990"/>
              <a:ext cx="115887" cy="127000"/>
            </a:xfrm>
            <a:custGeom>
              <a:avLst/>
              <a:gdLst>
                <a:gd name="T0" fmla="*/ 2147483647 w 315"/>
                <a:gd name="T1" fmla="*/ 0 h 343"/>
                <a:gd name="T2" fmla="*/ 0 w 315"/>
                <a:gd name="T3" fmla="*/ 2147483647 h 343"/>
                <a:gd name="T4" fmla="*/ 2147483647 w 315"/>
                <a:gd name="T5" fmla="*/ 2147483647 h 343"/>
                <a:gd name="T6" fmla="*/ 2147483647 w 315"/>
                <a:gd name="T7" fmla="*/ 2147483647 h 343"/>
                <a:gd name="T8" fmla="*/ 2147483647 w 315"/>
                <a:gd name="T9" fmla="*/ 0 h 343"/>
                <a:gd name="T10" fmla="*/ 2147483647 w 315"/>
                <a:gd name="T11" fmla="*/ 1319806216 h 343"/>
                <a:gd name="T12" fmla="*/ 2147483647 w 315"/>
                <a:gd name="T13" fmla="*/ 2147483647 h 343"/>
                <a:gd name="T14" fmla="*/ 2147483647 w 315"/>
                <a:gd name="T15" fmla="*/ 2147483647 h 343"/>
                <a:gd name="T16" fmla="*/ 1294593175 w 315"/>
                <a:gd name="T17" fmla="*/ 2147483647 h 343"/>
                <a:gd name="T18" fmla="*/ 2147483647 w 315"/>
                <a:gd name="T19" fmla="*/ 1319806216 h 343"/>
                <a:gd name="T20" fmla="*/ 2147483647 w 315"/>
                <a:gd name="T21" fmla="*/ 2147483647 h 343"/>
                <a:gd name="T22" fmla="*/ 2147483647 w 315"/>
                <a:gd name="T23" fmla="*/ 2147483647 h 343"/>
                <a:gd name="T24" fmla="*/ 2147483647 w 315"/>
                <a:gd name="T25" fmla="*/ 2147483647 h 343"/>
                <a:gd name="T26" fmla="*/ 2147483647 w 315"/>
                <a:gd name="T27" fmla="*/ 2147483647 h 343"/>
                <a:gd name="T28" fmla="*/ 2147483647 w 315"/>
                <a:gd name="T29" fmla="*/ 2147483647 h 343"/>
                <a:gd name="T30" fmla="*/ 2147483647 w 315"/>
                <a:gd name="T31" fmla="*/ 2147483647 h 343"/>
                <a:gd name="T32" fmla="*/ 2147483647 w 315"/>
                <a:gd name="T33" fmla="*/ 2147483647 h 343"/>
                <a:gd name="T34" fmla="*/ 2147483647 w 315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5" h="343">
                  <a:moveTo>
                    <a:pt x="117" y="0"/>
                  </a:moveTo>
                  <a:cubicBezTo>
                    <a:pt x="53" y="0"/>
                    <a:pt x="0" y="53"/>
                    <a:pt x="0" y="117"/>
                  </a:cubicBezTo>
                  <a:cubicBezTo>
                    <a:pt x="0" y="181"/>
                    <a:pt x="53" y="232"/>
                    <a:pt x="117" y="232"/>
                  </a:cubicBezTo>
                  <a:cubicBezTo>
                    <a:pt x="181" y="232"/>
                    <a:pt x="232" y="181"/>
                    <a:pt x="232" y="117"/>
                  </a:cubicBezTo>
                  <a:cubicBezTo>
                    <a:pt x="232" y="53"/>
                    <a:pt x="181" y="0"/>
                    <a:pt x="117" y="0"/>
                  </a:cubicBezTo>
                  <a:close/>
                  <a:moveTo>
                    <a:pt x="117" y="26"/>
                  </a:moveTo>
                  <a:cubicBezTo>
                    <a:pt x="167" y="26"/>
                    <a:pt x="208" y="66"/>
                    <a:pt x="208" y="117"/>
                  </a:cubicBezTo>
                  <a:cubicBezTo>
                    <a:pt x="208" y="167"/>
                    <a:pt x="167" y="207"/>
                    <a:pt x="117" y="207"/>
                  </a:cubicBezTo>
                  <a:cubicBezTo>
                    <a:pt x="67" y="207"/>
                    <a:pt x="26" y="167"/>
                    <a:pt x="26" y="117"/>
                  </a:cubicBezTo>
                  <a:cubicBezTo>
                    <a:pt x="26" y="66"/>
                    <a:pt x="67" y="26"/>
                    <a:pt x="117" y="26"/>
                  </a:cubicBezTo>
                  <a:close/>
                  <a:moveTo>
                    <a:pt x="218" y="196"/>
                  </a:moveTo>
                  <a:cubicBezTo>
                    <a:pt x="208" y="208"/>
                    <a:pt x="197" y="218"/>
                    <a:pt x="184" y="226"/>
                  </a:cubicBezTo>
                  <a:lnTo>
                    <a:pt x="186" y="228"/>
                  </a:lnTo>
                  <a:lnTo>
                    <a:pt x="271" y="331"/>
                  </a:lnTo>
                  <a:cubicBezTo>
                    <a:pt x="279" y="341"/>
                    <a:pt x="296" y="343"/>
                    <a:pt x="305" y="335"/>
                  </a:cubicBezTo>
                  <a:cubicBezTo>
                    <a:pt x="315" y="326"/>
                    <a:pt x="315" y="309"/>
                    <a:pt x="306" y="301"/>
                  </a:cubicBezTo>
                  <a:lnTo>
                    <a:pt x="221" y="199"/>
                  </a:lnTo>
                  <a:lnTo>
                    <a:pt x="218" y="19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44" name="Box">
            <a:extLst>
              <a:ext uri="{FF2B5EF4-FFF2-40B4-BE49-F238E27FC236}">
                <a16:creationId xmlns:a16="http://schemas.microsoft.com/office/drawing/2014/main" id="{564D61C1-310B-4148-88AB-CC31093C11A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0291" y="4831500"/>
            <a:ext cx="128588" cy="128588"/>
          </a:xfrm>
          <a:prstGeom prst="rect">
            <a:avLst/>
          </a:prstGeom>
          <a:solidFill>
            <a:srgbClr val="FFFFFF"/>
          </a:solidFill>
          <a:ln w="6350" cap="flat">
            <a:solidFill>
              <a:srgbClr val="80808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5F5F5F"/>
              </a:solidFill>
              <a:latin typeface="+mn-ea"/>
              <a:cs typeface="Segoe UI" panose="020B0502040204020203" pitchFamily="34" charset="0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131D8EC-813C-4D1A-5865-9D9EBC58D115}"/>
              </a:ext>
            </a:extLst>
          </p:cNvPr>
          <p:cNvGrpSpPr/>
          <p:nvPr/>
        </p:nvGrpSpPr>
        <p:grpSpPr>
          <a:xfrm>
            <a:off x="1677016" y="3562192"/>
            <a:ext cx="2502439" cy="228313"/>
            <a:chOff x="1677016" y="3540527"/>
            <a:chExt cx="2502439" cy="228313"/>
          </a:xfrm>
        </p:grpSpPr>
        <p:sp>
          <p:nvSpPr>
            <p:cNvPr id="22" name="모서리가 둥근 직사각형 360">
              <a:extLst>
                <a:ext uri="{FF2B5EF4-FFF2-40B4-BE49-F238E27FC236}">
                  <a16:creationId xmlns:a16="http://schemas.microsoft.com/office/drawing/2014/main" id="{CDAE32E3-8A71-A587-0F22-65E72BF9998E}"/>
                </a:ext>
              </a:extLst>
            </p:cNvPr>
            <p:cNvSpPr/>
            <p:nvPr/>
          </p:nvSpPr>
          <p:spPr>
            <a:xfrm>
              <a:off x="2452328" y="3540527"/>
              <a:ext cx="1727127" cy="228313"/>
            </a:xfrm>
            <a:prstGeom prst="roundRect">
              <a:avLst>
                <a:gd name="adj" fmla="val 7253"/>
              </a:avLst>
            </a:prstGeom>
            <a:solidFill>
              <a:schemeClr val="bg1">
                <a:lumMod val="75000"/>
              </a:schemeClr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pPr lvl="0">
                <a:defRPr/>
              </a:pPr>
              <a:r>
                <a:rPr lang="ko-KR" altLang="en-US" sz="900" dirty="0" err="1">
                  <a:solidFill>
                    <a:schemeClr val="bg1">
                      <a:lumMod val="50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그룹명</a:t>
              </a:r>
              <a:r>
                <a:rPr lang="en-US" altLang="ko-KR" sz="900" dirty="0">
                  <a:solidFill>
                    <a:schemeClr val="bg1">
                      <a:lumMod val="50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(</a:t>
              </a:r>
              <a:r>
                <a:rPr lang="ko-KR" altLang="en-US" sz="900" dirty="0">
                  <a:solidFill>
                    <a:schemeClr val="bg1">
                      <a:lumMod val="50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한글</a:t>
              </a:r>
              <a:r>
                <a:rPr lang="en-US" altLang="ko-KR" sz="900" dirty="0">
                  <a:solidFill>
                    <a:schemeClr val="bg1">
                      <a:lumMod val="50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20</a:t>
              </a:r>
              <a:r>
                <a:rPr lang="ko-KR" altLang="en-US" sz="900" dirty="0">
                  <a:solidFill>
                    <a:schemeClr val="bg1">
                      <a:lumMod val="50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자 이내</a:t>
              </a:r>
              <a:r>
                <a:rPr lang="en-US" altLang="ko-KR" sz="900" dirty="0">
                  <a:solidFill>
                    <a:schemeClr val="bg1">
                      <a:lumMod val="50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)</a:t>
              </a:r>
              <a:endParaRPr lang="ko-KR" altLang="en-US" sz="900" dirty="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25" name="Box">
              <a:extLst>
                <a:ext uri="{FF2B5EF4-FFF2-40B4-BE49-F238E27FC236}">
                  <a16:creationId xmlns:a16="http://schemas.microsoft.com/office/drawing/2014/main" id="{888793D8-22B9-EC92-C051-F0EF6D7A809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677016" y="3590389"/>
              <a:ext cx="128588" cy="128588"/>
            </a:xfrm>
            <a:prstGeom prst="rect">
              <a:avLst/>
            </a:prstGeom>
            <a:solidFill>
              <a:srgbClr val="FFFFFF"/>
            </a:solidFill>
            <a:ln w="6350" cap="flat">
              <a:solidFill>
                <a:srgbClr val="8080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 dirty="0">
                <a:solidFill>
                  <a:srgbClr val="5F5F5F"/>
                </a:solidFill>
                <a:latin typeface="+mn-ea"/>
                <a:cs typeface="Segoe UI" panose="020B0502040204020203" pitchFamily="34" charset="0"/>
              </a:endParaRPr>
            </a:p>
          </p:txBody>
        </p:sp>
        <p:sp>
          <p:nvSpPr>
            <p:cNvPr id="28" name="Label">
              <a:extLst>
                <a:ext uri="{FF2B5EF4-FFF2-40B4-BE49-F238E27FC236}">
                  <a16:creationId xmlns:a16="http://schemas.microsoft.com/office/drawing/2014/main" id="{A0ED6AC1-E744-3C92-4481-FDF5695B5D7C}"/>
                </a:ext>
              </a:extLst>
            </p:cNvPr>
            <p:cNvSpPr txBox="1"/>
            <p:nvPr/>
          </p:nvSpPr>
          <p:spPr>
            <a:xfrm>
              <a:off x="1815427" y="3585434"/>
              <a:ext cx="609398" cy="138499"/>
            </a:xfrm>
            <a:prstGeom prst="rect">
              <a:avLst/>
            </a:prstGeom>
            <a:noFill/>
          </p:spPr>
          <p:txBody>
            <a:bodyPr wrap="none" lIns="73152" tIns="0" rIns="73152" bIns="0" rtlCol="0" anchor="ctr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900" dirty="0"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rPr>
                <a:t>그룹관리</a:t>
              </a:r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5A16B9EE-7882-95E2-7BAB-AA68A4BDCF1B}"/>
              </a:ext>
            </a:extLst>
          </p:cNvPr>
          <p:cNvSpPr/>
          <p:nvPr/>
        </p:nvSpPr>
        <p:spPr bwMode="auto">
          <a:xfrm>
            <a:off x="3571852" y="4785492"/>
            <a:ext cx="1186243" cy="216024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" rIns="36000" bIns="32400" rtlCol="0" anchor="ctr"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ko-KR" sz="800" b="0" dirty="0">
                <a:solidFill>
                  <a:schemeClr val="tx1"/>
                </a:solidFill>
                <a:latin typeface="+mn-ea"/>
                <a:ea typeface="+mn-ea"/>
              </a:rPr>
              <a:t> YYYY-MM-DD</a:t>
            </a:r>
            <a:endParaRPr lang="ko-KR" altLang="en-US" sz="800" dirty="0">
              <a:latin typeface="+mn-ea"/>
              <a:ea typeface="+mn-ea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A4CB3B9E-1327-0D57-77F4-FE1119DB2FB4}"/>
              </a:ext>
            </a:extLst>
          </p:cNvPr>
          <p:cNvSpPr/>
          <p:nvPr/>
        </p:nvSpPr>
        <p:spPr bwMode="auto">
          <a:xfrm>
            <a:off x="2226343" y="4785492"/>
            <a:ext cx="1230969" cy="216024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" rIns="36000" bIns="32400" rtlCol="0" anchor="ctr"/>
          <a:lstStyle/>
          <a:p>
            <a:pPr algn="r"/>
            <a:r>
              <a:rPr lang="en-US" altLang="ko-KR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909,900,000</a:t>
            </a:r>
            <a:endParaRPr lang="ko-KR" altLang="en-US" sz="800" dirty="0">
              <a:solidFill>
                <a:srgbClr val="262626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Calibri" pitchFamily="34" charset="0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3D892885-46CF-3A34-85B7-E49C12794471}"/>
              </a:ext>
            </a:extLst>
          </p:cNvPr>
          <p:cNvSpPr/>
          <p:nvPr/>
        </p:nvSpPr>
        <p:spPr bwMode="auto">
          <a:xfrm>
            <a:off x="4867586" y="4789125"/>
            <a:ext cx="1494150" cy="216024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" rIns="36000" bIns="32400" rtlCol="0" anchor="ctr"/>
          <a:lstStyle/>
          <a:p>
            <a:pPr algn="ctr"/>
            <a:r>
              <a:rPr lang="ko-KR" altLang="en-US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노트북 부품 </a:t>
            </a:r>
            <a:r>
              <a:rPr lang="en-US" altLang="ko-KR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(</a:t>
            </a:r>
            <a:r>
              <a:rPr lang="ko-KR" altLang="en-US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최대</a:t>
            </a:r>
            <a:r>
              <a:rPr lang="en-US" altLang="ko-KR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20</a:t>
            </a:r>
            <a:r>
              <a:rPr lang="ko-KR" altLang="en-US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자</a:t>
            </a:r>
            <a:r>
              <a:rPr lang="en-US" altLang="ko-KR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)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C1D42CB-B3ED-2997-417A-5E0F17AFF339}"/>
              </a:ext>
            </a:extLst>
          </p:cNvPr>
          <p:cNvSpPr/>
          <p:nvPr/>
        </p:nvSpPr>
        <p:spPr bwMode="auto">
          <a:xfrm>
            <a:off x="6467475" y="4785492"/>
            <a:ext cx="1295915" cy="216024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" rIns="36000" bIns="32400" rtlCol="0" anchor="ctr"/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ko-KR" sz="800" b="0" dirty="0">
                <a:solidFill>
                  <a:schemeClr val="tx1"/>
                </a:solidFill>
                <a:latin typeface="+mn-ea"/>
                <a:ea typeface="+mn-ea"/>
              </a:rPr>
              <a:t> YYYY-MM-DD</a:t>
            </a:r>
            <a:endParaRPr lang="ko-KR" altLang="en-US" sz="800" dirty="0">
              <a:latin typeface="+mn-ea"/>
              <a:ea typeface="+mn-ea"/>
            </a:endParaRPr>
          </a:p>
        </p:txBody>
      </p:sp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AF9230D7-7254-6F73-5BAE-DB158A303E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9724589"/>
              </p:ext>
            </p:extLst>
          </p:nvPr>
        </p:nvGraphicFramePr>
        <p:xfrm>
          <a:off x="217092" y="1262416"/>
          <a:ext cx="6604000" cy="2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4" name="Date Picker Button">
            <a:extLst>
              <a:ext uri="{FF2B5EF4-FFF2-40B4-BE49-F238E27FC236}">
                <a16:creationId xmlns:a16="http://schemas.microsoft.com/office/drawing/2014/main" id="{0D255311-8502-6504-2C66-C403DD111EE9}"/>
              </a:ext>
            </a:extLst>
          </p:cNvPr>
          <p:cNvSpPr>
            <a:spLocks noEditPoints="1"/>
          </p:cNvSpPr>
          <p:nvPr/>
        </p:nvSpPr>
        <p:spPr bwMode="auto">
          <a:xfrm>
            <a:off x="7572255" y="4817038"/>
            <a:ext cx="134884" cy="144173"/>
          </a:xfrm>
          <a:custGeom>
            <a:avLst/>
            <a:gdLst>
              <a:gd name="T0" fmla="*/ 2147483647 w 369"/>
              <a:gd name="T1" fmla="*/ 2147483647 h 395"/>
              <a:gd name="T2" fmla="*/ 0 w 369"/>
              <a:gd name="T3" fmla="*/ 2147483647 h 395"/>
              <a:gd name="T4" fmla="*/ 2147483647 w 369"/>
              <a:gd name="T5" fmla="*/ 2147483647 h 395"/>
              <a:gd name="T6" fmla="*/ 2147483647 w 369"/>
              <a:gd name="T7" fmla="*/ 2147483647 h 395"/>
              <a:gd name="T8" fmla="*/ 2147483647 w 369"/>
              <a:gd name="T9" fmla="*/ 733795237 h 395"/>
              <a:gd name="T10" fmla="*/ 2147483647 w 369"/>
              <a:gd name="T11" fmla="*/ 2147483647 h 395"/>
              <a:gd name="T12" fmla="*/ 2147483647 w 369"/>
              <a:gd name="T13" fmla="*/ 2147483647 h 395"/>
              <a:gd name="T14" fmla="*/ 2147483647 w 369"/>
              <a:gd name="T15" fmla="*/ 831572184 h 395"/>
              <a:gd name="T16" fmla="*/ 2147483647 w 369"/>
              <a:gd name="T17" fmla="*/ 2147483647 h 395"/>
              <a:gd name="T18" fmla="*/ 2147483647 w 369"/>
              <a:gd name="T19" fmla="*/ 1125170373 h 395"/>
              <a:gd name="T20" fmla="*/ 2147483647 w 369"/>
              <a:gd name="T21" fmla="*/ 1125170373 h 395"/>
              <a:gd name="T22" fmla="*/ 2147483647 w 369"/>
              <a:gd name="T23" fmla="*/ 2147483647 h 395"/>
              <a:gd name="T24" fmla="*/ 2147483647 w 369"/>
              <a:gd name="T25" fmla="*/ 831572184 h 395"/>
              <a:gd name="T26" fmla="*/ 2147483647 w 369"/>
              <a:gd name="T27" fmla="*/ 2147483647 h 395"/>
              <a:gd name="T28" fmla="*/ 2147483647 w 369"/>
              <a:gd name="T29" fmla="*/ 2147483647 h 395"/>
              <a:gd name="T30" fmla="*/ 2147483647 w 369"/>
              <a:gd name="T31" fmla="*/ 2147483647 h 395"/>
              <a:gd name="T32" fmla="*/ 2147483647 w 369"/>
              <a:gd name="T33" fmla="*/ 2147483647 h 395"/>
              <a:gd name="T34" fmla="*/ 2147483647 w 369"/>
              <a:gd name="T35" fmla="*/ 2147483647 h 395"/>
              <a:gd name="T36" fmla="*/ 2147483647 w 369"/>
              <a:gd name="T37" fmla="*/ 2147483647 h 395"/>
              <a:gd name="T38" fmla="*/ 2147483647 w 369"/>
              <a:gd name="T39" fmla="*/ 2147483647 h 395"/>
              <a:gd name="T40" fmla="*/ 2147483647 w 369"/>
              <a:gd name="T41" fmla="*/ 2147483647 h 395"/>
              <a:gd name="T42" fmla="*/ 2147483647 w 369"/>
              <a:gd name="T43" fmla="*/ 2147483647 h 395"/>
              <a:gd name="T44" fmla="*/ 2147483647 w 369"/>
              <a:gd name="T45" fmla="*/ 2147483647 h 395"/>
              <a:gd name="T46" fmla="*/ 2147483647 w 369"/>
              <a:gd name="T47" fmla="*/ 2147483647 h 395"/>
              <a:gd name="T48" fmla="*/ 2147483647 w 369"/>
              <a:gd name="T49" fmla="*/ 2147483647 h 395"/>
              <a:gd name="T50" fmla="*/ 2147483647 w 369"/>
              <a:gd name="T51" fmla="*/ 2147483647 h 395"/>
              <a:gd name="T52" fmla="*/ 2147483647 w 369"/>
              <a:gd name="T53" fmla="*/ 2147483647 h 395"/>
              <a:gd name="T54" fmla="*/ 2147483647 w 369"/>
              <a:gd name="T55" fmla="*/ 2147483647 h 395"/>
              <a:gd name="T56" fmla="*/ 1943305517 w 369"/>
              <a:gd name="T57" fmla="*/ 2147483647 h 395"/>
              <a:gd name="T58" fmla="*/ 1943305517 w 369"/>
              <a:gd name="T59" fmla="*/ 2147483647 h 395"/>
              <a:gd name="T60" fmla="*/ 2147483647 w 369"/>
              <a:gd name="T61" fmla="*/ 2147483647 h 395"/>
              <a:gd name="T62" fmla="*/ 2147483647 w 369"/>
              <a:gd name="T63" fmla="*/ 2147483647 h 395"/>
              <a:gd name="T64" fmla="*/ 2147483647 w 369"/>
              <a:gd name="T65" fmla="*/ 2147483647 h 395"/>
              <a:gd name="T66" fmla="*/ 2147483647 w 369"/>
              <a:gd name="T67" fmla="*/ 2147483647 h 395"/>
              <a:gd name="T68" fmla="*/ 2147483647 w 369"/>
              <a:gd name="T69" fmla="*/ 2147483647 h 395"/>
              <a:gd name="T70" fmla="*/ 2147483647 w 369"/>
              <a:gd name="T71" fmla="*/ 2147483647 h 395"/>
              <a:gd name="T72" fmla="*/ 2147483647 w 369"/>
              <a:gd name="T73" fmla="*/ 2147483647 h 395"/>
              <a:gd name="T74" fmla="*/ 2147483647 w 369"/>
              <a:gd name="T75" fmla="*/ 2147483647 h 395"/>
              <a:gd name="T76" fmla="*/ 2147483647 w 369"/>
              <a:gd name="T77" fmla="*/ 2147483647 h 395"/>
              <a:gd name="T78" fmla="*/ 2147483647 w 369"/>
              <a:gd name="T79" fmla="*/ 2147483647 h 395"/>
              <a:gd name="T80" fmla="*/ 2147483647 w 369"/>
              <a:gd name="T81" fmla="*/ 2147483647 h 395"/>
              <a:gd name="T82" fmla="*/ 2147483647 w 369"/>
              <a:gd name="T83" fmla="*/ 2147483647 h 395"/>
              <a:gd name="T84" fmla="*/ 2147483647 w 369"/>
              <a:gd name="T85" fmla="*/ 2147483647 h 395"/>
              <a:gd name="T86" fmla="*/ 2147483647 w 369"/>
              <a:gd name="T87" fmla="*/ 2147483647 h 395"/>
              <a:gd name="T88" fmla="*/ 2147483647 w 369"/>
              <a:gd name="T89" fmla="*/ 2147483647 h 395"/>
              <a:gd name="T90" fmla="*/ 2147483647 w 369"/>
              <a:gd name="T91" fmla="*/ 2147483647 h 395"/>
              <a:gd name="T92" fmla="*/ 2147483647 w 369"/>
              <a:gd name="T93" fmla="*/ 2147483647 h 395"/>
              <a:gd name="T94" fmla="*/ 1719073688 w 369"/>
              <a:gd name="T95" fmla="*/ 2147483647 h 395"/>
              <a:gd name="T96" fmla="*/ 1943305517 w 369"/>
              <a:gd name="T97" fmla="*/ 2147483647 h 395"/>
              <a:gd name="T98" fmla="*/ 2147483647 w 369"/>
              <a:gd name="T99" fmla="*/ 2147483647 h 395"/>
              <a:gd name="T100" fmla="*/ 2147483647 w 369"/>
              <a:gd name="T101" fmla="*/ 2147483647 h 395"/>
              <a:gd name="T102" fmla="*/ 2147483647 w 369"/>
              <a:gd name="T103" fmla="*/ 2147483647 h 395"/>
              <a:gd name="T104" fmla="*/ 2147483647 w 369"/>
              <a:gd name="T105" fmla="*/ 2147483647 h 395"/>
              <a:gd name="T106" fmla="*/ 2147483647 w 369"/>
              <a:gd name="T107" fmla="*/ 2147483647 h 395"/>
              <a:gd name="T108" fmla="*/ 2147483647 w 369"/>
              <a:gd name="T109" fmla="*/ 2147483647 h 395"/>
              <a:gd name="T110" fmla="*/ 2147483647 w 369"/>
              <a:gd name="T111" fmla="*/ 2147483647 h 395"/>
              <a:gd name="T112" fmla="*/ 2147483647 w 369"/>
              <a:gd name="T113" fmla="*/ 2147483647 h 395"/>
              <a:gd name="T114" fmla="*/ 2147483647 w 369"/>
              <a:gd name="T115" fmla="*/ 2147483647 h 395"/>
              <a:gd name="T116" fmla="*/ 2147483647 w 369"/>
              <a:gd name="T117" fmla="*/ 2147483647 h 395"/>
              <a:gd name="T118" fmla="*/ 2147483647 w 369"/>
              <a:gd name="T119" fmla="*/ 2147483647 h 395"/>
              <a:gd name="T120" fmla="*/ 2147483647 w 369"/>
              <a:gd name="T121" fmla="*/ 2147483647 h 39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69" h="395">
                <a:moveTo>
                  <a:pt x="98" y="0"/>
                </a:moveTo>
                <a:cubicBezTo>
                  <a:pt x="88" y="0"/>
                  <a:pt x="81" y="7"/>
                  <a:pt x="77" y="15"/>
                </a:cubicBezTo>
                <a:cubicBezTo>
                  <a:pt x="73" y="23"/>
                  <a:pt x="71" y="33"/>
                  <a:pt x="71" y="44"/>
                </a:cubicBezTo>
                <a:cubicBezTo>
                  <a:pt x="71" y="48"/>
                  <a:pt x="71" y="52"/>
                  <a:pt x="72" y="56"/>
                </a:cubicBezTo>
                <a:lnTo>
                  <a:pt x="9" y="56"/>
                </a:lnTo>
                <a:cubicBezTo>
                  <a:pt x="4" y="56"/>
                  <a:pt x="1" y="60"/>
                  <a:pt x="0" y="64"/>
                </a:cubicBezTo>
                <a:lnTo>
                  <a:pt x="0" y="386"/>
                </a:lnTo>
                <a:cubicBezTo>
                  <a:pt x="1" y="391"/>
                  <a:pt x="5" y="395"/>
                  <a:pt x="9" y="395"/>
                </a:cubicBezTo>
                <a:lnTo>
                  <a:pt x="360" y="395"/>
                </a:lnTo>
                <a:cubicBezTo>
                  <a:pt x="365" y="394"/>
                  <a:pt x="369" y="391"/>
                  <a:pt x="369" y="386"/>
                </a:cubicBezTo>
                <a:lnTo>
                  <a:pt x="369" y="64"/>
                </a:lnTo>
                <a:cubicBezTo>
                  <a:pt x="369" y="59"/>
                  <a:pt x="365" y="56"/>
                  <a:pt x="360" y="56"/>
                </a:cubicBezTo>
                <a:lnTo>
                  <a:pt x="298" y="56"/>
                </a:lnTo>
                <a:cubicBezTo>
                  <a:pt x="299" y="52"/>
                  <a:pt x="299" y="48"/>
                  <a:pt x="299" y="44"/>
                </a:cubicBezTo>
                <a:cubicBezTo>
                  <a:pt x="299" y="33"/>
                  <a:pt x="297" y="23"/>
                  <a:pt x="293" y="15"/>
                </a:cubicBezTo>
                <a:cubicBezTo>
                  <a:pt x="289" y="7"/>
                  <a:pt x="282" y="0"/>
                  <a:pt x="272" y="0"/>
                </a:cubicBezTo>
                <a:cubicBezTo>
                  <a:pt x="262" y="0"/>
                  <a:pt x="256" y="7"/>
                  <a:pt x="251" y="15"/>
                </a:cubicBezTo>
                <a:cubicBezTo>
                  <a:pt x="247" y="23"/>
                  <a:pt x="245" y="33"/>
                  <a:pt x="245" y="44"/>
                </a:cubicBezTo>
                <a:cubicBezTo>
                  <a:pt x="245" y="48"/>
                  <a:pt x="245" y="52"/>
                  <a:pt x="246" y="56"/>
                </a:cubicBezTo>
                <a:lnTo>
                  <a:pt x="124" y="56"/>
                </a:lnTo>
                <a:cubicBezTo>
                  <a:pt x="124" y="52"/>
                  <a:pt x="125" y="48"/>
                  <a:pt x="125" y="44"/>
                </a:cubicBezTo>
                <a:cubicBezTo>
                  <a:pt x="125" y="33"/>
                  <a:pt x="122" y="23"/>
                  <a:pt x="118" y="15"/>
                </a:cubicBezTo>
                <a:cubicBezTo>
                  <a:pt x="114" y="7"/>
                  <a:pt x="107" y="0"/>
                  <a:pt x="98" y="0"/>
                </a:cubicBezTo>
                <a:close/>
                <a:moveTo>
                  <a:pt x="98" y="17"/>
                </a:moveTo>
                <a:cubicBezTo>
                  <a:pt x="98" y="17"/>
                  <a:pt x="101" y="18"/>
                  <a:pt x="103" y="23"/>
                </a:cubicBezTo>
                <a:cubicBezTo>
                  <a:pt x="106" y="28"/>
                  <a:pt x="108" y="35"/>
                  <a:pt x="108" y="44"/>
                </a:cubicBezTo>
                <a:cubicBezTo>
                  <a:pt x="108" y="48"/>
                  <a:pt x="107" y="52"/>
                  <a:pt x="106" y="56"/>
                </a:cubicBezTo>
                <a:lnTo>
                  <a:pt x="89" y="56"/>
                </a:lnTo>
                <a:cubicBezTo>
                  <a:pt x="88" y="52"/>
                  <a:pt x="88" y="48"/>
                  <a:pt x="88" y="44"/>
                </a:cubicBezTo>
                <a:cubicBezTo>
                  <a:pt x="88" y="35"/>
                  <a:pt x="90" y="28"/>
                  <a:pt x="92" y="23"/>
                </a:cubicBezTo>
                <a:cubicBezTo>
                  <a:pt x="95" y="18"/>
                  <a:pt x="97" y="17"/>
                  <a:pt x="98" y="17"/>
                </a:cubicBezTo>
                <a:close/>
                <a:moveTo>
                  <a:pt x="272" y="17"/>
                </a:moveTo>
                <a:cubicBezTo>
                  <a:pt x="273" y="17"/>
                  <a:pt x="275" y="18"/>
                  <a:pt x="277" y="23"/>
                </a:cubicBezTo>
                <a:cubicBezTo>
                  <a:pt x="280" y="28"/>
                  <a:pt x="282" y="35"/>
                  <a:pt x="282" y="44"/>
                </a:cubicBezTo>
                <a:cubicBezTo>
                  <a:pt x="282" y="48"/>
                  <a:pt x="281" y="52"/>
                  <a:pt x="281" y="56"/>
                </a:cubicBezTo>
                <a:lnTo>
                  <a:pt x="263" y="56"/>
                </a:lnTo>
                <a:cubicBezTo>
                  <a:pt x="263" y="52"/>
                  <a:pt x="262" y="48"/>
                  <a:pt x="262" y="44"/>
                </a:cubicBezTo>
                <a:cubicBezTo>
                  <a:pt x="262" y="35"/>
                  <a:pt x="264" y="28"/>
                  <a:pt x="267" y="23"/>
                </a:cubicBezTo>
                <a:cubicBezTo>
                  <a:pt x="269" y="18"/>
                  <a:pt x="272" y="17"/>
                  <a:pt x="272" y="17"/>
                </a:cubicBezTo>
                <a:close/>
                <a:moveTo>
                  <a:pt x="18" y="118"/>
                </a:moveTo>
                <a:lnTo>
                  <a:pt x="351" y="118"/>
                </a:lnTo>
                <a:lnTo>
                  <a:pt x="351" y="377"/>
                </a:lnTo>
                <a:lnTo>
                  <a:pt x="18" y="377"/>
                </a:lnTo>
                <a:lnTo>
                  <a:pt x="18" y="118"/>
                </a:lnTo>
                <a:close/>
                <a:moveTo>
                  <a:pt x="129" y="146"/>
                </a:moveTo>
                <a:cubicBezTo>
                  <a:pt x="123" y="146"/>
                  <a:pt x="120" y="150"/>
                  <a:pt x="120" y="155"/>
                </a:cubicBezTo>
                <a:lnTo>
                  <a:pt x="120" y="191"/>
                </a:lnTo>
                <a:cubicBezTo>
                  <a:pt x="120" y="196"/>
                  <a:pt x="124" y="199"/>
                  <a:pt x="129" y="199"/>
                </a:cubicBezTo>
                <a:lnTo>
                  <a:pt x="164" y="199"/>
                </a:lnTo>
                <a:cubicBezTo>
                  <a:pt x="170" y="199"/>
                  <a:pt x="173" y="195"/>
                  <a:pt x="173" y="191"/>
                </a:cubicBezTo>
                <a:lnTo>
                  <a:pt x="173" y="155"/>
                </a:lnTo>
                <a:cubicBezTo>
                  <a:pt x="173" y="150"/>
                  <a:pt x="169" y="146"/>
                  <a:pt x="164" y="146"/>
                </a:cubicBezTo>
                <a:lnTo>
                  <a:pt x="129" y="146"/>
                </a:lnTo>
                <a:close/>
                <a:moveTo>
                  <a:pt x="205" y="146"/>
                </a:moveTo>
                <a:cubicBezTo>
                  <a:pt x="200" y="146"/>
                  <a:pt x="196" y="150"/>
                  <a:pt x="196" y="155"/>
                </a:cubicBezTo>
                <a:lnTo>
                  <a:pt x="196" y="191"/>
                </a:lnTo>
                <a:cubicBezTo>
                  <a:pt x="197" y="196"/>
                  <a:pt x="200" y="199"/>
                  <a:pt x="205" y="199"/>
                </a:cubicBezTo>
                <a:lnTo>
                  <a:pt x="241" y="199"/>
                </a:lnTo>
                <a:cubicBezTo>
                  <a:pt x="246" y="199"/>
                  <a:pt x="250" y="195"/>
                  <a:pt x="250" y="191"/>
                </a:cubicBezTo>
                <a:lnTo>
                  <a:pt x="250" y="155"/>
                </a:lnTo>
                <a:cubicBezTo>
                  <a:pt x="249" y="150"/>
                  <a:pt x="246" y="146"/>
                  <a:pt x="241" y="146"/>
                </a:cubicBezTo>
                <a:lnTo>
                  <a:pt x="205" y="146"/>
                </a:lnTo>
                <a:close/>
                <a:moveTo>
                  <a:pt x="282" y="146"/>
                </a:moveTo>
                <a:cubicBezTo>
                  <a:pt x="276" y="146"/>
                  <a:pt x="273" y="150"/>
                  <a:pt x="273" y="155"/>
                </a:cubicBezTo>
                <a:lnTo>
                  <a:pt x="273" y="191"/>
                </a:lnTo>
                <a:cubicBezTo>
                  <a:pt x="273" y="196"/>
                  <a:pt x="277" y="199"/>
                  <a:pt x="282" y="199"/>
                </a:cubicBezTo>
                <a:lnTo>
                  <a:pt x="317" y="199"/>
                </a:lnTo>
                <a:cubicBezTo>
                  <a:pt x="323" y="199"/>
                  <a:pt x="326" y="195"/>
                  <a:pt x="326" y="191"/>
                </a:cubicBezTo>
                <a:lnTo>
                  <a:pt x="326" y="155"/>
                </a:lnTo>
                <a:cubicBezTo>
                  <a:pt x="326" y="150"/>
                  <a:pt x="322" y="146"/>
                  <a:pt x="317" y="146"/>
                </a:cubicBezTo>
                <a:lnTo>
                  <a:pt x="282" y="146"/>
                </a:lnTo>
                <a:close/>
                <a:moveTo>
                  <a:pt x="137" y="164"/>
                </a:moveTo>
                <a:lnTo>
                  <a:pt x="156" y="164"/>
                </a:lnTo>
                <a:lnTo>
                  <a:pt x="156" y="182"/>
                </a:lnTo>
                <a:lnTo>
                  <a:pt x="137" y="182"/>
                </a:lnTo>
                <a:lnTo>
                  <a:pt x="137" y="164"/>
                </a:lnTo>
                <a:close/>
                <a:moveTo>
                  <a:pt x="214" y="164"/>
                </a:moveTo>
                <a:lnTo>
                  <a:pt x="232" y="164"/>
                </a:lnTo>
                <a:lnTo>
                  <a:pt x="232" y="182"/>
                </a:lnTo>
                <a:lnTo>
                  <a:pt x="214" y="182"/>
                </a:lnTo>
                <a:lnTo>
                  <a:pt x="214" y="164"/>
                </a:lnTo>
                <a:close/>
                <a:moveTo>
                  <a:pt x="290" y="164"/>
                </a:moveTo>
                <a:lnTo>
                  <a:pt x="309" y="164"/>
                </a:lnTo>
                <a:lnTo>
                  <a:pt x="309" y="182"/>
                </a:lnTo>
                <a:lnTo>
                  <a:pt x="290" y="182"/>
                </a:lnTo>
                <a:lnTo>
                  <a:pt x="290" y="164"/>
                </a:lnTo>
                <a:close/>
                <a:moveTo>
                  <a:pt x="52" y="220"/>
                </a:moveTo>
                <a:cubicBezTo>
                  <a:pt x="47" y="220"/>
                  <a:pt x="43" y="224"/>
                  <a:pt x="43" y="228"/>
                </a:cubicBezTo>
                <a:lnTo>
                  <a:pt x="43" y="264"/>
                </a:lnTo>
                <a:cubicBezTo>
                  <a:pt x="50" y="274"/>
                  <a:pt x="42" y="272"/>
                  <a:pt x="52" y="273"/>
                </a:cubicBezTo>
                <a:lnTo>
                  <a:pt x="88" y="273"/>
                </a:lnTo>
                <a:cubicBezTo>
                  <a:pt x="93" y="273"/>
                  <a:pt x="97" y="269"/>
                  <a:pt x="97" y="264"/>
                </a:cubicBezTo>
                <a:lnTo>
                  <a:pt x="97" y="228"/>
                </a:lnTo>
                <a:cubicBezTo>
                  <a:pt x="96" y="223"/>
                  <a:pt x="93" y="220"/>
                  <a:pt x="88" y="220"/>
                </a:cubicBezTo>
                <a:lnTo>
                  <a:pt x="52" y="220"/>
                </a:lnTo>
                <a:close/>
                <a:moveTo>
                  <a:pt x="129" y="220"/>
                </a:moveTo>
                <a:cubicBezTo>
                  <a:pt x="123" y="220"/>
                  <a:pt x="120" y="224"/>
                  <a:pt x="120" y="228"/>
                </a:cubicBezTo>
                <a:lnTo>
                  <a:pt x="120" y="264"/>
                </a:lnTo>
                <a:cubicBezTo>
                  <a:pt x="120" y="269"/>
                  <a:pt x="124" y="273"/>
                  <a:pt x="129" y="273"/>
                </a:cubicBezTo>
                <a:lnTo>
                  <a:pt x="164" y="273"/>
                </a:lnTo>
                <a:cubicBezTo>
                  <a:pt x="170" y="273"/>
                  <a:pt x="173" y="269"/>
                  <a:pt x="173" y="264"/>
                </a:cubicBezTo>
                <a:lnTo>
                  <a:pt x="173" y="228"/>
                </a:lnTo>
                <a:cubicBezTo>
                  <a:pt x="173" y="223"/>
                  <a:pt x="169" y="220"/>
                  <a:pt x="164" y="220"/>
                </a:cubicBezTo>
                <a:lnTo>
                  <a:pt x="129" y="220"/>
                </a:lnTo>
                <a:close/>
                <a:moveTo>
                  <a:pt x="205" y="220"/>
                </a:moveTo>
                <a:cubicBezTo>
                  <a:pt x="200" y="220"/>
                  <a:pt x="196" y="224"/>
                  <a:pt x="196" y="228"/>
                </a:cubicBezTo>
                <a:lnTo>
                  <a:pt x="196" y="264"/>
                </a:lnTo>
                <a:cubicBezTo>
                  <a:pt x="197" y="269"/>
                  <a:pt x="200" y="273"/>
                  <a:pt x="205" y="273"/>
                </a:cubicBezTo>
                <a:lnTo>
                  <a:pt x="241" y="273"/>
                </a:lnTo>
                <a:cubicBezTo>
                  <a:pt x="246" y="273"/>
                  <a:pt x="250" y="269"/>
                  <a:pt x="250" y="264"/>
                </a:cubicBezTo>
                <a:lnTo>
                  <a:pt x="250" y="228"/>
                </a:lnTo>
                <a:cubicBezTo>
                  <a:pt x="249" y="223"/>
                  <a:pt x="246" y="220"/>
                  <a:pt x="241" y="220"/>
                </a:cubicBezTo>
                <a:lnTo>
                  <a:pt x="205" y="220"/>
                </a:lnTo>
                <a:close/>
                <a:moveTo>
                  <a:pt x="282" y="220"/>
                </a:moveTo>
                <a:cubicBezTo>
                  <a:pt x="276" y="220"/>
                  <a:pt x="273" y="224"/>
                  <a:pt x="273" y="228"/>
                </a:cubicBezTo>
                <a:lnTo>
                  <a:pt x="273" y="264"/>
                </a:lnTo>
                <a:cubicBezTo>
                  <a:pt x="273" y="269"/>
                  <a:pt x="277" y="273"/>
                  <a:pt x="282" y="273"/>
                </a:cubicBezTo>
                <a:lnTo>
                  <a:pt x="317" y="273"/>
                </a:lnTo>
                <a:cubicBezTo>
                  <a:pt x="323" y="273"/>
                  <a:pt x="326" y="269"/>
                  <a:pt x="326" y="264"/>
                </a:cubicBezTo>
                <a:lnTo>
                  <a:pt x="326" y="228"/>
                </a:lnTo>
                <a:cubicBezTo>
                  <a:pt x="326" y="223"/>
                  <a:pt x="322" y="220"/>
                  <a:pt x="317" y="220"/>
                </a:cubicBezTo>
                <a:lnTo>
                  <a:pt x="282" y="220"/>
                </a:lnTo>
                <a:close/>
                <a:moveTo>
                  <a:pt x="61" y="237"/>
                </a:moveTo>
                <a:lnTo>
                  <a:pt x="79" y="237"/>
                </a:lnTo>
                <a:lnTo>
                  <a:pt x="79" y="255"/>
                </a:lnTo>
                <a:lnTo>
                  <a:pt x="61" y="255"/>
                </a:lnTo>
                <a:lnTo>
                  <a:pt x="61" y="237"/>
                </a:lnTo>
                <a:close/>
                <a:moveTo>
                  <a:pt x="137" y="237"/>
                </a:moveTo>
                <a:lnTo>
                  <a:pt x="156" y="237"/>
                </a:lnTo>
                <a:lnTo>
                  <a:pt x="156" y="255"/>
                </a:lnTo>
                <a:lnTo>
                  <a:pt x="137" y="255"/>
                </a:lnTo>
                <a:lnTo>
                  <a:pt x="137" y="237"/>
                </a:lnTo>
                <a:close/>
                <a:moveTo>
                  <a:pt x="214" y="237"/>
                </a:moveTo>
                <a:lnTo>
                  <a:pt x="232" y="237"/>
                </a:lnTo>
                <a:lnTo>
                  <a:pt x="232" y="255"/>
                </a:lnTo>
                <a:lnTo>
                  <a:pt x="214" y="255"/>
                </a:lnTo>
                <a:lnTo>
                  <a:pt x="214" y="237"/>
                </a:lnTo>
                <a:close/>
                <a:moveTo>
                  <a:pt x="290" y="237"/>
                </a:moveTo>
                <a:lnTo>
                  <a:pt x="309" y="237"/>
                </a:lnTo>
                <a:lnTo>
                  <a:pt x="309" y="255"/>
                </a:lnTo>
                <a:lnTo>
                  <a:pt x="290" y="255"/>
                </a:lnTo>
                <a:lnTo>
                  <a:pt x="290" y="237"/>
                </a:lnTo>
                <a:close/>
                <a:moveTo>
                  <a:pt x="52" y="293"/>
                </a:moveTo>
                <a:cubicBezTo>
                  <a:pt x="50" y="293"/>
                  <a:pt x="47" y="294"/>
                  <a:pt x="46" y="296"/>
                </a:cubicBezTo>
                <a:cubicBezTo>
                  <a:pt x="44" y="297"/>
                  <a:pt x="43" y="300"/>
                  <a:pt x="43" y="302"/>
                </a:cubicBezTo>
                <a:lnTo>
                  <a:pt x="43" y="338"/>
                </a:lnTo>
                <a:cubicBezTo>
                  <a:pt x="44" y="343"/>
                  <a:pt x="47" y="347"/>
                  <a:pt x="52" y="347"/>
                </a:cubicBezTo>
                <a:lnTo>
                  <a:pt x="88" y="347"/>
                </a:lnTo>
                <a:cubicBezTo>
                  <a:pt x="93" y="346"/>
                  <a:pt x="97" y="343"/>
                  <a:pt x="97" y="338"/>
                </a:cubicBezTo>
                <a:lnTo>
                  <a:pt x="97" y="302"/>
                </a:lnTo>
                <a:cubicBezTo>
                  <a:pt x="96" y="297"/>
                  <a:pt x="93" y="293"/>
                  <a:pt x="88" y="293"/>
                </a:cubicBezTo>
                <a:lnTo>
                  <a:pt x="52" y="293"/>
                </a:lnTo>
                <a:close/>
                <a:moveTo>
                  <a:pt x="129" y="293"/>
                </a:moveTo>
                <a:cubicBezTo>
                  <a:pt x="123" y="294"/>
                  <a:pt x="120" y="297"/>
                  <a:pt x="120" y="302"/>
                </a:cubicBezTo>
                <a:lnTo>
                  <a:pt x="120" y="338"/>
                </a:lnTo>
                <a:cubicBezTo>
                  <a:pt x="120" y="343"/>
                  <a:pt x="124" y="347"/>
                  <a:pt x="129" y="347"/>
                </a:cubicBezTo>
                <a:lnTo>
                  <a:pt x="164" y="347"/>
                </a:lnTo>
                <a:cubicBezTo>
                  <a:pt x="170" y="346"/>
                  <a:pt x="173" y="343"/>
                  <a:pt x="173" y="338"/>
                </a:cubicBezTo>
                <a:lnTo>
                  <a:pt x="173" y="302"/>
                </a:lnTo>
                <a:cubicBezTo>
                  <a:pt x="173" y="297"/>
                  <a:pt x="169" y="293"/>
                  <a:pt x="164" y="293"/>
                </a:cubicBezTo>
                <a:lnTo>
                  <a:pt x="129" y="293"/>
                </a:lnTo>
                <a:close/>
                <a:moveTo>
                  <a:pt x="205" y="293"/>
                </a:moveTo>
                <a:cubicBezTo>
                  <a:pt x="200" y="294"/>
                  <a:pt x="196" y="297"/>
                  <a:pt x="196" y="302"/>
                </a:cubicBezTo>
                <a:lnTo>
                  <a:pt x="196" y="338"/>
                </a:lnTo>
                <a:cubicBezTo>
                  <a:pt x="197" y="343"/>
                  <a:pt x="200" y="347"/>
                  <a:pt x="205" y="347"/>
                </a:cubicBezTo>
                <a:lnTo>
                  <a:pt x="241" y="347"/>
                </a:lnTo>
                <a:cubicBezTo>
                  <a:pt x="246" y="346"/>
                  <a:pt x="250" y="343"/>
                  <a:pt x="250" y="338"/>
                </a:cubicBezTo>
                <a:lnTo>
                  <a:pt x="250" y="302"/>
                </a:lnTo>
                <a:cubicBezTo>
                  <a:pt x="249" y="297"/>
                  <a:pt x="246" y="293"/>
                  <a:pt x="241" y="293"/>
                </a:cubicBezTo>
                <a:lnTo>
                  <a:pt x="205" y="293"/>
                </a:lnTo>
                <a:close/>
                <a:moveTo>
                  <a:pt x="61" y="311"/>
                </a:moveTo>
                <a:lnTo>
                  <a:pt x="79" y="311"/>
                </a:lnTo>
                <a:lnTo>
                  <a:pt x="79" y="329"/>
                </a:lnTo>
                <a:lnTo>
                  <a:pt x="61" y="329"/>
                </a:lnTo>
                <a:lnTo>
                  <a:pt x="61" y="311"/>
                </a:lnTo>
                <a:close/>
                <a:moveTo>
                  <a:pt x="137" y="311"/>
                </a:moveTo>
                <a:lnTo>
                  <a:pt x="156" y="311"/>
                </a:lnTo>
                <a:lnTo>
                  <a:pt x="156" y="329"/>
                </a:lnTo>
                <a:lnTo>
                  <a:pt x="137" y="329"/>
                </a:lnTo>
                <a:lnTo>
                  <a:pt x="137" y="311"/>
                </a:lnTo>
                <a:close/>
                <a:moveTo>
                  <a:pt x="214" y="311"/>
                </a:moveTo>
                <a:lnTo>
                  <a:pt x="232" y="311"/>
                </a:lnTo>
                <a:lnTo>
                  <a:pt x="232" y="329"/>
                </a:lnTo>
                <a:lnTo>
                  <a:pt x="214" y="329"/>
                </a:lnTo>
                <a:lnTo>
                  <a:pt x="214" y="31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800" dirty="0"/>
          </a:p>
        </p:txBody>
      </p:sp>
      <p:sp>
        <p:nvSpPr>
          <p:cNvPr id="58" name="Date Picker Button">
            <a:extLst>
              <a:ext uri="{FF2B5EF4-FFF2-40B4-BE49-F238E27FC236}">
                <a16:creationId xmlns:a16="http://schemas.microsoft.com/office/drawing/2014/main" id="{BDDDA8F3-20DB-7B4D-B7D1-33875DEDF195}"/>
              </a:ext>
            </a:extLst>
          </p:cNvPr>
          <p:cNvSpPr>
            <a:spLocks noEditPoints="1"/>
          </p:cNvSpPr>
          <p:nvPr/>
        </p:nvSpPr>
        <p:spPr bwMode="auto">
          <a:xfrm>
            <a:off x="4517472" y="4817038"/>
            <a:ext cx="134884" cy="144173"/>
          </a:xfrm>
          <a:custGeom>
            <a:avLst/>
            <a:gdLst>
              <a:gd name="T0" fmla="*/ 2147483647 w 369"/>
              <a:gd name="T1" fmla="*/ 2147483647 h 395"/>
              <a:gd name="T2" fmla="*/ 0 w 369"/>
              <a:gd name="T3" fmla="*/ 2147483647 h 395"/>
              <a:gd name="T4" fmla="*/ 2147483647 w 369"/>
              <a:gd name="T5" fmla="*/ 2147483647 h 395"/>
              <a:gd name="T6" fmla="*/ 2147483647 w 369"/>
              <a:gd name="T7" fmla="*/ 2147483647 h 395"/>
              <a:gd name="T8" fmla="*/ 2147483647 w 369"/>
              <a:gd name="T9" fmla="*/ 733795237 h 395"/>
              <a:gd name="T10" fmla="*/ 2147483647 w 369"/>
              <a:gd name="T11" fmla="*/ 2147483647 h 395"/>
              <a:gd name="T12" fmla="*/ 2147483647 w 369"/>
              <a:gd name="T13" fmla="*/ 2147483647 h 395"/>
              <a:gd name="T14" fmla="*/ 2147483647 w 369"/>
              <a:gd name="T15" fmla="*/ 831572184 h 395"/>
              <a:gd name="T16" fmla="*/ 2147483647 w 369"/>
              <a:gd name="T17" fmla="*/ 2147483647 h 395"/>
              <a:gd name="T18" fmla="*/ 2147483647 w 369"/>
              <a:gd name="T19" fmla="*/ 1125170373 h 395"/>
              <a:gd name="T20" fmla="*/ 2147483647 w 369"/>
              <a:gd name="T21" fmla="*/ 1125170373 h 395"/>
              <a:gd name="T22" fmla="*/ 2147483647 w 369"/>
              <a:gd name="T23" fmla="*/ 2147483647 h 395"/>
              <a:gd name="T24" fmla="*/ 2147483647 w 369"/>
              <a:gd name="T25" fmla="*/ 831572184 h 395"/>
              <a:gd name="T26" fmla="*/ 2147483647 w 369"/>
              <a:gd name="T27" fmla="*/ 2147483647 h 395"/>
              <a:gd name="T28" fmla="*/ 2147483647 w 369"/>
              <a:gd name="T29" fmla="*/ 2147483647 h 395"/>
              <a:gd name="T30" fmla="*/ 2147483647 w 369"/>
              <a:gd name="T31" fmla="*/ 2147483647 h 395"/>
              <a:gd name="T32" fmla="*/ 2147483647 w 369"/>
              <a:gd name="T33" fmla="*/ 2147483647 h 395"/>
              <a:gd name="T34" fmla="*/ 2147483647 w 369"/>
              <a:gd name="T35" fmla="*/ 2147483647 h 395"/>
              <a:gd name="T36" fmla="*/ 2147483647 w 369"/>
              <a:gd name="T37" fmla="*/ 2147483647 h 395"/>
              <a:gd name="T38" fmla="*/ 2147483647 w 369"/>
              <a:gd name="T39" fmla="*/ 2147483647 h 395"/>
              <a:gd name="T40" fmla="*/ 2147483647 w 369"/>
              <a:gd name="T41" fmla="*/ 2147483647 h 395"/>
              <a:gd name="T42" fmla="*/ 2147483647 w 369"/>
              <a:gd name="T43" fmla="*/ 2147483647 h 395"/>
              <a:gd name="T44" fmla="*/ 2147483647 w 369"/>
              <a:gd name="T45" fmla="*/ 2147483647 h 395"/>
              <a:gd name="T46" fmla="*/ 2147483647 w 369"/>
              <a:gd name="T47" fmla="*/ 2147483647 h 395"/>
              <a:gd name="T48" fmla="*/ 2147483647 w 369"/>
              <a:gd name="T49" fmla="*/ 2147483647 h 395"/>
              <a:gd name="T50" fmla="*/ 2147483647 w 369"/>
              <a:gd name="T51" fmla="*/ 2147483647 h 395"/>
              <a:gd name="T52" fmla="*/ 2147483647 w 369"/>
              <a:gd name="T53" fmla="*/ 2147483647 h 395"/>
              <a:gd name="T54" fmla="*/ 2147483647 w 369"/>
              <a:gd name="T55" fmla="*/ 2147483647 h 395"/>
              <a:gd name="T56" fmla="*/ 1943305517 w 369"/>
              <a:gd name="T57" fmla="*/ 2147483647 h 395"/>
              <a:gd name="T58" fmla="*/ 1943305517 w 369"/>
              <a:gd name="T59" fmla="*/ 2147483647 h 395"/>
              <a:gd name="T60" fmla="*/ 2147483647 w 369"/>
              <a:gd name="T61" fmla="*/ 2147483647 h 395"/>
              <a:gd name="T62" fmla="*/ 2147483647 w 369"/>
              <a:gd name="T63" fmla="*/ 2147483647 h 395"/>
              <a:gd name="T64" fmla="*/ 2147483647 w 369"/>
              <a:gd name="T65" fmla="*/ 2147483647 h 395"/>
              <a:gd name="T66" fmla="*/ 2147483647 w 369"/>
              <a:gd name="T67" fmla="*/ 2147483647 h 395"/>
              <a:gd name="T68" fmla="*/ 2147483647 w 369"/>
              <a:gd name="T69" fmla="*/ 2147483647 h 395"/>
              <a:gd name="T70" fmla="*/ 2147483647 w 369"/>
              <a:gd name="T71" fmla="*/ 2147483647 h 395"/>
              <a:gd name="T72" fmla="*/ 2147483647 w 369"/>
              <a:gd name="T73" fmla="*/ 2147483647 h 395"/>
              <a:gd name="T74" fmla="*/ 2147483647 w 369"/>
              <a:gd name="T75" fmla="*/ 2147483647 h 395"/>
              <a:gd name="T76" fmla="*/ 2147483647 w 369"/>
              <a:gd name="T77" fmla="*/ 2147483647 h 395"/>
              <a:gd name="T78" fmla="*/ 2147483647 w 369"/>
              <a:gd name="T79" fmla="*/ 2147483647 h 395"/>
              <a:gd name="T80" fmla="*/ 2147483647 w 369"/>
              <a:gd name="T81" fmla="*/ 2147483647 h 395"/>
              <a:gd name="T82" fmla="*/ 2147483647 w 369"/>
              <a:gd name="T83" fmla="*/ 2147483647 h 395"/>
              <a:gd name="T84" fmla="*/ 2147483647 w 369"/>
              <a:gd name="T85" fmla="*/ 2147483647 h 395"/>
              <a:gd name="T86" fmla="*/ 2147483647 w 369"/>
              <a:gd name="T87" fmla="*/ 2147483647 h 395"/>
              <a:gd name="T88" fmla="*/ 2147483647 w 369"/>
              <a:gd name="T89" fmla="*/ 2147483647 h 395"/>
              <a:gd name="T90" fmla="*/ 2147483647 w 369"/>
              <a:gd name="T91" fmla="*/ 2147483647 h 395"/>
              <a:gd name="T92" fmla="*/ 2147483647 w 369"/>
              <a:gd name="T93" fmla="*/ 2147483647 h 395"/>
              <a:gd name="T94" fmla="*/ 1719073688 w 369"/>
              <a:gd name="T95" fmla="*/ 2147483647 h 395"/>
              <a:gd name="T96" fmla="*/ 1943305517 w 369"/>
              <a:gd name="T97" fmla="*/ 2147483647 h 395"/>
              <a:gd name="T98" fmla="*/ 2147483647 w 369"/>
              <a:gd name="T99" fmla="*/ 2147483647 h 395"/>
              <a:gd name="T100" fmla="*/ 2147483647 w 369"/>
              <a:gd name="T101" fmla="*/ 2147483647 h 395"/>
              <a:gd name="T102" fmla="*/ 2147483647 w 369"/>
              <a:gd name="T103" fmla="*/ 2147483647 h 395"/>
              <a:gd name="T104" fmla="*/ 2147483647 w 369"/>
              <a:gd name="T105" fmla="*/ 2147483647 h 395"/>
              <a:gd name="T106" fmla="*/ 2147483647 w 369"/>
              <a:gd name="T107" fmla="*/ 2147483647 h 395"/>
              <a:gd name="T108" fmla="*/ 2147483647 w 369"/>
              <a:gd name="T109" fmla="*/ 2147483647 h 395"/>
              <a:gd name="T110" fmla="*/ 2147483647 w 369"/>
              <a:gd name="T111" fmla="*/ 2147483647 h 395"/>
              <a:gd name="T112" fmla="*/ 2147483647 w 369"/>
              <a:gd name="T113" fmla="*/ 2147483647 h 395"/>
              <a:gd name="T114" fmla="*/ 2147483647 w 369"/>
              <a:gd name="T115" fmla="*/ 2147483647 h 395"/>
              <a:gd name="T116" fmla="*/ 2147483647 w 369"/>
              <a:gd name="T117" fmla="*/ 2147483647 h 395"/>
              <a:gd name="T118" fmla="*/ 2147483647 w 369"/>
              <a:gd name="T119" fmla="*/ 2147483647 h 395"/>
              <a:gd name="T120" fmla="*/ 2147483647 w 369"/>
              <a:gd name="T121" fmla="*/ 2147483647 h 39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69" h="395">
                <a:moveTo>
                  <a:pt x="98" y="0"/>
                </a:moveTo>
                <a:cubicBezTo>
                  <a:pt x="88" y="0"/>
                  <a:pt x="81" y="7"/>
                  <a:pt x="77" y="15"/>
                </a:cubicBezTo>
                <a:cubicBezTo>
                  <a:pt x="73" y="23"/>
                  <a:pt x="71" y="33"/>
                  <a:pt x="71" y="44"/>
                </a:cubicBezTo>
                <a:cubicBezTo>
                  <a:pt x="71" y="48"/>
                  <a:pt x="71" y="52"/>
                  <a:pt x="72" y="56"/>
                </a:cubicBezTo>
                <a:lnTo>
                  <a:pt x="9" y="56"/>
                </a:lnTo>
                <a:cubicBezTo>
                  <a:pt x="4" y="56"/>
                  <a:pt x="1" y="60"/>
                  <a:pt x="0" y="64"/>
                </a:cubicBezTo>
                <a:lnTo>
                  <a:pt x="0" y="386"/>
                </a:lnTo>
                <a:cubicBezTo>
                  <a:pt x="1" y="391"/>
                  <a:pt x="5" y="395"/>
                  <a:pt x="9" y="395"/>
                </a:cubicBezTo>
                <a:lnTo>
                  <a:pt x="360" y="395"/>
                </a:lnTo>
                <a:cubicBezTo>
                  <a:pt x="365" y="394"/>
                  <a:pt x="369" y="391"/>
                  <a:pt x="369" y="386"/>
                </a:cubicBezTo>
                <a:lnTo>
                  <a:pt x="369" y="64"/>
                </a:lnTo>
                <a:cubicBezTo>
                  <a:pt x="369" y="59"/>
                  <a:pt x="365" y="56"/>
                  <a:pt x="360" y="56"/>
                </a:cubicBezTo>
                <a:lnTo>
                  <a:pt x="298" y="56"/>
                </a:lnTo>
                <a:cubicBezTo>
                  <a:pt x="299" y="52"/>
                  <a:pt x="299" y="48"/>
                  <a:pt x="299" y="44"/>
                </a:cubicBezTo>
                <a:cubicBezTo>
                  <a:pt x="299" y="33"/>
                  <a:pt x="297" y="23"/>
                  <a:pt x="293" y="15"/>
                </a:cubicBezTo>
                <a:cubicBezTo>
                  <a:pt x="289" y="7"/>
                  <a:pt x="282" y="0"/>
                  <a:pt x="272" y="0"/>
                </a:cubicBezTo>
                <a:cubicBezTo>
                  <a:pt x="262" y="0"/>
                  <a:pt x="256" y="7"/>
                  <a:pt x="251" y="15"/>
                </a:cubicBezTo>
                <a:cubicBezTo>
                  <a:pt x="247" y="23"/>
                  <a:pt x="245" y="33"/>
                  <a:pt x="245" y="44"/>
                </a:cubicBezTo>
                <a:cubicBezTo>
                  <a:pt x="245" y="48"/>
                  <a:pt x="245" y="52"/>
                  <a:pt x="246" y="56"/>
                </a:cubicBezTo>
                <a:lnTo>
                  <a:pt x="124" y="56"/>
                </a:lnTo>
                <a:cubicBezTo>
                  <a:pt x="124" y="52"/>
                  <a:pt x="125" y="48"/>
                  <a:pt x="125" y="44"/>
                </a:cubicBezTo>
                <a:cubicBezTo>
                  <a:pt x="125" y="33"/>
                  <a:pt x="122" y="23"/>
                  <a:pt x="118" y="15"/>
                </a:cubicBezTo>
                <a:cubicBezTo>
                  <a:pt x="114" y="7"/>
                  <a:pt x="107" y="0"/>
                  <a:pt x="98" y="0"/>
                </a:cubicBezTo>
                <a:close/>
                <a:moveTo>
                  <a:pt x="98" y="17"/>
                </a:moveTo>
                <a:cubicBezTo>
                  <a:pt x="98" y="17"/>
                  <a:pt x="101" y="18"/>
                  <a:pt x="103" y="23"/>
                </a:cubicBezTo>
                <a:cubicBezTo>
                  <a:pt x="106" y="28"/>
                  <a:pt x="108" y="35"/>
                  <a:pt x="108" y="44"/>
                </a:cubicBezTo>
                <a:cubicBezTo>
                  <a:pt x="108" y="48"/>
                  <a:pt x="107" y="52"/>
                  <a:pt x="106" y="56"/>
                </a:cubicBezTo>
                <a:lnTo>
                  <a:pt x="89" y="56"/>
                </a:lnTo>
                <a:cubicBezTo>
                  <a:pt x="88" y="52"/>
                  <a:pt x="88" y="48"/>
                  <a:pt x="88" y="44"/>
                </a:cubicBezTo>
                <a:cubicBezTo>
                  <a:pt x="88" y="35"/>
                  <a:pt x="90" y="28"/>
                  <a:pt x="92" y="23"/>
                </a:cubicBezTo>
                <a:cubicBezTo>
                  <a:pt x="95" y="18"/>
                  <a:pt x="97" y="17"/>
                  <a:pt x="98" y="17"/>
                </a:cubicBezTo>
                <a:close/>
                <a:moveTo>
                  <a:pt x="272" y="17"/>
                </a:moveTo>
                <a:cubicBezTo>
                  <a:pt x="273" y="17"/>
                  <a:pt x="275" y="18"/>
                  <a:pt x="277" y="23"/>
                </a:cubicBezTo>
                <a:cubicBezTo>
                  <a:pt x="280" y="28"/>
                  <a:pt x="282" y="35"/>
                  <a:pt x="282" y="44"/>
                </a:cubicBezTo>
                <a:cubicBezTo>
                  <a:pt x="282" y="48"/>
                  <a:pt x="281" y="52"/>
                  <a:pt x="281" y="56"/>
                </a:cubicBezTo>
                <a:lnTo>
                  <a:pt x="263" y="56"/>
                </a:lnTo>
                <a:cubicBezTo>
                  <a:pt x="263" y="52"/>
                  <a:pt x="262" y="48"/>
                  <a:pt x="262" y="44"/>
                </a:cubicBezTo>
                <a:cubicBezTo>
                  <a:pt x="262" y="35"/>
                  <a:pt x="264" y="28"/>
                  <a:pt x="267" y="23"/>
                </a:cubicBezTo>
                <a:cubicBezTo>
                  <a:pt x="269" y="18"/>
                  <a:pt x="272" y="17"/>
                  <a:pt x="272" y="17"/>
                </a:cubicBezTo>
                <a:close/>
                <a:moveTo>
                  <a:pt x="18" y="118"/>
                </a:moveTo>
                <a:lnTo>
                  <a:pt x="351" y="118"/>
                </a:lnTo>
                <a:lnTo>
                  <a:pt x="351" y="377"/>
                </a:lnTo>
                <a:lnTo>
                  <a:pt x="18" y="377"/>
                </a:lnTo>
                <a:lnTo>
                  <a:pt x="18" y="118"/>
                </a:lnTo>
                <a:close/>
                <a:moveTo>
                  <a:pt x="129" y="146"/>
                </a:moveTo>
                <a:cubicBezTo>
                  <a:pt x="123" y="146"/>
                  <a:pt x="120" y="150"/>
                  <a:pt x="120" y="155"/>
                </a:cubicBezTo>
                <a:lnTo>
                  <a:pt x="120" y="191"/>
                </a:lnTo>
                <a:cubicBezTo>
                  <a:pt x="120" y="196"/>
                  <a:pt x="124" y="199"/>
                  <a:pt x="129" y="199"/>
                </a:cubicBezTo>
                <a:lnTo>
                  <a:pt x="164" y="199"/>
                </a:lnTo>
                <a:cubicBezTo>
                  <a:pt x="170" y="199"/>
                  <a:pt x="173" y="195"/>
                  <a:pt x="173" y="191"/>
                </a:cubicBezTo>
                <a:lnTo>
                  <a:pt x="173" y="155"/>
                </a:lnTo>
                <a:cubicBezTo>
                  <a:pt x="173" y="150"/>
                  <a:pt x="169" y="146"/>
                  <a:pt x="164" y="146"/>
                </a:cubicBezTo>
                <a:lnTo>
                  <a:pt x="129" y="146"/>
                </a:lnTo>
                <a:close/>
                <a:moveTo>
                  <a:pt x="205" y="146"/>
                </a:moveTo>
                <a:cubicBezTo>
                  <a:pt x="200" y="146"/>
                  <a:pt x="196" y="150"/>
                  <a:pt x="196" y="155"/>
                </a:cubicBezTo>
                <a:lnTo>
                  <a:pt x="196" y="191"/>
                </a:lnTo>
                <a:cubicBezTo>
                  <a:pt x="197" y="196"/>
                  <a:pt x="200" y="199"/>
                  <a:pt x="205" y="199"/>
                </a:cubicBezTo>
                <a:lnTo>
                  <a:pt x="241" y="199"/>
                </a:lnTo>
                <a:cubicBezTo>
                  <a:pt x="246" y="199"/>
                  <a:pt x="250" y="195"/>
                  <a:pt x="250" y="191"/>
                </a:cubicBezTo>
                <a:lnTo>
                  <a:pt x="250" y="155"/>
                </a:lnTo>
                <a:cubicBezTo>
                  <a:pt x="249" y="150"/>
                  <a:pt x="246" y="146"/>
                  <a:pt x="241" y="146"/>
                </a:cubicBezTo>
                <a:lnTo>
                  <a:pt x="205" y="146"/>
                </a:lnTo>
                <a:close/>
                <a:moveTo>
                  <a:pt x="282" y="146"/>
                </a:moveTo>
                <a:cubicBezTo>
                  <a:pt x="276" y="146"/>
                  <a:pt x="273" y="150"/>
                  <a:pt x="273" y="155"/>
                </a:cubicBezTo>
                <a:lnTo>
                  <a:pt x="273" y="191"/>
                </a:lnTo>
                <a:cubicBezTo>
                  <a:pt x="273" y="196"/>
                  <a:pt x="277" y="199"/>
                  <a:pt x="282" y="199"/>
                </a:cubicBezTo>
                <a:lnTo>
                  <a:pt x="317" y="199"/>
                </a:lnTo>
                <a:cubicBezTo>
                  <a:pt x="323" y="199"/>
                  <a:pt x="326" y="195"/>
                  <a:pt x="326" y="191"/>
                </a:cubicBezTo>
                <a:lnTo>
                  <a:pt x="326" y="155"/>
                </a:lnTo>
                <a:cubicBezTo>
                  <a:pt x="326" y="150"/>
                  <a:pt x="322" y="146"/>
                  <a:pt x="317" y="146"/>
                </a:cubicBezTo>
                <a:lnTo>
                  <a:pt x="282" y="146"/>
                </a:lnTo>
                <a:close/>
                <a:moveTo>
                  <a:pt x="137" y="164"/>
                </a:moveTo>
                <a:lnTo>
                  <a:pt x="156" y="164"/>
                </a:lnTo>
                <a:lnTo>
                  <a:pt x="156" y="182"/>
                </a:lnTo>
                <a:lnTo>
                  <a:pt x="137" y="182"/>
                </a:lnTo>
                <a:lnTo>
                  <a:pt x="137" y="164"/>
                </a:lnTo>
                <a:close/>
                <a:moveTo>
                  <a:pt x="214" y="164"/>
                </a:moveTo>
                <a:lnTo>
                  <a:pt x="232" y="164"/>
                </a:lnTo>
                <a:lnTo>
                  <a:pt x="232" y="182"/>
                </a:lnTo>
                <a:lnTo>
                  <a:pt x="214" y="182"/>
                </a:lnTo>
                <a:lnTo>
                  <a:pt x="214" y="164"/>
                </a:lnTo>
                <a:close/>
                <a:moveTo>
                  <a:pt x="290" y="164"/>
                </a:moveTo>
                <a:lnTo>
                  <a:pt x="309" y="164"/>
                </a:lnTo>
                <a:lnTo>
                  <a:pt x="309" y="182"/>
                </a:lnTo>
                <a:lnTo>
                  <a:pt x="290" y="182"/>
                </a:lnTo>
                <a:lnTo>
                  <a:pt x="290" y="164"/>
                </a:lnTo>
                <a:close/>
                <a:moveTo>
                  <a:pt x="52" y="220"/>
                </a:moveTo>
                <a:cubicBezTo>
                  <a:pt x="47" y="220"/>
                  <a:pt x="43" y="224"/>
                  <a:pt x="43" y="228"/>
                </a:cubicBezTo>
                <a:lnTo>
                  <a:pt x="43" y="264"/>
                </a:lnTo>
                <a:cubicBezTo>
                  <a:pt x="50" y="274"/>
                  <a:pt x="42" y="272"/>
                  <a:pt x="52" y="273"/>
                </a:cubicBezTo>
                <a:lnTo>
                  <a:pt x="88" y="273"/>
                </a:lnTo>
                <a:cubicBezTo>
                  <a:pt x="93" y="273"/>
                  <a:pt x="97" y="269"/>
                  <a:pt x="97" y="264"/>
                </a:cubicBezTo>
                <a:lnTo>
                  <a:pt x="97" y="228"/>
                </a:lnTo>
                <a:cubicBezTo>
                  <a:pt x="96" y="223"/>
                  <a:pt x="93" y="220"/>
                  <a:pt x="88" y="220"/>
                </a:cubicBezTo>
                <a:lnTo>
                  <a:pt x="52" y="220"/>
                </a:lnTo>
                <a:close/>
                <a:moveTo>
                  <a:pt x="129" y="220"/>
                </a:moveTo>
                <a:cubicBezTo>
                  <a:pt x="123" y="220"/>
                  <a:pt x="120" y="224"/>
                  <a:pt x="120" y="228"/>
                </a:cubicBezTo>
                <a:lnTo>
                  <a:pt x="120" y="264"/>
                </a:lnTo>
                <a:cubicBezTo>
                  <a:pt x="120" y="269"/>
                  <a:pt x="124" y="273"/>
                  <a:pt x="129" y="273"/>
                </a:cubicBezTo>
                <a:lnTo>
                  <a:pt x="164" y="273"/>
                </a:lnTo>
                <a:cubicBezTo>
                  <a:pt x="170" y="273"/>
                  <a:pt x="173" y="269"/>
                  <a:pt x="173" y="264"/>
                </a:cubicBezTo>
                <a:lnTo>
                  <a:pt x="173" y="228"/>
                </a:lnTo>
                <a:cubicBezTo>
                  <a:pt x="173" y="223"/>
                  <a:pt x="169" y="220"/>
                  <a:pt x="164" y="220"/>
                </a:cubicBezTo>
                <a:lnTo>
                  <a:pt x="129" y="220"/>
                </a:lnTo>
                <a:close/>
                <a:moveTo>
                  <a:pt x="205" y="220"/>
                </a:moveTo>
                <a:cubicBezTo>
                  <a:pt x="200" y="220"/>
                  <a:pt x="196" y="224"/>
                  <a:pt x="196" y="228"/>
                </a:cubicBezTo>
                <a:lnTo>
                  <a:pt x="196" y="264"/>
                </a:lnTo>
                <a:cubicBezTo>
                  <a:pt x="197" y="269"/>
                  <a:pt x="200" y="273"/>
                  <a:pt x="205" y="273"/>
                </a:cubicBezTo>
                <a:lnTo>
                  <a:pt x="241" y="273"/>
                </a:lnTo>
                <a:cubicBezTo>
                  <a:pt x="246" y="273"/>
                  <a:pt x="250" y="269"/>
                  <a:pt x="250" y="264"/>
                </a:cubicBezTo>
                <a:lnTo>
                  <a:pt x="250" y="228"/>
                </a:lnTo>
                <a:cubicBezTo>
                  <a:pt x="249" y="223"/>
                  <a:pt x="246" y="220"/>
                  <a:pt x="241" y="220"/>
                </a:cubicBezTo>
                <a:lnTo>
                  <a:pt x="205" y="220"/>
                </a:lnTo>
                <a:close/>
                <a:moveTo>
                  <a:pt x="282" y="220"/>
                </a:moveTo>
                <a:cubicBezTo>
                  <a:pt x="276" y="220"/>
                  <a:pt x="273" y="224"/>
                  <a:pt x="273" y="228"/>
                </a:cubicBezTo>
                <a:lnTo>
                  <a:pt x="273" y="264"/>
                </a:lnTo>
                <a:cubicBezTo>
                  <a:pt x="273" y="269"/>
                  <a:pt x="277" y="273"/>
                  <a:pt x="282" y="273"/>
                </a:cubicBezTo>
                <a:lnTo>
                  <a:pt x="317" y="273"/>
                </a:lnTo>
                <a:cubicBezTo>
                  <a:pt x="323" y="273"/>
                  <a:pt x="326" y="269"/>
                  <a:pt x="326" y="264"/>
                </a:cubicBezTo>
                <a:lnTo>
                  <a:pt x="326" y="228"/>
                </a:lnTo>
                <a:cubicBezTo>
                  <a:pt x="326" y="223"/>
                  <a:pt x="322" y="220"/>
                  <a:pt x="317" y="220"/>
                </a:cubicBezTo>
                <a:lnTo>
                  <a:pt x="282" y="220"/>
                </a:lnTo>
                <a:close/>
                <a:moveTo>
                  <a:pt x="61" y="237"/>
                </a:moveTo>
                <a:lnTo>
                  <a:pt x="79" y="237"/>
                </a:lnTo>
                <a:lnTo>
                  <a:pt x="79" y="255"/>
                </a:lnTo>
                <a:lnTo>
                  <a:pt x="61" y="255"/>
                </a:lnTo>
                <a:lnTo>
                  <a:pt x="61" y="237"/>
                </a:lnTo>
                <a:close/>
                <a:moveTo>
                  <a:pt x="137" y="237"/>
                </a:moveTo>
                <a:lnTo>
                  <a:pt x="156" y="237"/>
                </a:lnTo>
                <a:lnTo>
                  <a:pt x="156" y="255"/>
                </a:lnTo>
                <a:lnTo>
                  <a:pt x="137" y="255"/>
                </a:lnTo>
                <a:lnTo>
                  <a:pt x="137" y="237"/>
                </a:lnTo>
                <a:close/>
                <a:moveTo>
                  <a:pt x="214" y="237"/>
                </a:moveTo>
                <a:lnTo>
                  <a:pt x="232" y="237"/>
                </a:lnTo>
                <a:lnTo>
                  <a:pt x="232" y="255"/>
                </a:lnTo>
                <a:lnTo>
                  <a:pt x="214" y="255"/>
                </a:lnTo>
                <a:lnTo>
                  <a:pt x="214" y="237"/>
                </a:lnTo>
                <a:close/>
                <a:moveTo>
                  <a:pt x="290" y="237"/>
                </a:moveTo>
                <a:lnTo>
                  <a:pt x="309" y="237"/>
                </a:lnTo>
                <a:lnTo>
                  <a:pt x="309" y="255"/>
                </a:lnTo>
                <a:lnTo>
                  <a:pt x="290" y="255"/>
                </a:lnTo>
                <a:lnTo>
                  <a:pt x="290" y="237"/>
                </a:lnTo>
                <a:close/>
                <a:moveTo>
                  <a:pt x="52" y="293"/>
                </a:moveTo>
                <a:cubicBezTo>
                  <a:pt x="50" y="293"/>
                  <a:pt x="47" y="294"/>
                  <a:pt x="46" y="296"/>
                </a:cubicBezTo>
                <a:cubicBezTo>
                  <a:pt x="44" y="297"/>
                  <a:pt x="43" y="300"/>
                  <a:pt x="43" y="302"/>
                </a:cubicBezTo>
                <a:lnTo>
                  <a:pt x="43" y="338"/>
                </a:lnTo>
                <a:cubicBezTo>
                  <a:pt x="44" y="343"/>
                  <a:pt x="47" y="347"/>
                  <a:pt x="52" y="347"/>
                </a:cubicBezTo>
                <a:lnTo>
                  <a:pt x="88" y="347"/>
                </a:lnTo>
                <a:cubicBezTo>
                  <a:pt x="93" y="346"/>
                  <a:pt x="97" y="343"/>
                  <a:pt x="97" y="338"/>
                </a:cubicBezTo>
                <a:lnTo>
                  <a:pt x="97" y="302"/>
                </a:lnTo>
                <a:cubicBezTo>
                  <a:pt x="96" y="297"/>
                  <a:pt x="93" y="293"/>
                  <a:pt x="88" y="293"/>
                </a:cubicBezTo>
                <a:lnTo>
                  <a:pt x="52" y="293"/>
                </a:lnTo>
                <a:close/>
                <a:moveTo>
                  <a:pt x="129" y="293"/>
                </a:moveTo>
                <a:cubicBezTo>
                  <a:pt x="123" y="294"/>
                  <a:pt x="120" y="297"/>
                  <a:pt x="120" y="302"/>
                </a:cubicBezTo>
                <a:lnTo>
                  <a:pt x="120" y="338"/>
                </a:lnTo>
                <a:cubicBezTo>
                  <a:pt x="120" y="343"/>
                  <a:pt x="124" y="347"/>
                  <a:pt x="129" y="347"/>
                </a:cubicBezTo>
                <a:lnTo>
                  <a:pt x="164" y="347"/>
                </a:lnTo>
                <a:cubicBezTo>
                  <a:pt x="170" y="346"/>
                  <a:pt x="173" y="343"/>
                  <a:pt x="173" y="338"/>
                </a:cubicBezTo>
                <a:lnTo>
                  <a:pt x="173" y="302"/>
                </a:lnTo>
                <a:cubicBezTo>
                  <a:pt x="173" y="297"/>
                  <a:pt x="169" y="293"/>
                  <a:pt x="164" y="293"/>
                </a:cubicBezTo>
                <a:lnTo>
                  <a:pt x="129" y="293"/>
                </a:lnTo>
                <a:close/>
                <a:moveTo>
                  <a:pt x="205" y="293"/>
                </a:moveTo>
                <a:cubicBezTo>
                  <a:pt x="200" y="294"/>
                  <a:pt x="196" y="297"/>
                  <a:pt x="196" y="302"/>
                </a:cubicBezTo>
                <a:lnTo>
                  <a:pt x="196" y="338"/>
                </a:lnTo>
                <a:cubicBezTo>
                  <a:pt x="197" y="343"/>
                  <a:pt x="200" y="347"/>
                  <a:pt x="205" y="347"/>
                </a:cubicBezTo>
                <a:lnTo>
                  <a:pt x="241" y="347"/>
                </a:lnTo>
                <a:cubicBezTo>
                  <a:pt x="246" y="346"/>
                  <a:pt x="250" y="343"/>
                  <a:pt x="250" y="338"/>
                </a:cubicBezTo>
                <a:lnTo>
                  <a:pt x="250" y="302"/>
                </a:lnTo>
                <a:cubicBezTo>
                  <a:pt x="249" y="297"/>
                  <a:pt x="246" y="293"/>
                  <a:pt x="241" y="293"/>
                </a:cubicBezTo>
                <a:lnTo>
                  <a:pt x="205" y="293"/>
                </a:lnTo>
                <a:close/>
                <a:moveTo>
                  <a:pt x="61" y="311"/>
                </a:moveTo>
                <a:lnTo>
                  <a:pt x="79" y="311"/>
                </a:lnTo>
                <a:lnTo>
                  <a:pt x="79" y="329"/>
                </a:lnTo>
                <a:lnTo>
                  <a:pt x="61" y="329"/>
                </a:lnTo>
                <a:lnTo>
                  <a:pt x="61" y="311"/>
                </a:lnTo>
                <a:close/>
                <a:moveTo>
                  <a:pt x="137" y="311"/>
                </a:moveTo>
                <a:lnTo>
                  <a:pt x="156" y="311"/>
                </a:lnTo>
                <a:lnTo>
                  <a:pt x="156" y="329"/>
                </a:lnTo>
                <a:lnTo>
                  <a:pt x="137" y="329"/>
                </a:lnTo>
                <a:lnTo>
                  <a:pt x="137" y="311"/>
                </a:lnTo>
                <a:close/>
                <a:moveTo>
                  <a:pt x="214" y="311"/>
                </a:moveTo>
                <a:lnTo>
                  <a:pt x="232" y="311"/>
                </a:lnTo>
                <a:lnTo>
                  <a:pt x="232" y="329"/>
                </a:lnTo>
                <a:lnTo>
                  <a:pt x="214" y="329"/>
                </a:lnTo>
                <a:lnTo>
                  <a:pt x="214" y="31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800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8969F6C-0C29-A715-B2E6-F1C6DD7FD3A3}"/>
              </a:ext>
            </a:extLst>
          </p:cNvPr>
          <p:cNvSpPr/>
          <p:nvPr/>
        </p:nvSpPr>
        <p:spPr>
          <a:xfrm>
            <a:off x="93303" y="4761479"/>
            <a:ext cx="7728625" cy="291534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C7A4AB02-C4BD-0249-E53C-76A159173794}"/>
              </a:ext>
            </a:extLst>
          </p:cNvPr>
          <p:cNvSpPr/>
          <p:nvPr/>
        </p:nvSpPr>
        <p:spPr>
          <a:xfrm>
            <a:off x="159978" y="1751611"/>
            <a:ext cx="7656721" cy="151841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F0C4B8BC-7BAF-2E49-0378-194870EADD49}"/>
              </a:ext>
            </a:extLst>
          </p:cNvPr>
          <p:cNvSpPr/>
          <p:nvPr/>
        </p:nvSpPr>
        <p:spPr>
          <a:xfrm>
            <a:off x="1214377" y="4226408"/>
            <a:ext cx="161925" cy="161925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Ins="90000" rtlCol="0" anchor="ctr" anchorCtr="0"/>
          <a:lstStyle/>
          <a:p>
            <a:pPr algn="ctr"/>
            <a:r>
              <a:rPr lang="en-US" altLang="ko-KR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367499FF-68E5-3145-409E-7B4EDDB617FC}"/>
              </a:ext>
            </a:extLst>
          </p:cNvPr>
          <p:cNvSpPr/>
          <p:nvPr/>
        </p:nvSpPr>
        <p:spPr bwMode="auto">
          <a:xfrm>
            <a:off x="6595320" y="4199523"/>
            <a:ext cx="584753" cy="216024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80808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/>
            <a:r>
              <a:rPr lang="ko-KR" altLang="en-US" sz="9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행추가</a:t>
            </a:r>
            <a:endParaRPr lang="ko-KR" altLang="en-US" sz="9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8306C12D-B387-158E-85B4-7B5FC34CAAB9}"/>
              </a:ext>
            </a:extLst>
          </p:cNvPr>
          <p:cNvSpPr/>
          <p:nvPr/>
        </p:nvSpPr>
        <p:spPr bwMode="auto">
          <a:xfrm>
            <a:off x="7246947" y="4199523"/>
            <a:ext cx="584753" cy="216024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80808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/>
            <a:r>
              <a:rPr lang="ko-KR" altLang="en-US" sz="9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행삭제</a:t>
            </a:r>
            <a:endParaRPr lang="ko-KR" altLang="en-US" sz="9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54BC01DD-AA42-CDF2-AC96-38F08ECD08B2}"/>
              </a:ext>
            </a:extLst>
          </p:cNvPr>
          <p:cNvSpPr/>
          <p:nvPr/>
        </p:nvSpPr>
        <p:spPr>
          <a:xfrm>
            <a:off x="93303" y="3448459"/>
            <a:ext cx="7803788" cy="717407"/>
          </a:xfrm>
          <a:prstGeom prst="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720377A7-0172-46B4-4DD3-6EC200243741}"/>
              </a:ext>
            </a:extLst>
          </p:cNvPr>
          <p:cNvGrpSpPr/>
          <p:nvPr/>
        </p:nvGrpSpPr>
        <p:grpSpPr>
          <a:xfrm>
            <a:off x="93242" y="5338343"/>
            <a:ext cx="2658872" cy="1098970"/>
            <a:chOff x="437145" y="5130333"/>
            <a:chExt cx="2658872" cy="1098970"/>
          </a:xfrm>
        </p:grpSpPr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id="{7F714658-AC03-D05F-730D-72FD15A11ADA}"/>
                </a:ext>
              </a:extLst>
            </p:cNvPr>
            <p:cNvGrpSpPr/>
            <p:nvPr/>
          </p:nvGrpSpPr>
          <p:grpSpPr>
            <a:xfrm>
              <a:off x="437145" y="5130333"/>
              <a:ext cx="2658872" cy="1098970"/>
              <a:chOff x="676726" y="5310774"/>
              <a:chExt cx="2658872" cy="1098970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387F9E91-22CD-46AB-8A5D-9BF5EED569F1}"/>
                  </a:ext>
                </a:extLst>
              </p:cNvPr>
              <p:cNvSpPr/>
              <p:nvPr/>
            </p:nvSpPr>
            <p:spPr>
              <a:xfrm>
                <a:off x="678776" y="5469940"/>
                <a:ext cx="2656822" cy="939804"/>
              </a:xfrm>
              <a:prstGeom prst="rect">
                <a:avLst/>
              </a:prstGeom>
              <a:noFill/>
              <a:ln>
                <a:solidFill>
                  <a:srgbClr val="EE0000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CBF45D7D-92A3-FD85-64C0-6D49464B39D3}"/>
                  </a:ext>
                </a:extLst>
              </p:cNvPr>
              <p:cNvSpPr/>
              <p:nvPr/>
            </p:nvSpPr>
            <p:spPr>
              <a:xfrm>
                <a:off x="676726" y="5310774"/>
                <a:ext cx="427050" cy="161116"/>
              </a:xfrm>
              <a:prstGeom prst="rect">
                <a:avLst/>
              </a:prstGeom>
              <a:solidFill>
                <a:srgbClr val="EE0000"/>
              </a:solidFill>
              <a:ln>
                <a:solidFill>
                  <a:srgbClr val="EE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900" dirty="0"/>
                  <a:t>신규</a:t>
                </a:r>
              </a:p>
            </p:txBody>
          </p:sp>
        </p:grpSp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31A71EE3-4169-7704-EF63-0D305BB71053}"/>
                </a:ext>
              </a:extLst>
            </p:cNvPr>
            <p:cNvGrpSpPr/>
            <p:nvPr/>
          </p:nvGrpSpPr>
          <p:grpSpPr>
            <a:xfrm>
              <a:off x="491818" y="5364011"/>
              <a:ext cx="2549525" cy="838167"/>
              <a:chOff x="3425825" y="5391136"/>
              <a:chExt cx="2549525" cy="838167"/>
            </a:xfrm>
          </p:grpSpPr>
          <p:sp>
            <p:nvSpPr>
              <p:cNvPr id="35" name="말풍선: 모서리가 둥근 사각형 34">
                <a:extLst>
                  <a:ext uri="{FF2B5EF4-FFF2-40B4-BE49-F238E27FC236}">
                    <a16:creationId xmlns:a16="http://schemas.microsoft.com/office/drawing/2014/main" id="{1B86F0A5-E04C-6598-CBC8-E58EEF65AC42}"/>
                  </a:ext>
                </a:extLst>
              </p:cNvPr>
              <p:cNvSpPr/>
              <p:nvPr/>
            </p:nvSpPr>
            <p:spPr>
              <a:xfrm>
                <a:off x="3425825" y="5391136"/>
                <a:ext cx="2549525" cy="838167"/>
              </a:xfrm>
              <a:prstGeom prst="wedgeRoundRectCallout">
                <a:avLst>
                  <a:gd name="adj1" fmla="val 16776"/>
                  <a:gd name="adj2" fmla="val -165349"/>
                  <a:gd name="adj3" fmla="val 16667"/>
                </a:avLst>
              </a:prstGeom>
              <a:solidFill>
                <a:schemeClr val="bg1"/>
              </a:solidFill>
              <a:ln w="635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ko-KR" altLang="en-US" sz="800" dirty="0">
                    <a:solidFill>
                      <a:schemeClr val="tx1"/>
                    </a:solidFill>
                    <a:latin typeface="+mn-ea"/>
                  </a:rPr>
                  <a:t>사업자등록번호 항목에는 데모 진행을 위해 </a:t>
                </a:r>
                <a:r>
                  <a:rPr lang="en-US" altLang="ko-KR" sz="800" dirty="0">
                    <a:solidFill>
                      <a:schemeClr val="tx1"/>
                    </a:solidFill>
                    <a:latin typeface="+mn-ea"/>
                  </a:rPr>
                  <a:t>1058500005</a:t>
                </a:r>
                <a:r>
                  <a:rPr lang="ko-KR" altLang="en-US" sz="800" dirty="0">
                    <a:solidFill>
                      <a:schemeClr val="tx1"/>
                    </a:solidFill>
                    <a:latin typeface="+mn-ea"/>
                  </a:rPr>
                  <a:t>를 입력해 주세요</a:t>
                </a:r>
                <a:r>
                  <a:rPr lang="en-US" altLang="ko-KR" sz="800" dirty="0">
                    <a:solidFill>
                      <a:schemeClr val="tx1"/>
                    </a:solidFill>
                    <a:latin typeface="+mn-ea"/>
                  </a:rPr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ko-KR" altLang="en-US" sz="800" dirty="0">
                    <a:solidFill>
                      <a:schemeClr val="tx1"/>
                    </a:solidFill>
                    <a:latin typeface="+mn-ea"/>
                  </a:rPr>
                  <a:t>실제 채권을 발행할 때는 수취기업의 실제 사업자등록번호를 자유롭게 입력하시면 됩니다</a:t>
                </a:r>
                <a:r>
                  <a:rPr lang="en-US" altLang="ko-KR" sz="800" dirty="0">
                    <a:solidFill>
                      <a:schemeClr val="tx1"/>
                    </a:solidFill>
                    <a:latin typeface="+mn-ea"/>
                  </a:rPr>
                  <a:t>.</a:t>
                </a:r>
              </a:p>
            </p:txBody>
          </p:sp>
          <p:sp>
            <p:nvSpPr>
              <p:cNvPr id="38" name="Close" descr="&lt;SmartSettings&gt;&lt;SmartResize anchorLeft=&quot;None&quot; anchorTop=&quot;Absolute&quot; anchorRight=&quot;Absolute&quot; anchorBottom=&quot;None&quot; /&gt;&lt;/SmartSettings&gt;">
                <a:extLst>
                  <a:ext uri="{FF2B5EF4-FFF2-40B4-BE49-F238E27FC236}">
                    <a16:creationId xmlns:a16="http://schemas.microsoft.com/office/drawing/2014/main" id="{10A4149C-BD07-B84B-1B57-EE5E11C4EE2F}"/>
                  </a:ext>
                </a:extLst>
              </p:cNvPr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5862333" y="5443771"/>
                <a:ext cx="50401" cy="79438"/>
              </a:xfrm>
              <a:custGeom>
                <a:avLst/>
                <a:gdLst>
                  <a:gd name="T0" fmla="*/ 3 w 47"/>
                  <a:gd name="T1" fmla="*/ 0 h 50"/>
                  <a:gd name="T2" fmla="*/ 0 w 47"/>
                  <a:gd name="T3" fmla="*/ 3 h 50"/>
                  <a:gd name="T4" fmla="*/ 20 w 47"/>
                  <a:gd name="T5" fmla="*/ 25 h 50"/>
                  <a:gd name="T6" fmla="*/ 0 w 47"/>
                  <a:gd name="T7" fmla="*/ 46 h 50"/>
                  <a:gd name="T8" fmla="*/ 3 w 47"/>
                  <a:gd name="T9" fmla="*/ 50 h 50"/>
                  <a:gd name="T10" fmla="*/ 23 w 47"/>
                  <a:gd name="T11" fmla="*/ 28 h 50"/>
                  <a:gd name="T12" fmla="*/ 44 w 47"/>
                  <a:gd name="T13" fmla="*/ 49 h 50"/>
                  <a:gd name="T14" fmla="*/ 47 w 47"/>
                  <a:gd name="T15" fmla="*/ 46 h 50"/>
                  <a:gd name="T16" fmla="*/ 27 w 47"/>
                  <a:gd name="T17" fmla="*/ 25 h 50"/>
                  <a:gd name="T18" fmla="*/ 47 w 47"/>
                  <a:gd name="T19" fmla="*/ 3 h 50"/>
                  <a:gd name="T20" fmla="*/ 44 w 47"/>
                  <a:gd name="T21" fmla="*/ 0 h 50"/>
                  <a:gd name="T22" fmla="*/ 24 w 47"/>
                  <a:gd name="T23" fmla="*/ 21 h 50"/>
                  <a:gd name="T24" fmla="*/ 3 w 47"/>
                  <a:gd name="T2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50">
                    <a:moveTo>
                      <a:pt x="3" y="0"/>
                    </a:moveTo>
                    <a:lnTo>
                      <a:pt x="0" y="3"/>
                    </a:lnTo>
                    <a:lnTo>
                      <a:pt x="20" y="25"/>
                    </a:lnTo>
                    <a:lnTo>
                      <a:pt x="0" y="46"/>
                    </a:lnTo>
                    <a:lnTo>
                      <a:pt x="3" y="50"/>
                    </a:lnTo>
                    <a:lnTo>
                      <a:pt x="23" y="28"/>
                    </a:lnTo>
                    <a:lnTo>
                      <a:pt x="44" y="49"/>
                    </a:lnTo>
                    <a:lnTo>
                      <a:pt x="47" y="46"/>
                    </a:lnTo>
                    <a:lnTo>
                      <a:pt x="27" y="25"/>
                    </a:lnTo>
                    <a:lnTo>
                      <a:pt x="47" y="3"/>
                    </a:lnTo>
                    <a:lnTo>
                      <a:pt x="44" y="0"/>
                    </a:lnTo>
                    <a:lnTo>
                      <a:pt x="24" y="2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+mn-ea"/>
                  <a:cs typeface="Segoe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4246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AEC728B8-0C68-E859-AA60-C9DF4CF086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TR_00055P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9B5D029-5166-4679-935C-24EDD52101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판매기업 찾기 팝업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444B63A-F0E3-49C7-AC03-7F977A61A8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Popup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F01A6C7-821B-4339-905D-674AF7A200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구매 </a:t>
            </a:r>
            <a:r>
              <a:rPr lang="en-US" altLang="ko-KR" dirty="0"/>
              <a:t>+ </a:t>
            </a:r>
            <a:r>
              <a:rPr lang="ko-KR" altLang="en-US" dirty="0"/>
              <a:t>판매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6D6C19B0-9051-4646-8494-3BAD1D0C766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외상</a:t>
            </a:r>
            <a:r>
              <a:rPr lang="en-US" altLang="ko-KR" dirty="0"/>
              <a:t>,</a:t>
            </a:r>
            <a:r>
              <a:rPr lang="ko-KR" altLang="en-US" dirty="0"/>
              <a:t>상생매출채권발행 </a:t>
            </a:r>
            <a:r>
              <a:rPr lang="en-US" altLang="ko-KR" dirty="0"/>
              <a:t>&gt; </a:t>
            </a:r>
            <a:r>
              <a:rPr lang="ko-KR" altLang="en-US" dirty="0"/>
              <a:t>판매기업</a:t>
            </a:r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EFEB966D-2917-4010-9AAC-1B3751FB271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ko-KR" altLang="en-US" dirty="0"/>
              <a:t>판매기업 찾기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089D4C8-DFEE-484D-900D-DFE2BA740F82}"/>
              </a:ext>
            </a:extLst>
          </p:cNvPr>
          <p:cNvSpPr/>
          <p:nvPr/>
        </p:nvSpPr>
        <p:spPr bwMode="auto">
          <a:xfrm>
            <a:off x="719381" y="2495283"/>
            <a:ext cx="5957714" cy="3572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49530" tIns="49530" rIns="49530" bIns="4953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050" b="1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D2E0B0AC-ADCC-4A56-9F80-96D894C95E9D}"/>
              </a:ext>
            </a:extLst>
          </p:cNvPr>
          <p:cNvSpPr/>
          <p:nvPr/>
        </p:nvSpPr>
        <p:spPr bwMode="auto">
          <a:xfrm>
            <a:off x="5588323" y="2576724"/>
            <a:ext cx="508027" cy="216024"/>
          </a:xfrm>
          <a:prstGeom prst="rect">
            <a:avLst/>
          </a:prstGeom>
          <a:solidFill>
            <a:srgbClr val="40404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2000" tIns="32400" rIns="36000" bIns="324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8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조회</a:t>
            </a:r>
          </a:p>
        </p:txBody>
      </p:sp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60550FD6-6937-4A6B-B44E-DC1A0B419C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362206"/>
              </p:ext>
            </p:extLst>
          </p:nvPr>
        </p:nvGraphicFramePr>
        <p:xfrm>
          <a:off x="726796" y="3204807"/>
          <a:ext cx="5913939" cy="612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129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3081012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437089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908709">
                  <a:extLst>
                    <a:ext uri="{9D8B030D-6E8A-4147-A177-3AD203B41FA5}">
                      <a16:colId xmlns:a16="http://schemas.microsoft.com/office/drawing/2014/main" val="1435321311"/>
                    </a:ext>
                  </a:extLst>
                </a:gridCol>
              </a:tblGrid>
              <a:tr h="3243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No.</a:t>
                      </a:r>
                      <a:endParaRPr lang="ko-KR" altLang="en-US" sz="800" b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사업자명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사업자등록번호</a:t>
                      </a:r>
                      <a:endParaRPr lang="ko-KR" altLang="en-US" sz="800" b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국민테크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105-85-00005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1572451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583A9C49-FC18-472A-A103-A15A61753D9C}"/>
              </a:ext>
            </a:extLst>
          </p:cNvPr>
          <p:cNvSpPr txBox="1"/>
          <p:nvPr/>
        </p:nvSpPr>
        <p:spPr>
          <a:xfrm>
            <a:off x="703281" y="2991648"/>
            <a:ext cx="1224136" cy="205881"/>
          </a:xfrm>
          <a:prstGeom prst="rect">
            <a:avLst/>
          </a:prstGeom>
        </p:spPr>
        <p:txBody>
          <a:bodyPr wrap="square" lIns="36000" tIns="36000" rIns="36000" bIns="36000" rtlCol="0" anchor="ctr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총 </a:t>
            </a:r>
            <a:r>
              <a:rPr kumimoji="0" lang="en-US" altLang="ko-KR" sz="800" b="1" i="0" u="none" strike="noStrike" kern="0" cap="none" spc="-46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 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건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srgbClr val="E0403D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/n 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페이지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800" b="0" i="0" u="none" strike="noStrike" kern="0" cap="none" spc="-46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E1ECBDB1-A1EF-4AA1-915F-85B93F1F06FE}"/>
              </a:ext>
            </a:extLst>
          </p:cNvPr>
          <p:cNvSpPr/>
          <p:nvPr/>
        </p:nvSpPr>
        <p:spPr bwMode="auto">
          <a:xfrm>
            <a:off x="5973720" y="3552011"/>
            <a:ext cx="439334" cy="196385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" rIns="36000" bIns="32400" rtlCol="0" anchor="ctr"/>
          <a:lstStyle/>
          <a:p>
            <a:pPr algn="ctr"/>
            <a:r>
              <a:rPr lang="ko-KR" altLang="en-US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선택</a:t>
            </a:r>
          </a:p>
        </p:txBody>
      </p:sp>
      <p:grpSp>
        <p:nvGrpSpPr>
          <p:cNvPr id="31" name="Google Shape;469;p30">
            <a:extLst>
              <a:ext uri="{FF2B5EF4-FFF2-40B4-BE49-F238E27FC236}">
                <a16:creationId xmlns:a16="http://schemas.microsoft.com/office/drawing/2014/main" id="{AADE0132-4F5E-4D17-9604-2344E76F22D6}"/>
              </a:ext>
            </a:extLst>
          </p:cNvPr>
          <p:cNvGrpSpPr/>
          <p:nvPr/>
        </p:nvGrpSpPr>
        <p:grpSpPr>
          <a:xfrm>
            <a:off x="2262103" y="5815509"/>
            <a:ext cx="2714403" cy="210506"/>
            <a:chOff x="2707463" y="2116431"/>
            <a:chExt cx="2714403" cy="210506"/>
          </a:xfrm>
        </p:grpSpPr>
        <p:sp>
          <p:nvSpPr>
            <p:cNvPr id="32" name="Google Shape;470;p30">
              <a:extLst>
                <a:ext uri="{FF2B5EF4-FFF2-40B4-BE49-F238E27FC236}">
                  <a16:creationId xmlns:a16="http://schemas.microsoft.com/office/drawing/2014/main" id="{61B987B2-1751-408B-9A80-B1F9EDFC856B}"/>
                </a:ext>
              </a:extLst>
            </p:cNvPr>
            <p:cNvSpPr/>
            <p:nvPr/>
          </p:nvSpPr>
          <p:spPr>
            <a:xfrm>
              <a:off x="327456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3" name="Google Shape;471;p30">
              <a:extLst>
                <a:ext uri="{FF2B5EF4-FFF2-40B4-BE49-F238E27FC236}">
                  <a16:creationId xmlns:a16="http://schemas.microsoft.com/office/drawing/2014/main" id="{24412006-0159-49CA-9D21-F81736DA8B6F}"/>
                </a:ext>
              </a:extLst>
            </p:cNvPr>
            <p:cNvSpPr/>
            <p:nvPr/>
          </p:nvSpPr>
          <p:spPr>
            <a:xfrm>
              <a:off x="356793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2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4" name="Google Shape;472;p30">
              <a:extLst>
                <a:ext uri="{FF2B5EF4-FFF2-40B4-BE49-F238E27FC236}">
                  <a16:creationId xmlns:a16="http://schemas.microsoft.com/office/drawing/2014/main" id="{AE3299EA-881B-494C-943A-E0A38BB99EAC}"/>
                </a:ext>
              </a:extLst>
            </p:cNvPr>
            <p:cNvSpPr/>
            <p:nvPr/>
          </p:nvSpPr>
          <p:spPr>
            <a:xfrm>
              <a:off x="383844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3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5" name="Google Shape;473;p30">
              <a:extLst>
                <a:ext uri="{FF2B5EF4-FFF2-40B4-BE49-F238E27FC236}">
                  <a16:creationId xmlns:a16="http://schemas.microsoft.com/office/drawing/2014/main" id="{E197F4F4-0CA3-4A37-A2CD-1B4E83457133}"/>
                </a:ext>
              </a:extLst>
            </p:cNvPr>
            <p:cNvSpPr/>
            <p:nvPr/>
          </p:nvSpPr>
          <p:spPr>
            <a:xfrm>
              <a:off x="467156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10</a:t>
              </a:r>
              <a:endParaRPr sz="700" dirty="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6" name="Google Shape;474;p30">
              <a:extLst>
                <a:ext uri="{FF2B5EF4-FFF2-40B4-BE49-F238E27FC236}">
                  <a16:creationId xmlns:a16="http://schemas.microsoft.com/office/drawing/2014/main" id="{F48B1D0F-A9E0-4D47-B903-8401E10E076D}"/>
                </a:ext>
              </a:extLst>
            </p:cNvPr>
            <p:cNvSpPr/>
            <p:nvPr/>
          </p:nvSpPr>
          <p:spPr>
            <a:xfrm>
              <a:off x="420435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…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7" name="Google Shape;475;p30">
              <a:extLst>
                <a:ext uri="{FF2B5EF4-FFF2-40B4-BE49-F238E27FC236}">
                  <a16:creationId xmlns:a16="http://schemas.microsoft.com/office/drawing/2014/main" id="{446390B2-80A8-4DF9-B312-66A7F3421E13}"/>
                </a:ext>
              </a:extLst>
            </p:cNvPr>
            <p:cNvSpPr/>
            <p:nvPr/>
          </p:nvSpPr>
          <p:spPr>
            <a:xfrm>
              <a:off x="2991943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&lt;</a:t>
              </a:r>
              <a:endParaRPr sz="700" dirty="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8" name="Google Shape;476;p30">
              <a:extLst>
                <a:ext uri="{FF2B5EF4-FFF2-40B4-BE49-F238E27FC236}">
                  <a16:creationId xmlns:a16="http://schemas.microsoft.com/office/drawing/2014/main" id="{00114583-394C-46B1-A601-94BE7CD0D3DB}"/>
                </a:ext>
              </a:extLst>
            </p:cNvPr>
            <p:cNvSpPr/>
            <p:nvPr/>
          </p:nvSpPr>
          <p:spPr>
            <a:xfrm>
              <a:off x="2707463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&lt;&lt;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9" name="Google Shape;477;p30">
              <a:extLst>
                <a:ext uri="{FF2B5EF4-FFF2-40B4-BE49-F238E27FC236}">
                  <a16:creationId xmlns:a16="http://schemas.microsoft.com/office/drawing/2014/main" id="{53ECD479-E80E-49D9-AB44-BA9F307BD46E}"/>
                </a:ext>
              </a:extLst>
            </p:cNvPr>
            <p:cNvSpPr/>
            <p:nvPr/>
          </p:nvSpPr>
          <p:spPr>
            <a:xfrm>
              <a:off x="5205866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&gt;&gt;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40" name="Google Shape;478;p30">
              <a:extLst>
                <a:ext uri="{FF2B5EF4-FFF2-40B4-BE49-F238E27FC236}">
                  <a16:creationId xmlns:a16="http://schemas.microsoft.com/office/drawing/2014/main" id="{88BB2C18-6F77-48B7-80D9-2553665210EA}"/>
                </a:ext>
              </a:extLst>
            </p:cNvPr>
            <p:cNvSpPr/>
            <p:nvPr/>
          </p:nvSpPr>
          <p:spPr>
            <a:xfrm>
              <a:off x="4921386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&gt;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59" name="Google Shape;289;p47">
            <a:extLst>
              <a:ext uri="{FF2B5EF4-FFF2-40B4-BE49-F238E27FC236}">
                <a16:creationId xmlns:a16="http://schemas.microsoft.com/office/drawing/2014/main" id="{9324851B-E6CF-4EC6-BBE7-8248DA506FF5}"/>
              </a:ext>
            </a:extLst>
          </p:cNvPr>
          <p:cNvSpPr/>
          <p:nvPr/>
        </p:nvSpPr>
        <p:spPr>
          <a:xfrm>
            <a:off x="685306" y="1889397"/>
            <a:ext cx="1224765" cy="360000"/>
          </a:xfrm>
          <a:prstGeom prst="rect">
            <a:avLst/>
          </a:prstGeom>
          <a:solidFill>
            <a:srgbClr val="002060"/>
          </a:solidFill>
          <a:ln w="9525" cap="flat" cmpd="sng">
            <a:solidFill>
              <a:srgbClr val="DBDBD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ko-KR" altLang="en-US" sz="9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판매기업</a:t>
            </a:r>
            <a:endParaRPr sz="9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97D78153-E4DE-D1A8-ACE1-A3B6FB984C01}"/>
              </a:ext>
            </a:extLst>
          </p:cNvPr>
          <p:cNvGrpSpPr/>
          <p:nvPr/>
        </p:nvGrpSpPr>
        <p:grpSpPr>
          <a:xfrm>
            <a:off x="3417272" y="2529931"/>
            <a:ext cx="2041290" cy="288000"/>
            <a:chOff x="405330" y="2035246"/>
            <a:chExt cx="1925627" cy="288000"/>
          </a:xfrm>
        </p:grpSpPr>
        <p:sp>
          <p:nvSpPr>
            <p:cNvPr id="62" name="모서리가 둥근 직사각형 360">
              <a:extLst>
                <a:ext uri="{FF2B5EF4-FFF2-40B4-BE49-F238E27FC236}">
                  <a16:creationId xmlns:a16="http://schemas.microsoft.com/office/drawing/2014/main" id="{F043B986-690B-A526-84E1-EB09828E9F7F}"/>
                </a:ext>
              </a:extLst>
            </p:cNvPr>
            <p:cNvSpPr/>
            <p:nvPr/>
          </p:nvSpPr>
          <p:spPr>
            <a:xfrm>
              <a:off x="991087" y="2035246"/>
              <a:ext cx="1339870" cy="288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pPr lvl="0">
                <a:defRPr/>
              </a:pPr>
              <a:r>
                <a:rPr kumimoji="0" lang="ko-KR" altLang="en-US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사업자명을 입력하세요</a:t>
              </a:r>
              <a:endParaRPr kumimoji="0" lang="en-US" altLang="ko-KR" sz="900" b="0" i="0" u="none" strike="noStrike" kern="0" cap="none" spc="-6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6560796F-A62E-45E7-F98D-D53FD03B7AAC}"/>
                </a:ext>
              </a:extLst>
            </p:cNvPr>
            <p:cNvSpPr txBox="1"/>
            <p:nvPr/>
          </p:nvSpPr>
          <p:spPr>
            <a:xfrm>
              <a:off x="405330" y="2065272"/>
              <a:ext cx="510948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  <a:sym typeface="Arial"/>
                </a:rPr>
                <a:t>기업명</a:t>
              </a:r>
            </a:p>
          </p:txBody>
        </p:sp>
      </p:grp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CC3DE87A-996E-2388-7DF0-3B78EB2FA206}"/>
              </a:ext>
            </a:extLst>
          </p:cNvPr>
          <p:cNvGrpSpPr/>
          <p:nvPr/>
        </p:nvGrpSpPr>
        <p:grpSpPr>
          <a:xfrm>
            <a:off x="672632" y="2529931"/>
            <a:ext cx="2533021" cy="288000"/>
            <a:chOff x="4407468" y="2035246"/>
            <a:chExt cx="2533021" cy="288000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821F4FF2-55CC-C0F8-5657-037F59301C48}"/>
                </a:ext>
              </a:extLst>
            </p:cNvPr>
            <p:cNvSpPr txBox="1"/>
            <p:nvPr/>
          </p:nvSpPr>
          <p:spPr>
            <a:xfrm>
              <a:off x="4407468" y="2052210"/>
              <a:ext cx="1070629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</a:rPr>
                <a:t>사업자등록번호</a:t>
              </a:r>
              <a:r>
                <a:rPr lang="en-US" altLang="ko-KR" sz="900" baseline="30000" dirty="0">
                  <a:solidFill>
                    <a:srgbClr val="EE2E62"/>
                  </a:solidFill>
                  <a:latin typeface="맑은 고딕" panose="020B0503020000020004" pitchFamily="50" charset="-127"/>
                  <a:ea typeface="+mn-ea"/>
                </a:rPr>
                <a:t> </a:t>
              </a:r>
              <a:r>
                <a:rPr lang="en-US" altLang="ko-KR" sz="900" dirty="0">
                  <a:solidFill>
                    <a:srgbClr val="FF00FF"/>
                  </a:solidFill>
                  <a:latin typeface="+mn-ea"/>
                  <a:cs typeface="Arial"/>
                  <a:sym typeface="Arial"/>
                </a:rPr>
                <a:t> </a:t>
              </a:r>
              <a:endParaRPr lang="ko-KR" altLang="en-US" sz="900" dirty="0">
                <a:latin typeface="+mn-ea"/>
                <a:cs typeface="Arial"/>
                <a:sym typeface="Arial"/>
              </a:endParaRPr>
            </a:p>
          </p:txBody>
        </p:sp>
        <p:sp>
          <p:nvSpPr>
            <p:cNvPr id="66" name="모서리가 둥근 직사각형 360">
              <a:extLst>
                <a:ext uri="{FF2B5EF4-FFF2-40B4-BE49-F238E27FC236}">
                  <a16:creationId xmlns:a16="http://schemas.microsoft.com/office/drawing/2014/main" id="{0BE3CE15-E9C0-566B-8887-F4E86E908BEF}"/>
                </a:ext>
              </a:extLst>
            </p:cNvPr>
            <p:cNvSpPr/>
            <p:nvPr/>
          </p:nvSpPr>
          <p:spPr>
            <a:xfrm>
              <a:off x="5547905" y="2035246"/>
              <a:ext cx="1392584" cy="288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pPr lvl="0">
                <a:defRPr/>
              </a:pPr>
              <a:r>
                <a:rPr kumimoji="0" lang="ko-KR" altLang="en-US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예</a:t>
              </a:r>
              <a:r>
                <a:rPr kumimoji="0" lang="en-US" altLang="ko-KR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) 1234567890</a:t>
              </a:r>
            </a:p>
          </p:txBody>
        </p:sp>
      </p:grpSp>
      <p:graphicFrame>
        <p:nvGraphicFramePr>
          <p:cNvPr id="11" name="표 개체 틀 17">
            <a:extLst>
              <a:ext uri="{FF2B5EF4-FFF2-40B4-BE49-F238E27FC236}">
                <a16:creationId xmlns:a16="http://schemas.microsoft.com/office/drawing/2014/main" id="{FE3879DE-7DA1-995E-6A70-B5F081C2C52A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3485941264"/>
              </p:ext>
            </p:extLst>
          </p:nvPr>
        </p:nvGraphicFramePr>
        <p:xfrm>
          <a:off x="7994650" y="1098550"/>
          <a:ext cx="1898649" cy="210312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725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판매기업 찾기 팝업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88900" indent="-88900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판매기업 탭 외 다른 탭은 삭제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외상매출채권 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판매기업 찾기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초기화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 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0226677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93411915"/>
                  </a:ext>
                </a:extLst>
              </a:tr>
            </a:tbl>
          </a:graphicData>
        </a:graphic>
      </p:graphicFrame>
      <p:sp>
        <p:nvSpPr>
          <p:cNvPr id="12" name="직사각형 11">
            <a:extLst>
              <a:ext uri="{FF2B5EF4-FFF2-40B4-BE49-F238E27FC236}">
                <a16:creationId xmlns:a16="http://schemas.microsoft.com/office/drawing/2014/main" id="{EA309705-3F6A-1204-999D-7AAA06CE7568}"/>
              </a:ext>
            </a:extLst>
          </p:cNvPr>
          <p:cNvSpPr/>
          <p:nvPr/>
        </p:nvSpPr>
        <p:spPr>
          <a:xfrm>
            <a:off x="726796" y="3167049"/>
            <a:ext cx="5913939" cy="68747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515FFECC-E931-5D8A-4C82-C1A17B69395F}"/>
              </a:ext>
            </a:extLst>
          </p:cNvPr>
          <p:cNvSpPr/>
          <p:nvPr/>
        </p:nvSpPr>
        <p:spPr>
          <a:xfrm>
            <a:off x="757764" y="2495253"/>
            <a:ext cx="4727693" cy="366291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986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>
            <a:extLst>
              <a:ext uri="{FF2B5EF4-FFF2-40B4-BE49-F238E27FC236}">
                <a16:creationId xmlns:a16="http://schemas.microsoft.com/office/drawing/2014/main" id="{6B6C37EB-299D-4184-A92B-1AEE45B4E6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TR_00034M</a:t>
            </a:r>
            <a:endParaRPr lang="ko-KR" altLang="en-US" dirty="0"/>
          </a:p>
        </p:txBody>
      </p:sp>
      <p:sp>
        <p:nvSpPr>
          <p:cNvPr id="9" name="부제목 8">
            <a:extLst>
              <a:ext uri="{FF2B5EF4-FFF2-40B4-BE49-F238E27FC236}">
                <a16:creationId xmlns:a16="http://schemas.microsoft.com/office/drawing/2014/main" id="{A011D360-6C84-4989-B6C6-4924FCCEEB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신청내용 확인</a:t>
            </a:r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3B3578DF-0669-4C94-9A37-29A8409AB7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윈도우 팝업</a:t>
            </a:r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6552F21F-9BF9-4E12-8A6C-3D44E8AB54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 sz="800">
                <a:latin typeface="+mn-ea"/>
                <a:ea typeface="+mn-ea"/>
              </a:rPr>
              <a:t>구매기업</a:t>
            </a:r>
          </a:p>
        </p:txBody>
      </p:sp>
      <p:sp>
        <p:nvSpPr>
          <p:cNvPr id="12" name="텍스트 개체 틀 11">
            <a:extLst>
              <a:ext uri="{FF2B5EF4-FFF2-40B4-BE49-F238E27FC236}">
                <a16:creationId xmlns:a16="http://schemas.microsoft.com/office/drawing/2014/main" id="{62B96D73-F6BD-48CB-9153-92B56C5F98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외상매출채권 발행</a:t>
            </a:r>
          </a:p>
        </p:txBody>
      </p:sp>
      <p:graphicFrame>
        <p:nvGraphicFramePr>
          <p:cNvPr id="26" name="표 개체 틀 17">
            <a:extLst>
              <a:ext uri="{FF2B5EF4-FFF2-40B4-BE49-F238E27FC236}">
                <a16:creationId xmlns:a16="http://schemas.microsoft.com/office/drawing/2014/main" id="{B1B2E126-03CB-B66C-1F97-C2A39C6DCAAA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2108529684"/>
              </p:ext>
            </p:extLst>
          </p:nvPr>
        </p:nvGraphicFramePr>
        <p:xfrm>
          <a:off x="7994650" y="1098550"/>
          <a:ext cx="1898649" cy="143256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725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신청정보 확인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외상매출채권 발행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5112C6B-4783-4DA9-BE50-49ABBC4F95E9}"/>
              </a:ext>
            </a:extLst>
          </p:cNvPr>
          <p:cNvSpPr txBox="1"/>
          <p:nvPr/>
        </p:nvSpPr>
        <p:spPr>
          <a:xfrm>
            <a:off x="181692" y="1032247"/>
            <a:ext cx="1383392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외상매출채권 발행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BCF3BF2C-3D6F-40C9-A5EC-287688DF9525}"/>
              </a:ext>
            </a:extLst>
          </p:cNvPr>
          <p:cNvGrpSpPr/>
          <p:nvPr/>
        </p:nvGrpSpPr>
        <p:grpSpPr>
          <a:xfrm>
            <a:off x="188359" y="2867558"/>
            <a:ext cx="1865076" cy="225127"/>
            <a:chOff x="151415" y="2370554"/>
            <a:chExt cx="1865076" cy="225127"/>
          </a:xfrm>
        </p:grpSpPr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635F9D81-C77F-49C6-AFF6-8FDB7704E916}"/>
                </a:ext>
              </a:extLst>
            </p:cNvPr>
            <p:cNvGrpSpPr/>
            <p:nvPr/>
          </p:nvGrpSpPr>
          <p:grpSpPr>
            <a:xfrm>
              <a:off x="151415" y="2370554"/>
              <a:ext cx="599985" cy="225127"/>
              <a:chOff x="1241006" y="2738913"/>
              <a:chExt cx="599985" cy="225127"/>
            </a:xfrm>
          </p:grpSpPr>
          <p:sp>
            <p:nvSpPr>
              <p:cNvPr id="22" name="모서리가 둥근 직사각형 164">
                <a:extLst>
                  <a:ext uri="{FF2B5EF4-FFF2-40B4-BE49-F238E27FC236}">
                    <a16:creationId xmlns:a16="http://schemas.microsoft.com/office/drawing/2014/main" id="{23572A21-2A13-43C5-A722-FA3D9F8FE6B6}"/>
                  </a:ext>
                </a:extLst>
              </p:cNvPr>
              <p:cNvSpPr/>
              <p:nvPr/>
            </p:nvSpPr>
            <p:spPr>
              <a:xfrm>
                <a:off x="1241006" y="2738913"/>
                <a:ext cx="599985" cy="216000"/>
              </a:xfrm>
              <a:prstGeom prst="roundRect">
                <a:avLst>
                  <a:gd name="adj" fmla="val 7253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79200" rIns="108000" bIns="79200" rtlCol="0" anchor="ctr">
                <a:noAutofit/>
              </a:bodyPr>
              <a:lstStyle/>
              <a:p>
                <a:r>
                  <a:rPr lang="en-US" altLang="ko-KR" sz="900" spc="-60">
                    <a:solidFill>
                      <a:schemeClr val="tx1"/>
                    </a:solidFill>
                    <a:effectLst/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10</a:t>
                </a:r>
              </a:p>
            </p:txBody>
          </p:sp>
          <p:sp>
            <p:nvSpPr>
              <p:cNvPr id="23" name="TextBox 56">
                <a:extLst>
                  <a:ext uri="{FF2B5EF4-FFF2-40B4-BE49-F238E27FC236}">
                    <a16:creationId xmlns:a16="http://schemas.microsoft.com/office/drawing/2014/main" id="{C9552EEF-B042-456A-97F6-36A6104627D9}"/>
                  </a:ext>
                </a:extLst>
              </p:cNvPr>
              <p:cNvSpPr txBox="1"/>
              <p:nvPr/>
            </p:nvSpPr>
            <p:spPr>
              <a:xfrm>
                <a:off x="1549898" y="2743235"/>
                <a:ext cx="165151" cy="2208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6750" tIns="48375" rIns="96750" bIns="48375" rtlCol="0" anchor="ctr" anchorCtr="0"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indent="0" rtl="0">
                  <a:spcBef>
                    <a:spcPts val="0"/>
                  </a:spcBef>
                  <a:buSzPct val="25000"/>
                  <a:buNone/>
                </a:pPr>
                <a:r>
                  <a:rPr lang="ko-KR" altLang="en-US" sz="800" dirty="0">
                    <a:latin typeface="+mn-ea"/>
                    <a:cs typeface="Arial"/>
                    <a:sym typeface="Arial"/>
                  </a:rPr>
                  <a:t>▼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C75740E-D408-4788-B2FB-F33D3120A3EB}"/>
                </a:ext>
              </a:extLst>
            </p:cNvPr>
            <p:cNvSpPr txBox="1"/>
            <p:nvPr/>
          </p:nvSpPr>
          <p:spPr>
            <a:xfrm>
              <a:off x="792355" y="2373102"/>
              <a:ext cx="1224136" cy="205881"/>
            </a:xfrm>
            <a:prstGeom prst="rect">
              <a:avLst/>
            </a:prstGeom>
          </p:spPr>
          <p:txBody>
            <a:bodyPr wrap="square" lIns="36000" tIns="36000" rIns="36000" bIns="36000" rtlCol="0" anchor="ctr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총 </a:t>
              </a:r>
              <a:r>
                <a:rPr kumimoji="0" lang="en-US" altLang="ko-KR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n</a:t>
              </a:r>
              <a:r>
                <a:rPr kumimoji="0" lang="ko-KR" altLang="en-US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건 </a:t>
              </a:r>
              <a:r>
                <a:rPr kumimoji="0" lang="en-US" altLang="ko-KR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en-US" altLang="ko-KR" sz="800" b="0" i="0" u="none" strike="noStrike" kern="0" cap="none" spc="-46" normalizeH="0" baseline="0" noProof="0" dirty="0">
                  <a:ln>
                    <a:noFill/>
                  </a:ln>
                  <a:solidFill>
                    <a:srgbClr val="E0403D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n</a:t>
              </a:r>
              <a:r>
                <a:rPr kumimoji="0" lang="en-US" altLang="ko-KR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/n </a:t>
              </a:r>
              <a:r>
                <a:rPr kumimoji="0" lang="ko-KR" altLang="en-US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페이지</a:t>
              </a:r>
              <a:r>
                <a:rPr kumimoji="0" lang="en-US" altLang="ko-KR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)</a:t>
              </a:r>
              <a:endPara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5" name="모서리가 둥근 직사각형 8">
            <a:extLst>
              <a:ext uri="{FF2B5EF4-FFF2-40B4-BE49-F238E27FC236}">
                <a16:creationId xmlns:a16="http://schemas.microsoft.com/office/drawing/2014/main" id="{327CD6D7-4181-438B-8F82-40829F219B6B}"/>
              </a:ext>
            </a:extLst>
          </p:cNvPr>
          <p:cNvSpPr/>
          <p:nvPr/>
        </p:nvSpPr>
        <p:spPr>
          <a:xfrm>
            <a:off x="6830300" y="6039322"/>
            <a:ext cx="864001" cy="429686"/>
          </a:xfrm>
          <a:prstGeom prst="roundRect">
            <a:avLst>
              <a:gd name="adj" fmla="val 6142"/>
            </a:avLst>
          </a:prstGeom>
          <a:solidFill>
            <a:srgbClr val="4D65E2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다음</a:t>
            </a:r>
            <a:endParaRPr lang="en-US" altLang="ko-KR" sz="900" b="1" dirty="0">
              <a:solidFill>
                <a:schemeClr val="bg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1C88928D-5CB3-B7F9-CE85-113E754139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944047"/>
              </p:ext>
            </p:extLst>
          </p:nvPr>
        </p:nvGraphicFramePr>
        <p:xfrm>
          <a:off x="181690" y="3237230"/>
          <a:ext cx="7563202" cy="873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702">
                  <a:extLst>
                    <a:ext uri="{9D8B030D-6E8A-4147-A177-3AD203B41FA5}">
                      <a16:colId xmlns:a16="http://schemas.microsoft.com/office/drawing/2014/main" val="2621328923"/>
                    </a:ext>
                  </a:extLst>
                </a:gridCol>
                <a:gridCol w="1112365">
                  <a:extLst>
                    <a:ext uri="{9D8B030D-6E8A-4147-A177-3AD203B41FA5}">
                      <a16:colId xmlns:a16="http://schemas.microsoft.com/office/drawing/2014/main" val="1096298702"/>
                    </a:ext>
                  </a:extLst>
                </a:gridCol>
                <a:gridCol w="1112365">
                  <a:extLst>
                    <a:ext uri="{9D8B030D-6E8A-4147-A177-3AD203B41FA5}">
                      <a16:colId xmlns:a16="http://schemas.microsoft.com/office/drawing/2014/main" val="326975003"/>
                    </a:ext>
                  </a:extLst>
                </a:gridCol>
                <a:gridCol w="970671">
                  <a:extLst>
                    <a:ext uri="{9D8B030D-6E8A-4147-A177-3AD203B41FA5}">
                      <a16:colId xmlns:a16="http://schemas.microsoft.com/office/drawing/2014/main" val="301249500"/>
                    </a:ext>
                  </a:extLst>
                </a:gridCol>
                <a:gridCol w="927209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159340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159340">
                  <a:extLst>
                    <a:ext uri="{9D8B030D-6E8A-4147-A177-3AD203B41FA5}">
                      <a16:colId xmlns:a16="http://schemas.microsoft.com/office/drawing/2014/main" val="3510396726"/>
                    </a:ext>
                  </a:extLst>
                </a:gridCol>
                <a:gridCol w="914210">
                  <a:extLst>
                    <a:ext uri="{9D8B030D-6E8A-4147-A177-3AD203B41FA5}">
                      <a16:colId xmlns:a16="http://schemas.microsoft.com/office/drawing/2014/main" val="185946312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50" dirty="0">
                          <a:solidFill>
                            <a:schemeClr val="bg1"/>
                          </a:solidFill>
                        </a:rPr>
                        <a:t>No.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수취기업명 </a:t>
                      </a:r>
                      <a:r>
                        <a:rPr lang="en-US" altLang="ko-KR" sz="7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사업자등록번호 </a:t>
                      </a:r>
                      <a:r>
                        <a:rPr lang="en-US" altLang="ko-KR" sz="7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발행금액 </a:t>
                      </a:r>
                      <a:r>
                        <a:rPr lang="en-US" altLang="ko-KR" sz="7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만기일자 </a:t>
                      </a:r>
                      <a:r>
                        <a:rPr lang="en-US" altLang="ko-KR" sz="7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원인품목 </a:t>
                      </a:r>
                      <a:r>
                        <a:rPr lang="en-US" altLang="ko-KR" sz="7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출금계좌번호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할인가능일자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/>
                        <a:t>1</a:t>
                      </a:r>
                      <a:endParaRPr lang="ko-KR" altLang="en-US" sz="800" dirty="0"/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국민태크</a:t>
                      </a:r>
                      <a:endParaRPr kumimoji="0" lang="ko-KR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Calibri" pitchFamily="34" charset="0"/>
                          <a:sym typeface="Arial"/>
                        </a:rPr>
                        <a:t>105-85-00005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8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8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8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800" dirty="0">
                          <a:latin typeface="+mn-ea"/>
                          <a:ea typeface="+mn-ea"/>
                        </a:rPr>
                        <a:t>1000-0085-10000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8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  <a:tr h="29731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합계</a:t>
                      </a: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$N$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건     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$0$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원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ko-KR" altLang="en-US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4174510"/>
                  </a:ext>
                </a:extLst>
              </a:tr>
            </a:tbl>
          </a:graphicData>
        </a:graphic>
      </p:graphicFrame>
      <p:sp>
        <p:nvSpPr>
          <p:cNvPr id="3" name="모서리가 둥근 직사각형 8">
            <a:extLst>
              <a:ext uri="{FF2B5EF4-FFF2-40B4-BE49-F238E27FC236}">
                <a16:creationId xmlns:a16="http://schemas.microsoft.com/office/drawing/2014/main" id="{6C20A995-E4CC-A2AE-40BD-108C14EC1426}"/>
              </a:ext>
            </a:extLst>
          </p:cNvPr>
          <p:cNvSpPr/>
          <p:nvPr/>
        </p:nvSpPr>
        <p:spPr>
          <a:xfrm>
            <a:off x="5820650" y="6039322"/>
            <a:ext cx="864001" cy="429686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변경</a:t>
            </a:r>
            <a:endParaRPr lang="en-US" altLang="ko-KR" sz="900" b="1" dirty="0">
              <a:solidFill>
                <a:srgbClr val="4D65E3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0932133D-5928-CF99-04E5-F7C44FA85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506110"/>
              </p:ext>
            </p:extLst>
          </p:nvPr>
        </p:nvGraphicFramePr>
        <p:xfrm>
          <a:off x="181692" y="1881666"/>
          <a:ext cx="7563203" cy="554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9122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264008">
                  <a:extLst>
                    <a:ext uri="{9D8B030D-6E8A-4147-A177-3AD203B41FA5}">
                      <a16:colId xmlns:a16="http://schemas.microsoft.com/office/drawing/2014/main" val="990185418"/>
                    </a:ext>
                  </a:extLst>
                </a:gridCol>
                <a:gridCol w="1946622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7034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26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그룹명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 신청건수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 신청금액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발행유형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61854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u="none" dirty="0">
                          <a:latin typeface="+mn-ea"/>
                          <a:ea typeface="+mn-ea"/>
                        </a:rPr>
                        <a:t>YYYYMMDD000010003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900" b="1" u="non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즉시발행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</a:tbl>
          </a:graphicData>
        </a:graphic>
      </p:graphicFrame>
      <p:graphicFrame>
        <p:nvGraphicFramePr>
          <p:cNvPr id="24" name="다이어그램 23">
            <a:extLst>
              <a:ext uri="{FF2B5EF4-FFF2-40B4-BE49-F238E27FC236}">
                <a16:creationId xmlns:a16="http://schemas.microsoft.com/office/drawing/2014/main" id="{5C2F6A33-474C-D3BB-4CBC-B094B9AB7E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7258625"/>
              </p:ext>
            </p:extLst>
          </p:nvPr>
        </p:nvGraphicFramePr>
        <p:xfrm>
          <a:off x="217092" y="1262416"/>
          <a:ext cx="6604000" cy="2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직사각형 3">
            <a:extLst>
              <a:ext uri="{FF2B5EF4-FFF2-40B4-BE49-F238E27FC236}">
                <a16:creationId xmlns:a16="http://schemas.microsoft.com/office/drawing/2014/main" id="{1F8406F8-EC99-9DD3-CEEE-A86ADFC596DE}"/>
              </a:ext>
            </a:extLst>
          </p:cNvPr>
          <p:cNvSpPr/>
          <p:nvPr/>
        </p:nvSpPr>
        <p:spPr>
          <a:xfrm>
            <a:off x="159978" y="1805940"/>
            <a:ext cx="7656721" cy="2394603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1430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AC4A71E-6E9C-4988-BA6D-61EC0DD803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TR_00035M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C94503D-4292-447E-A638-753D765D34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전자서명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7C4F1E4-44D6-426D-B44D-F972262CA8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/>
              <a:t>Page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3D47E51-2836-45E0-B5B3-19E687F02D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 sz="800">
                <a:latin typeface="+mn-ea"/>
                <a:ea typeface="+mn-ea"/>
              </a:rPr>
              <a:t>구매기업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EFD2A92E-3AD2-4E2C-A6E5-5EBDD580426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/>
              <a:t>신규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7E2B0D-2703-434B-9C34-B33C7C00AA4A}"/>
              </a:ext>
            </a:extLst>
          </p:cNvPr>
          <p:cNvSpPr txBox="1"/>
          <p:nvPr/>
        </p:nvSpPr>
        <p:spPr>
          <a:xfrm>
            <a:off x="181692" y="1032247"/>
            <a:ext cx="1383392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외상매출채권 발행</a:t>
            </a:r>
          </a:p>
        </p:txBody>
      </p:sp>
      <p:sp>
        <p:nvSpPr>
          <p:cNvPr id="14" name="모서리가 둥근 직사각형 8">
            <a:extLst>
              <a:ext uri="{FF2B5EF4-FFF2-40B4-BE49-F238E27FC236}">
                <a16:creationId xmlns:a16="http://schemas.microsoft.com/office/drawing/2014/main" id="{28BC4535-5AF2-489E-B109-2D9953C0A023}"/>
              </a:ext>
            </a:extLst>
          </p:cNvPr>
          <p:cNvSpPr/>
          <p:nvPr/>
        </p:nvSpPr>
        <p:spPr>
          <a:xfrm>
            <a:off x="7045449" y="6062100"/>
            <a:ext cx="818182" cy="432000"/>
          </a:xfrm>
          <a:prstGeom prst="roundRect">
            <a:avLst>
              <a:gd name="adj" fmla="val 6142"/>
            </a:avLst>
          </a:prstGeom>
          <a:solidFill>
            <a:srgbClr val="4D65E2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발행</a:t>
            </a:r>
            <a:endParaRPr lang="en-US" altLang="ko-KR" sz="900" b="1" dirty="0">
              <a:solidFill>
                <a:schemeClr val="bg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9BAAF8C1-2E64-4E99-8A2A-D085AE0B413A}"/>
              </a:ext>
            </a:extLst>
          </p:cNvPr>
          <p:cNvGraphicFramePr>
            <a:graphicFrameLocks noGrp="1"/>
          </p:cNvGraphicFramePr>
          <p:nvPr/>
        </p:nvGraphicFramePr>
        <p:xfrm>
          <a:off x="373551" y="3186053"/>
          <a:ext cx="7135614" cy="1251625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1222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3447">
                  <a:extLst>
                    <a:ext uri="{9D8B030D-6E8A-4147-A177-3AD203B41FA5}">
                      <a16:colId xmlns:a16="http://schemas.microsoft.com/office/drawing/2014/main" val="814041968"/>
                    </a:ext>
                  </a:extLst>
                </a:gridCol>
              </a:tblGrid>
              <a:tr h="3858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휴대폰 인증번호  </a:t>
                      </a:r>
                      <a:r>
                        <a:rPr lang="en-US" altLang="ko-KR" sz="8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900" b="1" i="0" baseline="20000" dirty="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108000" marR="0" marT="108000" marB="72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8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0" marT="72000" marB="72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8400076"/>
                  </a:ext>
                </a:extLst>
              </a:tr>
              <a:tr h="6806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1" i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공동인증서 인증 </a:t>
                      </a:r>
                      <a:r>
                        <a:rPr lang="en-US" altLang="ko-KR" sz="800" baseline="3000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1" i="0" baseline="2000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baseline="2000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108000" marR="0" marT="108000" marB="7200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en-US" altLang="ko-KR" sz="9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/>
                      <a:endParaRPr lang="en-US" altLang="ko-KR" sz="9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/>
                      <a:endParaRPr lang="en-US" altLang="ko-KR" sz="9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/>
                      <a:endParaRPr lang="en-US" altLang="ko-KR" sz="9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latinLnBrk="1"/>
                      <a:endParaRPr lang="ko-KR" altLang="en-US" sz="900" b="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08000" marR="0" marT="108000" marB="7200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445648"/>
                  </a:ext>
                </a:extLst>
              </a:tr>
            </a:tbl>
          </a:graphicData>
        </a:graphic>
      </p:graphicFrame>
      <p:grpSp>
        <p:nvGrpSpPr>
          <p:cNvPr id="16" name="그룹 15">
            <a:extLst>
              <a:ext uri="{FF2B5EF4-FFF2-40B4-BE49-F238E27FC236}">
                <a16:creationId xmlns:a16="http://schemas.microsoft.com/office/drawing/2014/main" id="{A694C68B-11E7-46FF-958F-F2FA5A5191E3}"/>
              </a:ext>
            </a:extLst>
          </p:cNvPr>
          <p:cNvGrpSpPr/>
          <p:nvPr/>
        </p:nvGrpSpPr>
        <p:grpSpPr>
          <a:xfrm>
            <a:off x="1711499" y="3694644"/>
            <a:ext cx="4235097" cy="564256"/>
            <a:chOff x="1660217" y="4002655"/>
            <a:chExt cx="4235097" cy="564256"/>
          </a:xfrm>
        </p:grpSpPr>
        <p:sp>
          <p:nvSpPr>
            <p:cNvPr id="17" name="모서리가 둥근 직사각형 117">
              <a:extLst>
                <a:ext uri="{FF2B5EF4-FFF2-40B4-BE49-F238E27FC236}">
                  <a16:creationId xmlns:a16="http://schemas.microsoft.com/office/drawing/2014/main" id="{350BD133-A554-46B6-BEF3-1F1AA56B6DAC}"/>
                </a:ext>
              </a:extLst>
            </p:cNvPr>
            <p:cNvSpPr/>
            <p:nvPr/>
          </p:nvSpPr>
          <p:spPr>
            <a:xfrm>
              <a:off x="1698086" y="4002655"/>
              <a:ext cx="923446" cy="261818"/>
            </a:xfrm>
            <a:prstGeom prst="roundRect">
              <a:avLst>
                <a:gd name="adj" fmla="val 11811"/>
              </a:avLst>
            </a:prstGeom>
            <a:solidFill>
              <a:srgbClr val="4D65E2"/>
            </a:solidFill>
            <a:ln w="9525">
              <a:solidFill>
                <a:srgbClr val="4D65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ko-KR" altLang="en-US" sz="900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공동인증서</a:t>
              </a:r>
              <a:endParaRPr lang="en-US" altLang="ko-KR" sz="9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8" name="Google Shape;222;p45">
              <a:extLst>
                <a:ext uri="{FF2B5EF4-FFF2-40B4-BE49-F238E27FC236}">
                  <a16:creationId xmlns:a16="http://schemas.microsoft.com/office/drawing/2014/main" id="{B034C599-C5A8-4BBF-B5F9-71D8050D364D}"/>
                </a:ext>
              </a:extLst>
            </p:cNvPr>
            <p:cNvSpPr/>
            <p:nvPr/>
          </p:nvSpPr>
          <p:spPr>
            <a:xfrm>
              <a:off x="1660217" y="4376887"/>
              <a:ext cx="4235097" cy="190024"/>
            </a:xfrm>
            <a:prstGeom prst="roundRect">
              <a:avLst>
                <a:gd name="adj" fmla="val 4935"/>
              </a:avLst>
            </a:prstGeom>
            <a:noFill/>
            <a:ln w="9525" cap="flat" cmpd="sng">
              <a:noFill/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88900" lvl="0" indent="-88900">
                <a:lnSpc>
                  <a:spcPct val="150000"/>
                </a:lnSpc>
                <a:buSzPts val="900"/>
                <a:buFont typeface="Arial"/>
                <a:buChar char="•"/>
              </a:pPr>
              <a:r>
                <a:rPr lang="ko-KR" altLang="en-US" sz="8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등록된 공동인증서를 선택 후 비밀번호를 입력 후 확인버튼을 클릭 하세요</a:t>
              </a:r>
              <a:r>
                <a:rPr lang="en-US" altLang="ko-KR" sz="8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.</a:t>
              </a:r>
            </a:p>
          </p:txBody>
        </p:sp>
      </p:grpSp>
      <p:sp>
        <p:nvSpPr>
          <p:cNvPr id="19" name="Header">
            <a:extLst>
              <a:ext uri="{FF2B5EF4-FFF2-40B4-BE49-F238E27FC236}">
                <a16:creationId xmlns:a16="http://schemas.microsoft.com/office/drawing/2014/main" id="{838D959F-6240-4C06-A94F-8E1088E601ED}"/>
              </a:ext>
            </a:extLst>
          </p:cNvPr>
          <p:cNvSpPr txBox="1"/>
          <p:nvPr/>
        </p:nvSpPr>
        <p:spPr>
          <a:xfrm>
            <a:off x="210844" y="2896940"/>
            <a:ext cx="1917448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 dirty="0">
                <a:latin typeface="+mj-ea"/>
                <a:ea typeface="+mj-ea"/>
                <a:cs typeface="Segoe UI" panose="020B0502040204020203" pitchFamily="34" charset="0"/>
              </a:rPr>
              <a:t>본인인증을 진행해 주세요</a:t>
            </a:r>
            <a:endParaRPr lang="en-US" sz="1000" b="1" dirty="0">
              <a:latin typeface="+mj-ea"/>
              <a:ea typeface="+mj-ea"/>
              <a:cs typeface="Segoe UI" panose="020B0502040204020203" pitchFamily="34" charset="0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3EF1983B-CA0A-471D-9987-42386D141DFF}"/>
              </a:ext>
            </a:extLst>
          </p:cNvPr>
          <p:cNvGrpSpPr/>
          <p:nvPr/>
        </p:nvGrpSpPr>
        <p:grpSpPr>
          <a:xfrm>
            <a:off x="291175" y="4876255"/>
            <a:ext cx="7217989" cy="513027"/>
            <a:chOff x="580045" y="5576860"/>
            <a:chExt cx="6340828" cy="513027"/>
          </a:xfrm>
        </p:grpSpPr>
        <p:sp>
          <p:nvSpPr>
            <p:cNvPr id="21" name="Google Shape;222;p45">
              <a:extLst>
                <a:ext uri="{FF2B5EF4-FFF2-40B4-BE49-F238E27FC236}">
                  <a16:creationId xmlns:a16="http://schemas.microsoft.com/office/drawing/2014/main" id="{9359EFD6-ACEC-4FA3-88E1-8516D360DE55}"/>
                </a:ext>
              </a:extLst>
            </p:cNvPr>
            <p:cNvSpPr/>
            <p:nvPr/>
          </p:nvSpPr>
          <p:spPr>
            <a:xfrm>
              <a:off x="580045" y="5576860"/>
              <a:ext cx="6340828" cy="513027"/>
            </a:xfrm>
            <a:prstGeom prst="roundRect">
              <a:avLst>
                <a:gd name="adj" fmla="val 4935"/>
              </a:avLst>
            </a:prstGeom>
            <a:noFill/>
            <a:ln w="9525" cap="flat" cmpd="sng">
              <a:solidFill>
                <a:srgbClr val="DBDB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116000" tIns="144000" rIns="0" bIns="144000" anchor="t" anchorCtr="0">
              <a:spAutoFit/>
            </a:bodyPr>
            <a:lstStyle/>
            <a:p>
              <a:pPr marL="88900" lvl="0" indent="-88900">
                <a:lnSpc>
                  <a:spcPct val="150000"/>
                </a:lnSpc>
                <a:buSzPts val="900"/>
                <a:buFont typeface="Arial"/>
                <a:buChar char="•"/>
              </a:pPr>
              <a:r>
                <a:rPr lang="ko-KR" altLang="en-US" sz="900" dirty="0">
                  <a:solidFill>
                    <a:srgbClr val="4A4A4A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외상매출채권 발행은 휴대폰 인증번호</a:t>
              </a:r>
              <a:r>
                <a:rPr lang="en-US" altLang="ko-KR" sz="900" dirty="0">
                  <a:solidFill>
                    <a:srgbClr val="4A4A4A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, </a:t>
              </a:r>
              <a:r>
                <a:rPr lang="ko-KR" altLang="en-US" sz="900" dirty="0">
                  <a:solidFill>
                    <a:srgbClr val="4A4A4A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공동인증서 절차가 필요합니다</a:t>
              </a:r>
              <a:r>
                <a:rPr lang="en-US" altLang="ko-KR" sz="900" dirty="0">
                  <a:solidFill>
                    <a:srgbClr val="4A4A4A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.  </a:t>
              </a: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637AD73E-C56B-4141-8322-1928FA5582D2}"/>
                </a:ext>
              </a:extLst>
            </p:cNvPr>
            <p:cNvSpPr/>
            <p:nvPr/>
          </p:nvSpPr>
          <p:spPr>
            <a:xfrm>
              <a:off x="677664" y="5736750"/>
              <a:ext cx="726913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900" b="1" spc="-100" dirty="0">
                  <a:solidFill>
                    <a:schemeClr val="tx1"/>
                  </a:solidFill>
                  <a:latin typeface="+mn-ea"/>
                  <a:ea typeface="+mn-ea"/>
                </a:rPr>
                <a:t>꼭 알아두세요</a:t>
              </a:r>
            </a:p>
          </p:txBody>
        </p:sp>
      </p:grpSp>
      <p:sp>
        <p:nvSpPr>
          <p:cNvPr id="24" name="모서리가 둥근 직사각형 8">
            <a:extLst>
              <a:ext uri="{FF2B5EF4-FFF2-40B4-BE49-F238E27FC236}">
                <a16:creationId xmlns:a16="http://schemas.microsoft.com/office/drawing/2014/main" id="{4052DA2B-1F91-43C4-A2BD-5A4A25361AA3}"/>
              </a:ext>
            </a:extLst>
          </p:cNvPr>
          <p:cNvSpPr/>
          <p:nvPr/>
        </p:nvSpPr>
        <p:spPr>
          <a:xfrm>
            <a:off x="7045447" y="5611497"/>
            <a:ext cx="818182" cy="432000"/>
          </a:xfrm>
          <a:prstGeom prst="roundRect">
            <a:avLst>
              <a:gd name="adj" fmla="val 6142"/>
            </a:avLst>
          </a:prstGeom>
          <a:solidFill>
            <a:schemeClr val="bg1">
              <a:lumMod val="65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발행</a:t>
            </a:r>
            <a:endParaRPr lang="en-US" altLang="ko-KR" sz="9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B84CFA3E-D699-4128-AEA9-74434310F12B}"/>
              </a:ext>
            </a:extLst>
          </p:cNvPr>
          <p:cNvGrpSpPr/>
          <p:nvPr/>
        </p:nvGrpSpPr>
        <p:grpSpPr>
          <a:xfrm>
            <a:off x="1672381" y="3251944"/>
            <a:ext cx="2252008" cy="268238"/>
            <a:chOff x="1816331" y="1505879"/>
            <a:chExt cx="2252008" cy="268238"/>
          </a:xfrm>
        </p:grpSpPr>
        <p:sp>
          <p:nvSpPr>
            <p:cNvPr id="29" name="모서리가 둥근 직사각형 8">
              <a:extLst>
                <a:ext uri="{FF2B5EF4-FFF2-40B4-BE49-F238E27FC236}">
                  <a16:creationId xmlns:a16="http://schemas.microsoft.com/office/drawing/2014/main" id="{45B8B805-DE61-4403-A76B-97E6393DC502}"/>
                </a:ext>
              </a:extLst>
            </p:cNvPr>
            <p:cNvSpPr/>
            <p:nvPr/>
          </p:nvSpPr>
          <p:spPr>
            <a:xfrm>
              <a:off x="3392155" y="1505879"/>
              <a:ext cx="676184" cy="268238"/>
            </a:xfrm>
            <a:prstGeom prst="roundRect">
              <a:avLst>
                <a:gd name="adj" fmla="val 6142"/>
              </a:avLst>
            </a:prstGeom>
            <a:solidFill>
              <a:schemeClr val="bg1"/>
            </a:solidFill>
            <a:ln w="9525">
              <a:solidFill>
                <a:srgbClr val="4D65E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Autofit/>
            </a:bodyPr>
            <a:lstStyle/>
            <a:p>
              <a:pPr algn="ctr"/>
              <a:r>
                <a:rPr lang="ko-KR" altLang="en-US" sz="900">
                  <a:solidFill>
                    <a:srgbClr val="4D65E2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인증요청</a:t>
              </a:r>
              <a:endParaRPr lang="en-US" altLang="ko-KR" sz="900" dirty="0">
                <a:solidFill>
                  <a:srgbClr val="4D65E2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0" name="모서리가 둥근 직사각형 167">
              <a:extLst>
                <a:ext uri="{FF2B5EF4-FFF2-40B4-BE49-F238E27FC236}">
                  <a16:creationId xmlns:a16="http://schemas.microsoft.com/office/drawing/2014/main" id="{D967C40F-B374-4114-9C23-80A5BB65E759}"/>
                </a:ext>
              </a:extLst>
            </p:cNvPr>
            <p:cNvSpPr/>
            <p:nvPr/>
          </p:nvSpPr>
          <p:spPr>
            <a:xfrm>
              <a:off x="1816331" y="1514329"/>
              <a:ext cx="1514095" cy="256192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spAutoFit/>
            </a:bodyPr>
            <a:lstStyle/>
            <a:p>
              <a:pPr lvl="0">
                <a:defRPr/>
              </a:pPr>
              <a:endParaRPr lang="ko-KR" altLang="en-US" sz="90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aphicFrame>
        <p:nvGraphicFramePr>
          <p:cNvPr id="32" name="표 31">
            <a:extLst>
              <a:ext uri="{FF2B5EF4-FFF2-40B4-BE49-F238E27FC236}">
                <a16:creationId xmlns:a16="http://schemas.microsoft.com/office/drawing/2014/main" id="{3830889D-AADD-420D-B642-9B497A74A0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058752"/>
              </p:ext>
            </p:extLst>
          </p:nvPr>
        </p:nvGraphicFramePr>
        <p:xfrm>
          <a:off x="373551" y="2045292"/>
          <a:ext cx="7135613" cy="554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9352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192546">
                  <a:extLst>
                    <a:ext uri="{9D8B030D-6E8A-4147-A177-3AD203B41FA5}">
                      <a16:colId xmlns:a16="http://schemas.microsoft.com/office/drawing/2014/main" val="990185418"/>
                    </a:ext>
                  </a:extLst>
                </a:gridCol>
                <a:gridCol w="1836569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6071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26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그룹명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 신청건수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 신청금액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발행유형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61854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u="none" dirty="0">
                          <a:latin typeface="+mn-ea"/>
                          <a:ea typeface="+mn-ea"/>
                        </a:rPr>
                        <a:t>YYYYMMDD000010003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900" b="1" u="non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즉시발행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</a:tbl>
          </a:graphicData>
        </a:graphic>
      </p:graphicFrame>
      <p:graphicFrame>
        <p:nvGraphicFramePr>
          <p:cNvPr id="26" name="표 개체 틀 17">
            <a:extLst>
              <a:ext uri="{FF2B5EF4-FFF2-40B4-BE49-F238E27FC236}">
                <a16:creationId xmlns:a16="http://schemas.microsoft.com/office/drawing/2014/main" id="{5C5D4D10-C1BE-9517-0C8D-B046670D49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646369"/>
              </p:ext>
            </p:extLst>
          </p:nvPr>
        </p:nvGraphicFramePr>
        <p:xfrm>
          <a:off x="7994650" y="1098550"/>
          <a:ext cx="1898649" cy="234696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2635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전자서명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외상매출채권 발행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93863279"/>
                  </a:ext>
                </a:extLst>
              </a:tr>
              <a:tr h="263525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인증요청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버튼 선택 시 안내문구 노출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5430851"/>
                  </a:ext>
                </a:extLst>
              </a:tr>
              <a:tr h="154679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공동인증서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공인인증서 비밀번호 입력란에 임의의 값을 입력하더라도 인증 절차가 별도로 진행되지 않고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다음 단계로 이동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19230914"/>
                  </a:ext>
                </a:extLst>
              </a:tr>
            </a:tbl>
          </a:graphicData>
        </a:graphic>
      </p:graphicFrame>
      <p:graphicFrame>
        <p:nvGraphicFramePr>
          <p:cNvPr id="27" name="다이어그램 26">
            <a:extLst>
              <a:ext uri="{FF2B5EF4-FFF2-40B4-BE49-F238E27FC236}">
                <a16:creationId xmlns:a16="http://schemas.microsoft.com/office/drawing/2014/main" id="{1493BD70-FDAE-36E2-8322-65CBEA04C1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8234320"/>
              </p:ext>
            </p:extLst>
          </p:nvPr>
        </p:nvGraphicFramePr>
        <p:xfrm>
          <a:off x="217092" y="1300516"/>
          <a:ext cx="6604000" cy="2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직사각형 9">
            <a:extLst>
              <a:ext uri="{FF2B5EF4-FFF2-40B4-BE49-F238E27FC236}">
                <a16:creationId xmlns:a16="http://schemas.microsoft.com/office/drawing/2014/main" id="{A4B58CA7-6BC7-99EE-FE08-4664143828CF}"/>
              </a:ext>
            </a:extLst>
          </p:cNvPr>
          <p:cNvSpPr/>
          <p:nvPr/>
        </p:nvSpPr>
        <p:spPr>
          <a:xfrm>
            <a:off x="291175" y="1952212"/>
            <a:ext cx="7338350" cy="722514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Google Shape;222;p45">
            <a:extLst>
              <a:ext uri="{FF2B5EF4-FFF2-40B4-BE49-F238E27FC236}">
                <a16:creationId xmlns:a16="http://schemas.microsoft.com/office/drawing/2014/main" id="{D1078092-3FE0-3ABB-BDDE-EB59518F74C9}"/>
              </a:ext>
            </a:extLst>
          </p:cNvPr>
          <p:cNvSpPr/>
          <p:nvPr/>
        </p:nvSpPr>
        <p:spPr>
          <a:xfrm>
            <a:off x="3986119" y="3186581"/>
            <a:ext cx="3523046" cy="380048"/>
          </a:xfrm>
          <a:prstGeom prst="roundRect">
            <a:avLst>
              <a:gd name="adj" fmla="val 4935"/>
            </a:avLst>
          </a:prstGeom>
          <a:noFill/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8900" lvl="0" indent="-88900">
              <a:lnSpc>
                <a:spcPct val="150000"/>
              </a:lnSpc>
              <a:buSzPts val="900"/>
              <a:buFont typeface="Arial"/>
              <a:buChar char="•"/>
            </a:pPr>
            <a:r>
              <a:rPr lang="ko-KR" altLang="en-US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본 데모에서는 인증번호가 휴대폰으로 발송되지 않습니다</a:t>
            </a:r>
            <a:r>
              <a:rPr lang="en-US" altLang="ko-KR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. </a:t>
            </a:r>
            <a:r>
              <a:rPr lang="ko-KR" altLang="en-US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인증번호 </a:t>
            </a:r>
            <a:r>
              <a:rPr lang="en-US" altLang="ko-KR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123456</a:t>
            </a:r>
            <a:r>
              <a:rPr lang="ko-KR" altLang="en-US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을 입력해 주세요</a:t>
            </a:r>
            <a:r>
              <a:rPr lang="en-US" altLang="ko-KR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.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BFCEB2F2-E64D-86B7-A0F5-8B2F089FCE2B}"/>
              </a:ext>
            </a:extLst>
          </p:cNvPr>
          <p:cNvSpPr/>
          <p:nvPr/>
        </p:nvSpPr>
        <p:spPr>
          <a:xfrm>
            <a:off x="3955655" y="3197533"/>
            <a:ext cx="3364307" cy="369095"/>
          </a:xfrm>
          <a:prstGeom prst="rect">
            <a:avLst/>
          </a:prstGeom>
          <a:noFill/>
          <a:ln>
            <a:solidFill>
              <a:srgbClr val="EE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B28689CC-F17D-DEF8-2598-F735296ECC54}"/>
              </a:ext>
            </a:extLst>
          </p:cNvPr>
          <p:cNvSpPr/>
          <p:nvPr/>
        </p:nvSpPr>
        <p:spPr>
          <a:xfrm>
            <a:off x="3953606" y="3038368"/>
            <a:ext cx="427050" cy="161116"/>
          </a:xfrm>
          <a:prstGeom prst="rect">
            <a:avLst/>
          </a:prstGeom>
          <a:solidFill>
            <a:srgbClr val="EE0000"/>
          </a:solidFill>
          <a:ln>
            <a:solidFill>
              <a:srgbClr val="EE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/>
              <a:t>신규</a:t>
            </a:r>
          </a:p>
        </p:txBody>
      </p:sp>
    </p:spTree>
    <p:extLst>
      <p:ext uri="{BB962C8B-B14F-4D97-AF65-F5344CB8AC3E}">
        <p14:creationId xmlns:p14="http://schemas.microsoft.com/office/powerpoint/2010/main" val="17914363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8">
            <a:extLst>
              <a:ext uri="{FF2B5EF4-FFF2-40B4-BE49-F238E27FC236}">
                <a16:creationId xmlns:a16="http://schemas.microsoft.com/office/drawing/2014/main" id="{7B3E54F2-D801-4171-998F-FB27DABD1163}"/>
              </a:ext>
            </a:extLst>
          </p:cNvPr>
          <p:cNvSpPr/>
          <p:nvPr/>
        </p:nvSpPr>
        <p:spPr>
          <a:xfrm>
            <a:off x="5334595" y="4762787"/>
            <a:ext cx="1317690" cy="506553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>
                <a:solidFill>
                  <a:srgbClr val="4D65E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발행처리 결과조회</a:t>
            </a:r>
            <a:endParaRPr lang="en-US" altLang="ko-KR" sz="900" b="1" dirty="0">
              <a:solidFill>
                <a:srgbClr val="4D65E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9109DD25-140C-4903-9CAF-B5CA6C523B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TR_00036M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F7470CF-9916-4D7B-A369-D3E78A533B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신청완료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21B8B09-61B1-44B7-9FC4-CB0E69950B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/>
              <a:t>Page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9ECEF02-69F5-4FFE-99EE-A3888AE485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 sz="800">
                <a:latin typeface="+mn-ea"/>
                <a:ea typeface="+mn-ea"/>
              </a:rPr>
              <a:t>구매기업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DD8AF34D-A78E-4716-B2F8-02A055E474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/>
              <a:t>신규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087983-0454-4414-B328-F1A625126070}"/>
              </a:ext>
            </a:extLst>
          </p:cNvPr>
          <p:cNvSpPr txBox="1"/>
          <p:nvPr/>
        </p:nvSpPr>
        <p:spPr>
          <a:xfrm>
            <a:off x="181692" y="1032247"/>
            <a:ext cx="1383392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외상매출채권 발행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FE0C36-F83C-4CB0-836A-394F363627A5}"/>
              </a:ext>
            </a:extLst>
          </p:cNvPr>
          <p:cNvSpPr txBox="1"/>
          <p:nvPr/>
        </p:nvSpPr>
        <p:spPr>
          <a:xfrm>
            <a:off x="1533746" y="3320450"/>
            <a:ext cx="4966446" cy="616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b="1" dirty="0">
                <a:latin typeface="+mn-ea"/>
                <a:ea typeface="+mn-ea"/>
              </a:rPr>
              <a:t>외상매출채권 발행 신청접수가 완료되었습니다</a:t>
            </a:r>
            <a:r>
              <a:rPr lang="en-US" altLang="ko-KR" b="1" dirty="0">
                <a:latin typeface="+mn-ea"/>
                <a:ea typeface="+mn-ea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sz="1000" dirty="0">
                <a:latin typeface="+mn-ea"/>
                <a:ea typeface="+mn-ea"/>
              </a:rPr>
              <a:t>발행처리 결과조회 메뉴에서 결과를 확인하세요</a:t>
            </a:r>
            <a:r>
              <a:rPr lang="en-US" altLang="ko-KR" sz="1000" dirty="0">
                <a:latin typeface="+mn-ea"/>
                <a:ea typeface="+mn-ea"/>
              </a:rPr>
              <a:t>.</a:t>
            </a:r>
            <a:endParaRPr lang="ko-KR" altLang="en-US" sz="1000" dirty="0">
              <a:latin typeface="+mn-ea"/>
              <a:ea typeface="+mn-ea"/>
            </a:endParaRPr>
          </a:p>
        </p:txBody>
      </p:sp>
      <p:pic>
        <p:nvPicPr>
          <p:cNvPr id="14" name="그래픽 12">
            <a:extLst>
              <a:ext uri="{FF2B5EF4-FFF2-40B4-BE49-F238E27FC236}">
                <a16:creationId xmlns:a16="http://schemas.microsoft.com/office/drawing/2014/main" id="{6157C57A-128F-4813-94F9-C3FA331EF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1931" y="2647527"/>
            <a:ext cx="486852" cy="486852"/>
          </a:xfrm>
          <a:prstGeom prst="rect">
            <a:avLst/>
          </a:prstGeom>
        </p:spPr>
      </p:pic>
      <p:graphicFrame>
        <p:nvGraphicFramePr>
          <p:cNvPr id="7" name="표 개체 틀 17">
            <a:extLst>
              <a:ext uri="{FF2B5EF4-FFF2-40B4-BE49-F238E27FC236}">
                <a16:creationId xmlns:a16="http://schemas.microsoft.com/office/drawing/2014/main" id="{12E98AEE-D177-FAFB-E211-E11D52E11D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5448486"/>
              </p:ext>
            </p:extLst>
          </p:nvPr>
        </p:nvGraphicFramePr>
        <p:xfrm>
          <a:off x="7994650" y="1098550"/>
          <a:ext cx="1898649" cy="176784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신청완료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외상매출채권 발행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93863279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확인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92075" indent="-92075" algn="l" latinLnBrk="1">
                        <a:buFontTx/>
                        <a:buChar char="-"/>
                      </a:pP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 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42048187"/>
                  </a:ext>
                </a:extLst>
              </a:tr>
            </a:tbl>
          </a:graphicData>
        </a:graphic>
      </p:graphicFrame>
      <p:graphicFrame>
        <p:nvGraphicFramePr>
          <p:cNvPr id="15" name="다이어그램 14">
            <a:extLst>
              <a:ext uri="{FF2B5EF4-FFF2-40B4-BE49-F238E27FC236}">
                <a16:creationId xmlns:a16="http://schemas.microsoft.com/office/drawing/2014/main" id="{976AED9C-0BCD-6F99-1B1C-0236BE953B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7138742"/>
              </p:ext>
            </p:extLst>
          </p:nvPr>
        </p:nvGraphicFramePr>
        <p:xfrm>
          <a:off x="217092" y="1262416"/>
          <a:ext cx="6604000" cy="2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2125690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" name="표 개체 틀 17">
            <a:extLst>
              <a:ext uri="{FF2B5EF4-FFF2-40B4-BE49-F238E27FC236}">
                <a16:creationId xmlns:a16="http://schemas.microsoft.com/office/drawing/2014/main" id="{132B50CF-9C78-4A97-973F-99C000A9AF25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3626396134"/>
              </p:ext>
            </p:extLst>
          </p:nvPr>
        </p:nvGraphicFramePr>
        <p:xfrm>
          <a:off x="7994650" y="1098550"/>
          <a:ext cx="1911350" cy="222504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91657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19693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725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발행처리 결과조회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화면설계서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발행처리 결과조회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(TR_00037M)</a:t>
                      </a: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초기화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], 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다운로드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및 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인쇄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 </a:t>
                      </a: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73799097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데모사이트 홈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88900" indent="-88900" algn="l" latinLnBrk="1">
                        <a:buFontTx/>
                        <a:buChar char="-"/>
                      </a:pP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버튼 선택 시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업무사이트 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(DE_00001M)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이동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419696"/>
                  </a:ext>
                </a:extLst>
              </a:tr>
            </a:tbl>
          </a:graphicData>
        </a:graphic>
      </p:graphicFrame>
      <p:sp>
        <p:nvSpPr>
          <p:cNvPr id="4" name="제목 3">
            <a:extLst>
              <a:ext uri="{FF2B5EF4-FFF2-40B4-BE49-F238E27FC236}">
                <a16:creationId xmlns:a16="http://schemas.microsoft.com/office/drawing/2014/main" id="{1BB63921-DFCE-455F-BC77-400C29294F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TR_00037M</a:t>
            </a:r>
            <a:endParaRPr lang="ko-KR" altLang="en-US" dirty="0"/>
          </a:p>
        </p:txBody>
      </p:sp>
      <p:sp>
        <p:nvSpPr>
          <p:cNvPr id="5" name="부제목 4">
            <a:extLst>
              <a:ext uri="{FF2B5EF4-FFF2-40B4-BE49-F238E27FC236}">
                <a16:creationId xmlns:a16="http://schemas.microsoft.com/office/drawing/2014/main" id="{B40B35F6-8B66-474F-A685-80B9774603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발행처리 결과조회</a:t>
            </a:r>
            <a:endParaRPr lang="ko-KR" altLang="en-US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3689C663-9747-4B0E-A82E-058D766EFC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/>
              <a:t>Page</a:t>
            </a:r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F88A4747-2B9A-4811-9C50-AC0446C4EB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 dirty="0"/>
              <a:t>구매기업</a:t>
            </a:r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53E82CCF-CB63-4776-9FA7-8E768E90E7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/>
              <a:t>신규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29D62C-0529-4A73-AF07-A545BF406D7C}"/>
              </a:ext>
            </a:extLst>
          </p:cNvPr>
          <p:cNvSpPr txBox="1"/>
          <p:nvPr/>
        </p:nvSpPr>
        <p:spPr>
          <a:xfrm>
            <a:off x="181692" y="1022722"/>
            <a:ext cx="1383392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발행처리 결과조회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C617E82-BE19-48E8-9968-B5911DFE3F00}"/>
              </a:ext>
            </a:extLst>
          </p:cNvPr>
          <p:cNvSpPr/>
          <p:nvPr/>
        </p:nvSpPr>
        <p:spPr bwMode="auto">
          <a:xfrm>
            <a:off x="37324" y="1333661"/>
            <a:ext cx="7907866" cy="119492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49530" tIns="49530" rIns="49530" bIns="4953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050" b="1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5" name="그룹 85">
            <a:extLst>
              <a:ext uri="{FF2B5EF4-FFF2-40B4-BE49-F238E27FC236}">
                <a16:creationId xmlns:a16="http://schemas.microsoft.com/office/drawing/2014/main" id="{FB59A887-5256-48A2-95ED-5829F16C54DD}"/>
              </a:ext>
            </a:extLst>
          </p:cNvPr>
          <p:cNvGrpSpPr/>
          <p:nvPr/>
        </p:nvGrpSpPr>
        <p:grpSpPr>
          <a:xfrm>
            <a:off x="194765" y="1450624"/>
            <a:ext cx="2482877" cy="236194"/>
            <a:chOff x="1648124" y="1893617"/>
            <a:chExt cx="2482877" cy="236194"/>
          </a:xfrm>
        </p:grpSpPr>
        <p:sp>
          <p:nvSpPr>
            <p:cNvPr id="16" name="TextBox 57">
              <a:extLst>
                <a:ext uri="{FF2B5EF4-FFF2-40B4-BE49-F238E27FC236}">
                  <a16:creationId xmlns:a16="http://schemas.microsoft.com/office/drawing/2014/main" id="{4964CF07-A995-45E7-907A-D3B69DF21145}"/>
                </a:ext>
              </a:extLst>
            </p:cNvPr>
            <p:cNvSpPr txBox="1"/>
            <p:nvPr/>
          </p:nvSpPr>
          <p:spPr>
            <a:xfrm>
              <a:off x="1648124" y="1893617"/>
              <a:ext cx="774074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  <a:sym typeface="Arial"/>
                </a:rPr>
                <a:t>기준일자</a:t>
              </a:r>
              <a:r>
                <a:rPr lang="en-US" altLang="ko-KR" sz="900" dirty="0">
                  <a:solidFill>
                    <a:srgbClr val="FF00FF"/>
                  </a:solidFill>
                  <a:latin typeface="+mn-ea"/>
                  <a:cs typeface="Arial"/>
                  <a:sym typeface="Arial"/>
                </a:rPr>
                <a:t> </a:t>
              </a:r>
              <a:r>
                <a:rPr lang="en-US" altLang="ko-KR" sz="900" baseline="30000" dirty="0">
                  <a:solidFill>
                    <a:srgbClr val="EE2E62"/>
                  </a:solidFill>
                  <a:latin typeface="맑은 고딕" panose="020B0503020000020004" pitchFamily="50" charset="-127"/>
                  <a:ea typeface="+mn-ea"/>
                </a:rPr>
                <a:t>●</a:t>
              </a:r>
              <a:endParaRPr lang="ko-KR" altLang="en-US" sz="900" dirty="0"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7" name="Radio Button" descr="&lt;SmartSettings&gt;&lt;SmartOptions&gt;&lt;Code&gt;H4sIAAAAAAAEAO29B2AcSZYlJi9tynt/SvVK1+B0oQiAYBMk2JBAEOzBiM3mkuwdaUcjKasqgcplVmVdZhZAzO2dvPfee++999577733ujudTif33/8/XGZkAWz2zkrayZ4hgKrIHz9+fB8/ItZNsbxIvyimddVU5+34y/PzYpqPz5ZtXler8cvqKq9fVsWyPfyNE2n7+rpp80Xnz/FJVZb5tC2qZTP+PF/mdTHtNnm1XrbFwsJ+ndeX1FXTbfYmf+c6++66PGe8GJEvqunb9Wr8epHV7em7Nl821J/AO8+m+dd7i1BftnVVOkTe7/XTy3zZ4uXfOFlmi7xZ0Ydp2Po3Tn7xb5yk9KzWk7KYptMyaxpp8+WKaZY+Cv58kjW5vKEv8st1cZm1ecodfjtbzsq8/m6drVZ5nU7n+fRtPjuZZ8uLfOa3SD9Ll+uyZPwsJEGjuszrupjl6aSqyvRsWbRbZz4Wz6p6kTadD0bp2fFqlVK3dxxAD0s8E0J/zPD6b+PFABk8QvetV9msqJ6s27Zavp5nq7xJ694nNJz8Ku213CK449c5eDCfyUfSl4dlBFM8xXm61etnfNZ4fXSADADCc/cuE7LIyuIHygZmis9p/PGXzk4wfU+qdzKP+OWzHuHHx7OZabf10YlM+EegZQykATTWhgQwNkb9tjch5qHhHLdtNp2nOXgqnQtTbehzkAlp1iKcu2WG9PsrKvr2bcelzdNPPtvQ/dj/Y3Csdd6u62Xa1us80vkvCT/6JV0o+vZ5Vjb+60E7I8GXVTFLBwa+VU1+mpg4bfLlLK9HQrPj+qJJ82GBizMQQ0izxn3dGzt4377yu4qquFli2vr61gLBrPYKQyOEfPEkDPsyOzDr0Q7xDHSKh1j3q9UM5G7n1DfADzf+BhRQOLqo8vGfDZjj2SCsqbK6JwWDPG0eIsYX2Vsiw7o280B6JS1ogHnTVjVBzc7JohGdqisixd15MQNFmGzNZtjhwHVCt3ouxQn1Mv6iqd7UxeuWpmW8wO/rfEjS8XSE7oaPz4tlVpbvzylfZDWNsxy/IszJcp1Uiy9ZBjtTOoRoBJvIR9OsJS26dfpumrNOT/N3t7cqEJTn1cUFVFldV/XWR8+yoqRJa6t0LUzODJkKx8i0jT8aoZNb6TLvV/fHXeKax816QYbo+ij82PgdZNNEvJRSyjDjDpC7fShGF4ov1Be8R+nZ06JZVU02KT3B7RDIQDE+ifN2Yq0YtAiP/Brxjbi9+Ed9GfeVmf016hHhiWnOedGMBU/6Nyq2cB+e1dXC9bXl+urOZs8MDcyZ+erzvG3Sq3lOc6YTJ9TOpu0aspNO8rIiuSe+yoRQ5By+86bT9hGZUjxKOvEofRfqRtJc5G36i40Z9eZIrdLhjRb4NkOvzolVOySww4Q6VCfia49YFfJtRntr6VeaBORMf+EvjDfG46g3/smiKUiA0s8+6wd5Qxr5Zo2Bp3mPEcDNuMmhxrNBScfGlF5m5TpPf4/ht/Dcetzpo28A0LOOA+g/N1uKHlMrd7HHKPow37pZzZyQIau3PlRZuECmYUG5MkqftBN/cFGQc5q6HEFf+9tehoTH94gjmi+qcN9n/P3vwIsOFgQj4vSaR0QvCud9nOCwz/Gb69VmieRhoxU46vO6Wq9I3j0KUENKpgDELr5gPxpfftUWJfIv7QvKRPhmA00/8l2Ej95fAhkPtc4X+P2M0jXwhz28Prefb/DqQA0PQDzs8J8bfOXB6MA8N7yPB47MFli4oAHtHtKPx595oxSC08effLIBT/Pcoj88Yt+Yeqnf2feK72+gnv+w0ZlmS/VcjVMzEMLGnhtpZ55bjgmP5fb3ZPTjdSsfbDRusUd6s+/f2G3QEl3zH1+SObnF7JrnPSiCx4baOkvC9VauxxBZFlN2IYbkc+h5T2TwBH4w43BLnvGfPvN1MyC3eQYCuthzy6a3bLYxZOw+70FjnuyQNO85ocNBKQO7JYFvQYYbmtzw9a0IeAvCDQ7XqcWbxrwB09vnEYYj95Mvv/jmg/fC5Yp/8c4voT+bNlvS+gG7WN2gmuP5EQIZqK2tO6wy4k4OnrgTiOcDI6lXOcdQ8AAfNzkFUHV+/tlHvWj5o7tHdkBf1yXUMYQtInTuKNdhl2JgjgbZzwHdmJE2yi+SfMCzMeGiP37J/wO4/5sEixsAAA==&lt;/Code&gt;&lt;CodeSignature&gt;PkA0BeKbb6k61bj3t4f1QSFayBUYgLPJscplsSWXSWETP9K+Qt+F64ckorPLd8+B5pUuOYUZt8sQCDzu9gBcKz39fQgV91hIt0oqFteS++UWEeHO1gycpKFFsJxcozm1FW5bSWpVeWg5EUj1A5nN8+y/N933tD4tJfkwKnd/wZ0pZ+OtKJ/hckodGR615t61VVRT4Y5s1n0MIa+55nxOosCBp6NOzORIp/azJKDPnIhk7JaEEhrmq1HM9ZcaH9udWluVSnR/A465IQeaosM5OvWqArccy/R8wGhgPdegn2Wx1JQV83Cjcp448iN6gnzRNlTFmBKLTBUHfR1hZGDSDw==&lt;/CodeSignature&gt;&lt;/SmartOptions&gt;&lt;SmartResize enabled=&quot;True&quot; minWidth=&quot;10&quot; minHeight=&quot;10&quot; /&gt;&lt;/SmartSettings&gt;">
              <a:extLst>
                <a:ext uri="{FF2B5EF4-FFF2-40B4-BE49-F238E27FC236}">
                  <a16:creationId xmlns:a16="http://schemas.microsoft.com/office/drawing/2014/main" id="{0734A767-1A47-490A-BD1C-22C44FB3FBCC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3375553" y="1939714"/>
              <a:ext cx="755448" cy="144000"/>
              <a:chOff x="593892" y="1650851"/>
              <a:chExt cx="755448" cy="144000"/>
            </a:xfrm>
          </p:grpSpPr>
          <p:sp>
            <p:nvSpPr>
              <p:cNvPr id="22" name="Circle">
                <a:extLst>
                  <a:ext uri="{FF2B5EF4-FFF2-40B4-BE49-F238E27FC236}">
                    <a16:creationId xmlns:a16="http://schemas.microsoft.com/office/drawing/2014/main" id="{F71B6EC3-905F-458C-B605-CCA34FF0E09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3892" y="1650851"/>
                <a:ext cx="144000" cy="144000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23" name="Check" hidden="1">
                <a:extLst>
                  <a:ext uri="{FF2B5EF4-FFF2-40B4-BE49-F238E27FC236}">
                    <a16:creationId xmlns:a16="http://schemas.microsoft.com/office/drawing/2014/main" id="{C35430C4-A95D-4DC5-8B7E-AE87F735767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892" y="1659383"/>
                <a:ext cx="72000" cy="72000"/>
              </a:xfrm>
              <a:prstGeom prst="ellipse">
                <a:avLst/>
              </a:prstGeom>
              <a:solidFill>
                <a:srgbClr val="808080"/>
              </a:solidFill>
              <a:ln w="6350">
                <a:solidFill>
                  <a:srgbClr val="8080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24" name="Label">
                <a:extLst>
                  <a:ext uri="{FF2B5EF4-FFF2-40B4-BE49-F238E27FC236}">
                    <a16:creationId xmlns:a16="http://schemas.microsoft.com/office/drawing/2014/main" id="{F0D17D04-C26A-44FB-9DE3-5147CA237829}"/>
                  </a:ext>
                </a:extLst>
              </p:cNvPr>
              <p:cNvSpPr txBox="1"/>
              <p:nvPr/>
            </p:nvSpPr>
            <p:spPr>
              <a:xfrm>
                <a:off x="739942" y="1653602"/>
                <a:ext cx="609398" cy="138499"/>
              </a:xfrm>
              <a:prstGeom prst="rect">
                <a:avLst/>
              </a:prstGeom>
              <a:noFill/>
            </p:spPr>
            <p:txBody>
              <a:bodyPr wrap="none" lIns="73152" tIns="0" rIns="73152" bIns="0" rtlCol="0" anchor="ctr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900">
                    <a:latin typeface="맑은 고딕" panose="020B0503020000020004" pitchFamily="50" charset="-127"/>
                    <a:ea typeface="맑은 고딕" panose="020B0503020000020004" pitchFamily="50" charset="-127"/>
                    <a:cs typeface="Segoe UI" panose="020B0502040204020203" pitchFamily="34" charset="0"/>
                  </a:rPr>
                  <a:t>실행일자</a:t>
                </a:r>
                <a:endParaRPr lang="ko-KR" altLang="en-US" sz="900" dirty="0"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18" name="Radio Button" descr="&lt;SmartSettings&gt;&lt;SmartOptions&gt;&lt;Code&gt;H4sIAAAAAAAEAO29B2AcSZYlJi9tynt/SvVK1+B0oQiAYBMk2JBAEOzBiM3mkuwdaUcjKasqgcplVmVdZhZAzO2dvPfee++999577733ujudTif33/8/XGZkAWz2zkrayZ4hgKrIHz9+fB8/ItZNsbxIvyimddVU5+34y/PzYpqPz5ZtXler8cvqKq9fVsWyPfyNE2n7+rpp80Xnz/FJVZb5tC2qZTP+PF/mdTHtNnm1XrbFwsJ+ndeX1FXTbfYmf+c6++66PGe8GJEvqunb9Wr8epHV7em7Nl821J/AO8+m+dd7i1BftnVVOkTe7/XTy3zZ4uXfOFlmi7xZ0Ydp2Po3Tn7xb5yk9KzWk7KYptMyaxpp8+WKaZY+Cv58kjW5vKEv8st1cZm1ecodfjtbzsq8/m6drVZ5nU7n+fRtPjuZZ8uLfOa3SD9Ll+uyZPwsJEGjuszrupjl6aSqyvRsWbRbZz4Wz6p6kTadD0bp2fFqlVK3dxxAD0s8E0J/zPD6b+PFABk8QvetV9msqJ6s27Zavp5nq7xJ694nNJz8Ku213CK449c5eDCfyUfSl4dlBFM8xXm61etnfNZ4fXSADADCc/cuE7LIyuIHygZmis9p/PGXzk4wfU+qdzKP+OWzHuHHx7OZabf10YlM+EegZQykATTWhgQwNkb9tjch5qHhHLdtNp2nOXgqnQtTbehzkAlp1iKcu2WG9PsrKvr2bcelzdNPPtvQ/dj/Y3Csdd6u62Xa1us80vkvCT/6JV0o+vZ5Vjb+60E7I8GXVTFLBwa+VU1+mpg4bfLlLK9HQrPj+qJJ82GBizMQQ0izxn3dGzt4377yu4qquFli2vr61gLBrPYKQyOEfPEkDPsyOzDr0Q7xDHSKh1j3q9UM5G7n1DfADzf+BhRQOLqo8vGfDZjj2SCsqbK6JwWDPG0eIsYX2Vsiw7o280B6JS1ogHnTVjVBzc7JohGdqisixd15MQNFmGzNZtjhwHVCt3ouxQn1Mv6iqd7UxeuWpmW8wO/rfEjS8XSE7oaPz4tlVpbvzylfZDWNsxy/IszJcp1Uiy9ZBjtTOoRoBJvIR9OsJS26dfpumrNOT/N3t7cqEJTn1cUFVFldV/XWR8+yoqRJa6t0LUzODJkKx8i0jT8aoZNb6TLvV/fHXeKax816QYbo+ij82PgdZNNEvJRSyjDjDpC7fShGF4ov1Be8R+nZ06JZVU02KT3B7RDIQDE+ifN2Yq0YtAiP/Brxjbi9+Ed9GfeVmf016hHhiWnOedGMBU/6Nyq2cB+e1dXC9bXl+urOZs8MDcyZ+erzvG3Sq3lOc6YTJ9TOpu0aspNO8rIiuSe+yoRQ5By+86bT9hGZUjxKOvEofRfqRtJc5G36i40Z9eZIrdLhjRb4NkOvzolVOySww4Q6VCfia49YFfJtRntr6VeaBORMf+EvjDfG46g3/smiKUiA0s8+6wd5Qxr5Zo2Bp3mPEcDNuMmhxrNBScfGlF5m5TpPf4/ht/Dcetzpo28A0LOOA+g/N1uKHlMrd7HHKPow37pZzZyQIau3PlRZuECmYUG5MkqftBN/cFGQc5q6HEFf+9tehoTH94gjmi+qcN9n/P3vwIsOFgQj4vSaR0QvCud9nOCwz/Gb69VmieRhoxU46vO6Wq9I3j0KUENKpgDELr5gPxpfftUWJfIv7QvKRPhmA00/8l2Ej95fAhkPtc4X+P2M0jXwhz28Prefb/DqQA0PQDzs8J8bfOXB6MA8N7yPB47MFli4oAHtHtKPx595oxSC08effLIBT/Pcoj88Yt+Yeqnf2feK72+gnv+w0ZlmS/VcjVMzEMLGnhtpZ55bjgmP5fb3ZPTjdSsfbDRusUd6s+/f2G3QEl3zH1+SObnF7JrnPSiCx4baOkvC9VauxxBZFlN2IYbkc+h5T2TwBH4w43BLnvGfPvN1MyC3eQYCuthzy6a3bLYxZOw+70FjnuyQNO85ocNBKQO7JYFvQYYbmtzw9a0IeAvCDQ7XqcWbxrwB09vnEYYj95Mvv/jmg/fC5Yp/8c4voT+bNlvS+gG7WN2gmuP5EQIZqK2tO6wy4k4OnrgTiOcDI6lXOcdQ8AAfNzkFUHV+/tlHvWj5o7tHdkBf1yXUMYQtInTuKNdhl2JgjgbZzwHdmJE2yi+SfMCzMeGiP37J/wO4/5sEixsAAA==&lt;/Code&gt;&lt;CodeSignature&gt;PkA0BeKbb6k61bj3t4f1QSFayBUYgLPJscplsSWXSWETP9K+Qt+F64ckorPLd8+B5pUuOYUZt8sQCDzu9gBcKz39fQgV91hIt0oqFteS++UWEeHO1gycpKFFsJxcozm1FW5bSWpVeWg5EUj1A5nN8+y/N933tD4tJfkwKnd/wZ0pZ+OtKJ/hckodGR615t61VVRT4Y5s1n0MIa+55nxOosCBp6NOzORIp/azJKDPnIhk7JaEEhrmq1HM9ZcaH9udWluVSnR/A465IQeaosM5OvWqArccy/R8wGhgPdegn2Wx1JQV83Cjcp448iN6gnzRNlTFmBKLTBUHfR1hZGDSDw==&lt;/CodeSignature&gt;&lt;/SmartOptions&gt;&lt;SmartResize enabled=&quot;True&quot; minWidth=&quot;10&quot; minHeight=&quot;10&quot; /&gt;&lt;/SmartSettings&gt;">
              <a:extLst>
                <a:ext uri="{FF2B5EF4-FFF2-40B4-BE49-F238E27FC236}">
                  <a16:creationId xmlns:a16="http://schemas.microsoft.com/office/drawing/2014/main" id="{A7CA9FC9-1CA2-4A67-90F3-829C747286F2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2499010" y="1939714"/>
              <a:ext cx="755448" cy="144000"/>
              <a:chOff x="593892" y="1650851"/>
              <a:chExt cx="755448" cy="144000"/>
            </a:xfrm>
          </p:grpSpPr>
          <p:sp>
            <p:nvSpPr>
              <p:cNvPr id="19" name="Label">
                <a:extLst>
                  <a:ext uri="{FF2B5EF4-FFF2-40B4-BE49-F238E27FC236}">
                    <a16:creationId xmlns:a16="http://schemas.microsoft.com/office/drawing/2014/main" id="{F4FA9391-2DFB-4EC1-A0DF-492C512A7A63}"/>
                  </a:ext>
                </a:extLst>
              </p:cNvPr>
              <p:cNvSpPr txBox="1"/>
              <p:nvPr/>
            </p:nvSpPr>
            <p:spPr>
              <a:xfrm>
                <a:off x="739942" y="1653602"/>
                <a:ext cx="609398" cy="138499"/>
              </a:xfrm>
              <a:prstGeom prst="rect">
                <a:avLst/>
              </a:prstGeom>
              <a:noFill/>
            </p:spPr>
            <p:txBody>
              <a:bodyPr wrap="none" lIns="73152" tIns="0" rIns="73152" bIns="0" rtlCol="0" anchor="ctr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900">
                    <a:latin typeface="맑은 고딕" panose="020B0503020000020004" pitchFamily="50" charset="-127"/>
                    <a:ea typeface="맑은 고딕" panose="020B0503020000020004" pitchFamily="50" charset="-127"/>
                    <a:cs typeface="Segoe UI" panose="020B0502040204020203" pitchFamily="34" charset="0"/>
                  </a:rPr>
                  <a:t>신청일자</a:t>
                </a:r>
                <a:endParaRPr lang="ko-KR" altLang="en-US" sz="900" dirty="0"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20" name="Circle">
                <a:extLst>
                  <a:ext uri="{FF2B5EF4-FFF2-40B4-BE49-F238E27FC236}">
                    <a16:creationId xmlns:a16="http://schemas.microsoft.com/office/drawing/2014/main" id="{76192319-E993-4BEB-8798-BBA8C54E76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3892" y="1650851"/>
                <a:ext cx="144000" cy="144000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21" name="Check">
                <a:extLst>
                  <a:ext uri="{FF2B5EF4-FFF2-40B4-BE49-F238E27FC236}">
                    <a16:creationId xmlns:a16="http://schemas.microsoft.com/office/drawing/2014/main" id="{B1D74777-02C9-47EB-9E59-859429BB444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892" y="1686851"/>
                <a:ext cx="72000" cy="72000"/>
              </a:xfrm>
              <a:prstGeom prst="ellipse">
                <a:avLst/>
              </a:prstGeom>
              <a:solidFill>
                <a:srgbClr val="808080"/>
              </a:solidFill>
              <a:ln w="6350">
                <a:solidFill>
                  <a:srgbClr val="8080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26" name="그룹 26">
            <a:extLst>
              <a:ext uri="{FF2B5EF4-FFF2-40B4-BE49-F238E27FC236}">
                <a16:creationId xmlns:a16="http://schemas.microsoft.com/office/drawing/2014/main" id="{E9CF4880-EA9E-48F2-8439-EC74B1EBC0FD}"/>
              </a:ext>
            </a:extLst>
          </p:cNvPr>
          <p:cNvGrpSpPr/>
          <p:nvPr/>
        </p:nvGrpSpPr>
        <p:grpSpPr>
          <a:xfrm>
            <a:off x="2972663" y="1450624"/>
            <a:ext cx="3111942" cy="241583"/>
            <a:chOff x="2978187" y="3078646"/>
            <a:chExt cx="3111942" cy="241583"/>
          </a:xfrm>
        </p:grpSpPr>
        <p:sp>
          <p:nvSpPr>
            <p:cNvPr id="27" name="Date Picker Button">
              <a:extLst>
                <a:ext uri="{FF2B5EF4-FFF2-40B4-BE49-F238E27FC236}">
                  <a16:creationId xmlns:a16="http://schemas.microsoft.com/office/drawing/2014/main" id="{114BD49D-8689-431B-998B-EE6B4F9570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0359" y="3123931"/>
              <a:ext cx="134884" cy="144173"/>
            </a:xfrm>
            <a:custGeom>
              <a:avLst/>
              <a:gdLst>
                <a:gd name="T0" fmla="*/ 2147483647 w 369"/>
                <a:gd name="T1" fmla="*/ 2147483647 h 395"/>
                <a:gd name="T2" fmla="*/ 0 w 369"/>
                <a:gd name="T3" fmla="*/ 2147483647 h 395"/>
                <a:gd name="T4" fmla="*/ 2147483647 w 369"/>
                <a:gd name="T5" fmla="*/ 2147483647 h 395"/>
                <a:gd name="T6" fmla="*/ 2147483647 w 369"/>
                <a:gd name="T7" fmla="*/ 2147483647 h 395"/>
                <a:gd name="T8" fmla="*/ 2147483647 w 369"/>
                <a:gd name="T9" fmla="*/ 733795237 h 395"/>
                <a:gd name="T10" fmla="*/ 2147483647 w 369"/>
                <a:gd name="T11" fmla="*/ 2147483647 h 395"/>
                <a:gd name="T12" fmla="*/ 2147483647 w 369"/>
                <a:gd name="T13" fmla="*/ 2147483647 h 395"/>
                <a:gd name="T14" fmla="*/ 2147483647 w 369"/>
                <a:gd name="T15" fmla="*/ 831572184 h 395"/>
                <a:gd name="T16" fmla="*/ 2147483647 w 369"/>
                <a:gd name="T17" fmla="*/ 2147483647 h 395"/>
                <a:gd name="T18" fmla="*/ 2147483647 w 369"/>
                <a:gd name="T19" fmla="*/ 1125170373 h 395"/>
                <a:gd name="T20" fmla="*/ 2147483647 w 369"/>
                <a:gd name="T21" fmla="*/ 1125170373 h 395"/>
                <a:gd name="T22" fmla="*/ 2147483647 w 369"/>
                <a:gd name="T23" fmla="*/ 2147483647 h 395"/>
                <a:gd name="T24" fmla="*/ 2147483647 w 369"/>
                <a:gd name="T25" fmla="*/ 831572184 h 395"/>
                <a:gd name="T26" fmla="*/ 2147483647 w 369"/>
                <a:gd name="T27" fmla="*/ 2147483647 h 395"/>
                <a:gd name="T28" fmla="*/ 2147483647 w 369"/>
                <a:gd name="T29" fmla="*/ 2147483647 h 395"/>
                <a:gd name="T30" fmla="*/ 2147483647 w 369"/>
                <a:gd name="T31" fmla="*/ 2147483647 h 395"/>
                <a:gd name="T32" fmla="*/ 2147483647 w 369"/>
                <a:gd name="T33" fmla="*/ 2147483647 h 395"/>
                <a:gd name="T34" fmla="*/ 2147483647 w 369"/>
                <a:gd name="T35" fmla="*/ 2147483647 h 395"/>
                <a:gd name="T36" fmla="*/ 2147483647 w 369"/>
                <a:gd name="T37" fmla="*/ 2147483647 h 395"/>
                <a:gd name="T38" fmla="*/ 2147483647 w 369"/>
                <a:gd name="T39" fmla="*/ 2147483647 h 395"/>
                <a:gd name="T40" fmla="*/ 2147483647 w 369"/>
                <a:gd name="T41" fmla="*/ 2147483647 h 395"/>
                <a:gd name="T42" fmla="*/ 2147483647 w 369"/>
                <a:gd name="T43" fmla="*/ 2147483647 h 395"/>
                <a:gd name="T44" fmla="*/ 2147483647 w 369"/>
                <a:gd name="T45" fmla="*/ 2147483647 h 395"/>
                <a:gd name="T46" fmla="*/ 2147483647 w 369"/>
                <a:gd name="T47" fmla="*/ 2147483647 h 395"/>
                <a:gd name="T48" fmla="*/ 2147483647 w 369"/>
                <a:gd name="T49" fmla="*/ 2147483647 h 395"/>
                <a:gd name="T50" fmla="*/ 2147483647 w 369"/>
                <a:gd name="T51" fmla="*/ 2147483647 h 395"/>
                <a:gd name="T52" fmla="*/ 2147483647 w 369"/>
                <a:gd name="T53" fmla="*/ 2147483647 h 395"/>
                <a:gd name="T54" fmla="*/ 2147483647 w 369"/>
                <a:gd name="T55" fmla="*/ 2147483647 h 395"/>
                <a:gd name="T56" fmla="*/ 1943305517 w 369"/>
                <a:gd name="T57" fmla="*/ 2147483647 h 395"/>
                <a:gd name="T58" fmla="*/ 1943305517 w 369"/>
                <a:gd name="T59" fmla="*/ 2147483647 h 395"/>
                <a:gd name="T60" fmla="*/ 2147483647 w 369"/>
                <a:gd name="T61" fmla="*/ 2147483647 h 395"/>
                <a:gd name="T62" fmla="*/ 2147483647 w 369"/>
                <a:gd name="T63" fmla="*/ 2147483647 h 395"/>
                <a:gd name="T64" fmla="*/ 2147483647 w 369"/>
                <a:gd name="T65" fmla="*/ 2147483647 h 395"/>
                <a:gd name="T66" fmla="*/ 2147483647 w 369"/>
                <a:gd name="T67" fmla="*/ 2147483647 h 395"/>
                <a:gd name="T68" fmla="*/ 2147483647 w 369"/>
                <a:gd name="T69" fmla="*/ 2147483647 h 395"/>
                <a:gd name="T70" fmla="*/ 2147483647 w 369"/>
                <a:gd name="T71" fmla="*/ 2147483647 h 395"/>
                <a:gd name="T72" fmla="*/ 2147483647 w 369"/>
                <a:gd name="T73" fmla="*/ 2147483647 h 395"/>
                <a:gd name="T74" fmla="*/ 2147483647 w 369"/>
                <a:gd name="T75" fmla="*/ 2147483647 h 395"/>
                <a:gd name="T76" fmla="*/ 2147483647 w 369"/>
                <a:gd name="T77" fmla="*/ 2147483647 h 395"/>
                <a:gd name="T78" fmla="*/ 2147483647 w 369"/>
                <a:gd name="T79" fmla="*/ 2147483647 h 395"/>
                <a:gd name="T80" fmla="*/ 2147483647 w 369"/>
                <a:gd name="T81" fmla="*/ 2147483647 h 395"/>
                <a:gd name="T82" fmla="*/ 2147483647 w 369"/>
                <a:gd name="T83" fmla="*/ 2147483647 h 395"/>
                <a:gd name="T84" fmla="*/ 2147483647 w 369"/>
                <a:gd name="T85" fmla="*/ 2147483647 h 395"/>
                <a:gd name="T86" fmla="*/ 2147483647 w 369"/>
                <a:gd name="T87" fmla="*/ 2147483647 h 395"/>
                <a:gd name="T88" fmla="*/ 2147483647 w 369"/>
                <a:gd name="T89" fmla="*/ 2147483647 h 395"/>
                <a:gd name="T90" fmla="*/ 2147483647 w 369"/>
                <a:gd name="T91" fmla="*/ 2147483647 h 395"/>
                <a:gd name="T92" fmla="*/ 2147483647 w 369"/>
                <a:gd name="T93" fmla="*/ 2147483647 h 395"/>
                <a:gd name="T94" fmla="*/ 1719073688 w 369"/>
                <a:gd name="T95" fmla="*/ 2147483647 h 395"/>
                <a:gd name="T96" fmla="*/ 1943305517 w 369"/>
                <a:gd name="T97" fmla="*/ 2147483647 h 395"/>
                <a:gd name="T98" fmla="*/ 2147483647 w 369"/>
                <a:gd name="T99" fmla="*/ 2147483647 h 395"/>
                <a:gd name="T100" fmla="*/ 2147483647 w 369"/>
                <a:gd name="T101" fmla="*/ 2147483647 h 395"/>
                <a:gd name="T102" fmla="*/ 2147483647 w 369"/>
                <a:gd name="T103" fmla="*/ 2147483647 h 395"/>
                <a:gd name="T104" fmla="*/ 2147483647 w 369"/>
                <a:gd name="T105" fmla="*/ 2147483647 h 395"/>
                <a:gd name="T106" fmla="*/ 2147483647 w 369"/>
                <a:gd name="T107" fmla="*/ 2147483647 h 395"/>
                <a:gd name="T108" fmla="*/ 2147483647 w 369"/>
                <a:gd name="T109" fmla="*/ 2147483647 h 395"/>
                <a:gd name="T110" fmla="*/ 2147483647 w 369"/>
                <a:gd name="T111" fmla="*/ 2147483647 h 395"/>
                <a:gd name="T112" fmla="*/ 2147483647 w 369"/>
                <a:gd name="T113" fmla="*/ 2147483647 h 395"/>
                <a:gd name="T114" fmla="*/ 2147483647 w 369"/>
                <a:gd name="T115" fmla="*/ 2147483647 h 395"/>
                <a:gd name="T116" fmla="*/ 2147483647 w 369"/>
                <a:gd name="T117" fmla="*/ 2147483647 h 395"/>
                <a:gd name="T118" fmla="*/ 2147483647 w 369"/>
                <a:gd name="T119" fmla="*/ 2147483647 h 395"/>
                <a:gd name="T120" fmla="*/ 2147483647 w 369"/>
                <a:gd name="T121" fmla="*/ 2147483647 h 39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69" h="395">
                  <a:moveTo>
                    <a:pt x="98" y="0"/>
                  </a:moveTo>
                  <a:cubicBezTo>
                    <a:pt x="88" y="0"/>
                    <a:pt x="81" y="7"/>
                    <a:pt x="77" y="15"/>
                  </a:cubicBezTo>
                  <a:cubicBezTo>
                    <a:pt x="73" y="23"/>
                    <a:pt x="71" y="33"/>
                    <a:pt x="71" y="44"/>
                  </a:cubicBezTo>
                  <a:cubicBezTo>
                    <a:pt x="71" y="48"/>
                    <a:pt x="71" y="52"/>
                    <a:pt x="72" y="56"/>
                  </a:cubicBezTo>
                  <a:lnTo>
                    <a:pt x="9" y="56"/>
                  </a:lnTo>
                  <a:cubicBezTo>
                    <a:pt x="4" y="56"/>
                    <a:pt x="1" y="60"/>
                    <a:pt x="0" y="64"/>
                  </a:cubicBezTo>
                  <a:lnTo>
                    <a:pt x="0" y="386"/>
                  </a:lnTo>
                  <a:cubicBezTo>
                    <a:pt x="1" y="391"/>
                    <a:pt x="5" y="395"/>
                    <a:pt x="9" y="395"/>
                  </a:cubicBezTo>
                  <a:lnTo>
                    <a:pt x="360" y="395"/>
                  </a:lnTo>
                  <a:cubicBezTo>
                    <a:pt x="365" y="394"/>
                    <a:pt x="369" y="391"/>
                    <a:pt x="369" y="386"/>
                  </a:cubicBezTo>
                  <a:lnTo>
                    <a:pt x="369" y="64"/>
                  </a:lnTo>
                  <a:cubicBezTo>
                    <a:pt x="369" y="59"/>
                    <a:pt x="365" y="56"/>
                    <a:pt x="360" y="56"/>
                  </a:cubicBezTo>
                  <a:lnTo>
                    <a:pt x="298" y="56"/>
                  </a:lnTo>
                  <a:cubicBezTo>
                    <a:pt x="299" y="52"/>
                    <a:pt x="299" y="48"/>
                    <a:pt x="299" y="44"/>
                  </a:cubicBezTo>
                  <a:cubicBezTo>
                    <a:pt x="299" y="33"/>
                    <a:pt x="297" y="23"/>
                    <a:pt x="293" y="15"/>
                  </a:cubicBezTo>
                  <a:cubicBezTo>
                    <a:pt x="289" y="7"/>
                    <a:pt x="282" y="0"/>
                    <a:pt x="272" y="0"/>
                  </a:cubicBezTo>
                  <a:cubicBezTo>
                    <a:pt x="262" y="0"/>
                    <a:pt x="256" y="7"/>
                    <a:pt x="251" y="15"/>
                  </a:cubicBezTo>
                  <a:cubicBezTo>
                    <a:pt x="247" y="23"/>
                    <a:pt x="245" y="33"/>
                    <a:pt x="245" y="44"/>
                  </a:cubicBezTo>
                  <a:cubicBezTo>
                    <a:pt x="245" y="48"/>
                    <a:pt x="245" y="52"/>
                    <a:pt x="246" y="56"/>
                  </a:cubicBezTo>
                  <a:lnTo>
                    <a:pt x="124" y="56"/>
                  </a:lnTo>
                  <a:cubicBezTo>
                    <a:pt x="124" y="52"/>
                    <a:pt x="125" y="48"/>
                    <a:pt x="125" y="44"/>
                  </a:cubicBezTo>
                  <a:cubicBezTo>
                    <a:pt x="125" y="33"/>
                    <a:pt x="122" y="23"/>
                    <a:pt x="118" y="15"/>
                  </a:cubicBezTo>
                  <a:cubicBezTo>
                    <a:pt x="114" y="7"/>
                    <a:pt x="107" y="0"/>
                    <a:pt x="98" y="0"/>
                  </a:cubicBezTo>
                  <a:close/>
                  <a:moveTo>
                    <a:pt x="98" y="17"/>
                  </a:moveTo>
                  <a:cubicBezTo>
                    <a:pt x="98" y="17"/>
                    <a:pt x="101" y="18"/>
                    <a:pt x="103" y="23"/>
                  </a:cubicBezTo>
                  <a:cubicBezTo>
                    <a:pt x="106" y="28"/>
                    <a:pt x="108" y="35"/>
                    <a:pt x="108" y="44"/>
                  </a:cubicBezTo>
                  <a:cubicBezTo>
                    <a:pt x="108" y="48"/>
                    <a:pt x="107" y="52"/>
                    <a:pt x="106" y="56"/>
                  </a:cubicBezTo>
                  <a:lnTo>
                    <a:pt x="89" y="56"/>
                  </a:lnTo>
                  <a:cubicBezTo>
                    <a:pt x="88" y="52"/>
                    <a:pt x="88" y="48"/>
                    <a:pt x="88" y="44"/>
                  </a:cubicBezTo>
                  <a:cubicBezTo>
                    <a:pt x="88" y="35"/>
                    <a:pt x="90" y="28"/>
                    <a:pt x="92" y="23"/>
                  </a:cubicBezTo>
                  <a:cubicBezTo>
                    <a:pt x="95" y="18"/>
                    <a:pt x="97" y="17"/>
                    <a:pt x="98" y="17"/>
                  </a:cubicBezTo>
                  <a:close/>
                  <a:moveTo>
                    <a:pt x="272" y="17"/>
                  </a:moveTo>
                  <a:cubicBezTo>
                    <a:pt x="273" y="17"/>
                    <a:pt x="275" y="18"/>
                    <a:pt x="277" y="23"/>
                  </a:cubicBezTo>
                  <a:cubicBezTo>
                    <a:pt x="280" y="28"/>
                    <a:pt x="282" y="35"/>
                    <a:pt x="282" y="44"/>
                  </a:cubicBezTo>
                  <a:cubicBezTo>
                    <a:pt x="282" y="48"/>
                    <a:pt x="281" y="52"/>
                    <a:pt x="281" y="56"/>
                  </a:cubicBezTo>
                  <a:lnTo>
                    <a:pt x="263" y="56"/>
                  </a:lnTo>
                  <a:cubicBezTo>
                    <a:pt x="263" y="52"/>
                    <a:pt x="262" y="48"/>
                    <a:pt x="262" y="44"/>
                  </a:cubicBezTo>
                  <a:cubicBezTo>
                    <a:pt x="262" y="35"/>
                    <a:pt x="264" y="28"/>
                    <a:pt x="267" y="23"/>
                  </a:cubicBezTo>
                  <a:cubicBezTo>
                    <a:pt x="269" y="18"/>
                    <a:pt x="272" y="17"/>
                    <a:pt x="272" y="17"/>
                  </a:cubicBezTo>
                  <a:close/>
                  <a:moveTo>
                    <a:pt x="18" y="118"/>
                  </a:moveTo>
                  <a:lnTo>
                    <a:pt x="351" y="118"/>
                  </a:lnTo>
                  <a:lnTo>
                    <a:pt x="351" y="377"/>
                  </a:lnTo>
                  <a:lnTo>
                    <a:pt x="18" y="377"/>
                  </a:lnTo>
                  <a:lnTo>
                    <a:pt x="18" y="118"/>
                  </a:lnTo>
                  <a:close/>
                  <a:moveTo>
                    <a:pt x="129" y="146"/>
                  </a:moveTo>
                  <a:cubicBezTo>
                    <a:pt x="123" y="146"/>
                    <a:pt x="120" y="150"/>
                    <a:pt x="120" y="155"/>
                  </a:cubicBezTo>
                  <a:lnTo>
                    <a:pt x="120" y="191"/>
                  </a:lnTo>
                  <a:cubicBezTo>
                    <a:pt x="120" y="196"/>
                    <a:pt x="124" y="199"/>
                    <a:pt x="129" y="199"/>
                  </a:cubicBezTo>
                  <a:lnTo>
                    <a:pt x="164" y="199"/>
                  </a:lnTo>
                  <a:cubicBezTo>
                    <a:pt x="170" y="199"/>
                    <a:pt x="173" y="195"/>
                    <a:pt x="173" y="191"/>
                  </a:cubicBezTo>
                  <a:lnTo>
                    <a:pt x="173" y="155"/>
                  </a:lnTo>
                  <a:cubicBezTo>
                    <a:pt x="173" y="150"/>
                    <a:pt x="169" y="146"/>
                    <a:pt x="164" y="146"/>
                  </a:cubicBezTo>
                  <a:lnTo>
                    <a:pt x="129" y="146"/>
                  </a:lnTo>
                  <a:close/>
                  <a:moveTo>
                    <a:pt x="205" y="146"/>
                  </a:moveTo>
                  <a:cubicBezTo>
                    <a:pt x="200" y="146"/>
                    <a:pt x="196" y="150"/>
                    <a:pt x="196" y="155"/>
                  </a:cubicBezTo>
                  <a:lnTo>
                    <a:pt x="196" y="191"/>
                  </a:lnTo>
                  <a:cubicBezTo>
                    <a:pt x="197" y="196"/>
                    <a:pt x="200" y="199"/>
                    <a:pt x="205" y="199"/>
                  </a:cubicBezTo>
                  <a:lnTo>
                    <a:pt x="241" y="199"/>
                  </a:lnTo>
                  <a:cubicBezTo>
                    <a:pt x="246" y="199"/>
                    <a:pt x="250" y="195"/>
                    <a:pt x="250" y="191"/>
                  </a:cubicBezTo>
                  <a:lnTo>
                    <a:pt x="250" y="155"/>
                  </a:lnTo>
                  <a:cubicBezTo>
                    <a:pt x="249" y="150"/>
                    <a:pt x="246" y="146"/>
                    <a:pt x="241" y="146"/>
                  </a:cubicBezTo>
                  <a:lnTo>
                    <a:pt x="205" y="146"/>
                  </a:lnTo>
                  <a:close/>
                  <a:moveTo>
                    <a:pt x="282" y="146"/>
                  </a:moveTo>
                  <a:cubicBezTo>
                    <a:pt x="276" y="146"/>
                    <a:pt x="273" y="150"/>
                    <a:pt x="273" y="155"/>
                  </a:cubicBezTo>
                  <a:lnTo>
                    <a:pt x="273" y="191"/>
                  </a:lnTo>
                  <a:cubicBezTo>
                    <a:pt x="273" y="196"/>
                    <a:pt x="277" y="199"/>
                    <a:pt x="282" y="199"/>
                  </a:cubicBezTo>
                  <a:lnTo>
                    <a:pt x="317" y="199"/>
                  </a:lnTo>
                  <a:cubicBezTo>
                    <a:pt x="323" y="199"/>
                    <a:pt x="326" y="195"/>
                    <a:pt x="326" y="191"/>
                  </a:cubicBezTo>
                  <a:lnTo>
                    <a:pt x="326" y="155"/>
                  </a:lnTo>
                  <a:cubicBezTo>
                    <a:pt x="326" y="150"/>
                    <a:pt x="322" y="146"/>
                    <a:pt x="317" y="146"/>
                  </a:cubicBezTo>
                  <a:lnTo>
                    <a:pt x="282" y="146"/>
                  </a:lnTo>
                  <a:close/>
                  <a:moveTo>
                    <a:pt x="137" y="164"/>
                  </a:moveTo>
                  <a:lnTo>
                    <a:pt x="156" y="164"/>
                  </a:lnTo>
                  <a:lnTo>
                    <a:pt x="156" y="182"/>
                  </a:lnTo>
                  <a:lnTo>
                    <a:pt x="137" y="182"/>
                  </a:lnTo>
                  <a:lnTo>
                    <a:pt x="137" y="164"/>
                  </a:lnTo>
                  <a:close/>
                  <a:moveTo>
                    <a:pt x="214" y="164"/>
                  </a:moveTo>
                  <a:lnTo>
                    <a:pt x="232" y="164"/>
                  </a:lnTo>
                  <a:lnTo>
                    <a:pt x="232" y="182"/>
                  </a:lnTo>
                  <a:lnTo>
                    <a:pt x="214" y="182"/>
                  </a:lnTo>
                  <a:lnTo>
                    <a:pt x="214" y="164"/>
                  </a:lnTo>
                  <a:close/>
                  <a:moveTo>
                    <a:pt x="290" y="164"/>
                  </a:moveTo>
                  <a:lnTo>
                    <a:pt x="309" y="164"/>
                  </a:lnTo>
                  <a:lnTo>
                    <a:pt x="309" y="182"/>
                  </a:lnTo>
                  <a:lnTo>
                    <a:pt x="290" y="182"/>
                  </a:lnTo>
                  <a:lnTo>
                    <a:pt x="290" y="164"/>
                  </a:lnTo>
                  <a:close/>
                  <a:moveTo>
                    <a:pt x="52" y="220"/>
                  </a:moveTo>
                  <a:cubicBezTo>
                    <a:pt x="47" y="220"/>
                    <a:pt x="43" y="224"/>
                    <a:pt x="43" y="228"/>
                  </a:cubicBezTo>
                  <a:lnTo>
                    <a:pt x="43" y="264"/>
                  </a:lnTo>
                  <a:cubicBezTo>
                    <a:pt x="50" y="274"/>
                    <a:pt x="42" y="272"/>
                    <a:pt x="52" y="273"/>
                  </a:cubicBezTo>
                  <a:lnTo>
                    <a:pt x="88" y="273"/>
                  </a:lnTo>
                  <a:cubicBezTo>
                    <a:pt x="93" y="273"/>
                    <a:pt x="97" y="269"/>
                    <a:pt x="97" y="264"/>
                  </a:cubicBezTo>
                  <a:lnTo>
                    <a:pt x="97" y="228"/>
                  </a:lnTo>
                  <a:cubicBezTo>
                    <a:pt x="96" y="223"/>
                    <a:pt x="93" y="220"/>
                    <a:pt x="88" y="220"/>
                  </a:cubicBezTo>
                  <a:lnTo>
                    <a:pt x="52" y="220"/>
                  </a:lnTo>
                  <a:close/>
                  <a:moveTo>
                    <a:pt x="129" y="220"/>
                  </a:moveTo>
                  <a:cubicBezTo>
                    <a:pt x="123" y="220"/>
                    <a:pt x="120" y="224"/>
                    <a:pt x="120" y="228"/>
                  </a:cubicBezTo>
                  <a:lnTo>
                    <a:pt x="120" y="264"/>
                  </a:lnTo>
                  <a:cubicBezTo>
                    <a:pt x="120" y="269"/>
                    <a:pt x="124" y="273"/>
                    <a:pt x="129" y="273"/>
                  </a:cubicBezTo>
                  <a:lnTo>
                    <a:pt x="164" y="273"/>
                  </a:lnTo>
                  <a:cubicBezTo>
                    <a:pt x="170" y="273"/>
                    <a:pt x="173" y="269"/>
                    <a:pt x="173" y="264"/>
                  </a:cubicBezTo>
                  <a:lnTo>
                    <a:pt x="173" y="228"/>
                  </a:lnTo>
                  <a:cubicBezTo>
                    <a:pt x="173" y="223"/>
                    <a:pt x="169" y="220"/>
                    <a:pt x="164" y="220"/>
                  </a:cubicBezTo>
                  <a:lnTo>
                    <a:pt x="129" y="220"/>
                  </a:lnTo>
                  <a:close/>
                  <a:moveTo>
                    <a:pt x="205" y="220"/>
                  </a:moveTo>
                  <a:cubicBezTo>
                    <a:pt x="200" y="220"/>
                    <a:pt x="196" y="224"/>
                    <a:pt x="196" y="228"/>
                  </a:cubicBezTo>
                  <a:lnTo>
                    <a:pt x="196" y="264"/>
                  </a:lnTo>
                  <a:cubicBezTo>
                    <a:pt x="197" y="269"/>
                    <a:pt x="200" y="273"/>
                    <a:pt x="205" y="273"/>
                  </a:cubicBezTo>
                  <a:lnTo>
                    <a:pt x="241" y="273"/>
                  </a:lnTo>
                  <a:cubicBezTo>
                    <a:pt x="246" y="273"/>
                    <a:pt x="250" y="269"/>
                    <a:pt x="250" y="264"/>
                  </a:cubicBezTo>
                  <a:lnTo>
                    <a:pt x="250" y="228"/>
                  </a:lnTo>
                  <a:cubicBezTo>
                    <a:pt x="249" y="223"/>
                    <a:pt x="246" y="220"/>
                    <a:pt x="241" y="220"/>
                  </a:cubicBezTo>
                  <a:lnTo>
                    <a:pt x="205" y="220"/>
                  </a:lnTo>
                  <a:close/>
                  <a:moveTo>
                    <a:pt x="282" y="220"/>
                  </a:moveTo>
                  <a:cubicBezTo>
                    <a:pt x="276" y="220"/>
                    <a:pt x="273" y="224"/>
                    <a:pt x="273" y="228"/>
                  </a:cubicBezTo>
                  <a:lnTo>
                    <a:pt x="273" y="264"/>
                  </a:lnTo>
                  <a:cubicBezTo>
                    <a:pt x="273" y="269"/>
                    <a:pt x="277" y="273"/>
                    <a:pt x="282" y="273"/>
                  </a:cubicBezTo>
                  <a:lnTo>
                    <a:pt x="317" y="273"/>
                  </a:lnTo>
                  <a:cubicBezTo>
                    <a:pt x="323" y="273"/>
                    <a:pt x="326" y="269"/>
                    <a:pt x="326" y="264"/>
                  </a:cubicBezTo>
                  <a:lnTo>
                    <a:pt x="326" y="228"/>
                  </a:lnTo>
                  <a:cubicBezTo>
                    <a:pt x="326" y="223"/>
                    <a:pt x="322" y="220"/>
                    <a:pt x="317" y="220"/>
                  </a:cubicBezTo>
                  <a:lnTo>
                    <a:pt x="282" y="220"/>
                  </a:lnTo>
                  <a:close/>
                  <a:moveTo>
                    <a:pt x="61" y="237"/>
                  </a:moveTo>
                  <a:lnTo>
                    <a:pt x="79" y="237"/>
                  </a:lnTo>
                  <a:lnTo>
                    <a:pt x="79" y="255"/>
                  </a:lnTo>
                  <a:lnTo>
                    <a:pt x="61" y="255"/>
                  </a:lnTo>
                  <a:lnTo>
                    <a:pt x="61" y="237"/>
                  </a:lnTo>
                  <a:close/>
                  <a:moveTo>
                    <a:pt x="137" y="237"/>
                  </a:moveTo>
                  <a:lnTo>
                    <a:pt x="156" y="237"/>
                  </a:lnTo>
                  <a:lnTo>
                    <a:pt x="156" y="255"/>
                  </a:lnTo>
                  <a:lnTo>
                    <a:pt x="137" y="255"/>
                  </a:lnTo>
                  <a:lnTo>
                    <a:pt x="137" y="237"/>
                  </a:lnTo>
                  <a:close/>
                  <a:moveTo>
                    <a:pt x="214" y="237"/>
                  </a:moveTo>
                  <a:lnTo>
                    <a:pt x="232" y="237"/>
                  </a:lnTo>
                  <a:lnTo>
                    <a:pt x="232" y="255"/>
                  </a:lnTo>
                  <a:lnTo>
                    <a:pt x="214" y="255"/>
                  </a:lnTo>
                  <a:lnTo>
                    <a:pt x="214" y="237"/>
                  </a:lnTo>
                  <a:close/>
                  <a:moveTo>
                    <a:pt x="290" y="237"/>
                  </a:moveTo>
                  <a:lnTo>
                    <a:pt x="309" y="237"/>
                  </a:lnTo>
                  <a:lnTo>
                    <a:pt x="309" y="255"/>
                  </a:lnTo>
                  <a:lnTo>
                    <a:pt x="290" y="255"/>
                  </a:lnTo>
                  <a:lnTo>
                    <a:pt x="290" y="237"/>
                  </a:lnTo>
                  <a:close/>
                  <a:moveTo>
                    <a:pt x="52" y="293"/>
                  </a:moveTo>
                  <a:cubicBezTo>
                    <a:pt x="50" y="293"/>
                    <a:pt x="47" y="294"/>
                    <a:pt x="46" y="296"/>
                  </a:cubicBezTo>
                  <a:cubicBezTo>
                    <a:pt x="44" y="297"/>
                    <a:pt x="43" y="300"/>
                    <a:pt x="43" y="302"/>
                  </a:cubicBezTo>
                  <a:lnTo>
                    <a:pt x="43" y="338"/>
                  </a:lnTo>
                  <a:cubicBezTo>
                    <a:pt x="44" y="343"/>
                    <a:pt x="47" y="347"/>
                    <a:pt x="52" y="347"/>
                  </a:cubicBezTo>
                  <a:lnTo>
                    <a:pt x="88" y="347"/>
                  </a:lnTo>
                  <a:cubicBezTo>
                    <a:pt x="93" y="346"/>
                    <a:pt x="97" y="343"/>
                    <a:pt x="97" y="338"/>
                  </a:cubicBezTo>
                  <a:lnTo>
                    <a:pt x="97" y="302"/>
                  </a:lnTo>
                  <a:cubicBezTo>
                    <a:pt x="96" y="297"/>
                    <a:pt x="93" y="293"/>
                    <a:pt x="88" y="293"/>
                  </a:cubicBezTo>
                  <a:lnTo>
                    <a:pt x="52" y="293"/>
                  </a:lnTo>
                  <a:close/>
                  <a:moveTo>
                    <a:pt x="129" y="293"/>
                  </a:moveTo>
                  <a:cubicBezTo>
                    <a:pt x="123" y="294"/>
                    <a:pt x="120" y="297"/>
                    <a:pt x="120" y="302"/>
                  </a:cubicBezTo>
                  <a:lnTo>
                    <a:pt x="120" y="338"/>
                  </a:lnTo>
                  <a:cubicBezTo>
                    <a:pt x="120" y="343"/>
                    <a:pt x="124" y="347"/>
                    <a:pt x="129" y="347"/>
                  </a:cubicBezTo>
                  <a:lnTo>
                    <a:pt x="164" y="347"/>
                  </a:lnTo>
                  <a:cubicBezTo>
                    <a:pt x="170" y="346"/>
                    <a:pt x="173" y="343"/>
                    <a:pt x="173" y="338"/>
                  </a:cubicBezTo>
                  <a:lnTo>
                    <a:pt x="173" y="302"/>
                  </a:lnTo>
                  <a:cubicBezTo>
                    <a:pt x="173" y="297"/>
                    <a:pt x="169" y="293"/>
                    <a:pt x="164" y="293"/>
                  </a:cubicBezTo>
                  <a:lnTo>
                    <a:pt x="129" y="293"/>
                  </a:lnTo>
                  <a:close/>
                  <a:moveTo>
                    <a:pt x="205" y="293"/>
                  </a:moveTo>
                  <a:cubicBezTo>
                    <a:pt x="200" y="294"/>
                    <a:pt x="196" y="297"/>
                    <a:pt x="196" y="302"/>
                  </a:cubicBezTo>
                  <a:lnTo>
                    <a:pt x="196" y="338"/>
                  </a:lnTo>
                  <a:cubicBezTo>
                    <a:pt x="197" y="343"/>
                    <a:pt x="200" y="347"/>
                    <a:pt x="205" y="347"/>
                  </a:cubicBezTo>
                  <a:lnTo>
                    <a:pt x="241" y="347"/>
                  </a:lnTo>
                  <a:cubicBezTo>
                    <a:pt x="246" y="346"/>
                    <a:pt x="250" y="343"/>
                    <a:pt x="250" y="338"/>
                  </a:cubicBezTo>
                  <a:lnTo>
                    <a:pt x="250" y="302"/>
                  </a:lnTo>
                  <a:cubicBezTo>
                    <a:pt x="249" y="297"/>
                    <a:pt x="246" y="293"/>
                    <a:pt x="241" y="293"/>
                  </a:cubicBezTo>
                  <a:lnTo>
                    <a:pt x="205" y="293"/>
                  </a:lnTo>
                  <a:close/>
                  <a:moveTo>
                    <a:pt x="61" y="311"/>
                  </a:moveTo>
                  <a:lnTo>
                    <a:pt x="79" y="311"/>
                  </a:lnTo>
                  <a:lnTo>
                    <a:pt x="79" y="329"/>
                  </a:lnTo>
                  <a:lnTo>
                    <a:pt x="61" y="329"/>
                  </a:lnTo>
                  <a:lnTo>
                    <a:pt x="61" y="311"/>
                  </a:lnTo>
                  <a:close/>
                  <a:moveTo>
                    <a:pt x="137" y="311"/>
                  </a:moveTo>
                  <a:lnTo>
                    <a:pt x="156" y="311"/>
                  </a:lnTo>
                  <a:lnTo>
                    <a:pt x="156" y="329"/>
                  </a:lnTo>
                  <a:lnTo>
                    <a:pt x="137" y="329"/>
                  </a:lnTo>
                  <a:lnTo>
                    <a:pt x="137" y="311"/>
                  </a:lnTo>
                  <a:close/>
                  <a:moveTo>
                    <a:pt x="214" y="311"/>
                  </a:moveTo>
                  <a:lnTo>
                    <a:pt x="232" y="311"/>
                  </a:lnTo>
                  <a:lnTo>
                    <a:pt x="232" y="329"/>
                  </a:lnTo>
                  <a:lnTo>
                    <a:pt x="214" y="329"/>
                  </a:lnTo>
                  <a:lnTo>
                    <a:pt x="214" y="31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800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CD7C626-6211-44E7-A29B-2EA9FE15EE8C}"/>
                </a:ext>
              </a:extLst>
            </p:cNvPr>
            <p:cNvSpPr txBox="1"/>
            <p:nvPr/>
          </p:nvSpPr>
          <p:spPr>
            <a:xfrm>
              <a:off x="2978187" y="3084035"/>
              <a:ext cx="774074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  <a:sym typeface="Arial"/>
                </a:rPr>
                <a:t>조회기간</a:t>
              </a:r>
              <a:r>
                <a:rPr lang="en-US" altLang="ko-KR" sz="900" dirty="0">
                  <a:solidFill>
                    <a:srgbClr val="FF00FF"/>
                  </a:solidFill>
                  <a:latin typeface="+mn-ea"/>
                  <a:cs typeface="Arial"/>
                  <a:sym typeface="Arial"/>
                </a:rPr>
                <a:t> </a:t>
              </a:r>
              <a:r>
                <a:rPr lang="en-US" altLang="ko-KR" sz="900" baseline="30000" dirty="0">
                  <a:solidFill>
                    <a:srgbClr val="EE2E62"/>
                  </a:solidFill>
                  <a:latin typeface="맑은 고딕" panose="020B0503020000020004" pitchFamily="50" charset="-127"/>
                  <a:ea typeface="+mn-ea"/>
                </a:rPr>
                <a:t>●</a:t>
              </a:r>
              <a:endParaRPr lang="ko-KR" altLang="en-US" sz="900" dirty="0">
                <a:latin typeface="+mn-ea"/>
                <a:cs typeface="Arial"/>
                <a:sym typeface="Arial"/>
              </a:endParaRPr>
            </a:p>
          </p:txBody>
        </p:sp>
        <p:sp>
          <p:nvSpPr>
            <p:cNvPr id="29" name="TextBox 20">
              <a:extLst>
                <a:ext uri="{FF2B5EF4-FFF2-40B4-BE49-F238E27FC236}">
                  <a16:creationId xmlns:a16="http://schemas.microsoft.com/office/drawing/2014/main" id="{28301343-AA5C-4D0E-AD63-B6F6DA47C966}"/>
                </a:ext>
              </a:extLst>
            </p:cNvPr>
            <p:cNvSpPr txBox="1"/>
            <p:nvPr/>
          </p:nvSpPr>
          <p:spPr>
            <a:xfrm>
              <a:off x="4754560" y="3085614"/>
              <a:ext cx="267525" cy="22080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rtl="0">
                <a:spcBef>
                  <a:spcPts val="0"/>
                </a:spcBef>
                <a:buSzPct val="25000"/>
                <a:buNone/>
              </a:pPr>
              <a:r>
                <a:rPr lang="en-US" altLang="ko-KR" sz="800" dirty="0">
                  <a:latin typeface="+mn-ea"/>
                  <a:cs typeface="Arial"/>
                  <a:sym typeface="Arial"/>
                </a:rPr>
                <a:t>~</a:t>
              </a:r>
              <a:endParaRPr lang="ko-KR" altLang="en-US" sz="800" dirty="0">
                <a:latin typeface="+mn-ea"/>
                <a:cs typeface="Arial"/>
                <a:sym typeface="Arial"/>
              </a:endParaRPr>
            </a:p>
          </p:txBody>
        </p:sp>
        <p:sp>
          <p:nvSpPr>
            <p:cNvPr id="30" name="모서리가 둥근 직사각형 167">
              <a:extLst>
                <a:ext uri="{FF2B5EF4-FFF2-40B4-BE49-F238E27FC236}">
                  <a16:creationId xmlns:a16="http://schemas.microsoft.com/office/drawing/2014/main" id="{69055D60-CE49-4DE9-8664-A4470C53D58C}"/>
                </a:ext>
              </a:extLst>
            </p:cNvPr>
            <p:cNvSpPr/>
            <p:nvPr/>
          </p:nvSpPr>
          <p:spPr>
            <a:xfrm>
              <a:off x="3679341" y="3078646"/>
              <a:ext cx="943858" cy="232902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spAutoFit/>
            </a:bodyPr>
            <a:lstStyle/>
            <a:p>
              <a:pPr>
                <a:defRPr/>
              </a:pPr>
              <a:r>
                <a:rPr lang="en-US" altLang="ko-KR" sz="9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Calibri" pitchFamily="34" charset="0"/>
                </a:rPr>
                <a:t>YYYY-MM-DD</a:t>
              </a:r>
            </a:p>
          </p:txBody>
        </p:sp>
        <p:grpSp>
          <p:nvGrpSpPr>
            <p:cNvPr id="31" name="그룹 31">
              <a:extLst>
                <a:ext uri="{FF2B5EF4-FFF2-40B4-BE49-F238E27FC236}">
                  <a16:creationId xmlns:a16="http://schemas.microsoft.com/office/drawing/2014/main" id="{B19D261B-8961-4849-86AB-BD9A1F4EF340}"/>
                </a:ext>
              </a:extLst>
            </p:cNvPr>
            <p:cNvGrpSpPr/>
            <p:nvPr/>
          </p:nvGrpSpPr>
          <p:grpSpPr>
            <a:xfrm>
              <a:off x="4986608" y="3079566"/>
              <a:ext cx="1103521" cy="232902"/>
              <a:chOff x="4986608" y="3079566"/>
              <a:chExt cx="1103521" cy="232902"/>
            </a:xfrm>
          </p:grpSpPr>
          <p:sp>
            <p:nvSpPr>
              <p:cNvPr id="32" name="Date Picker Button">
                <a:extLst>
                  <a:ext uri="{FF2B5EF4-FFF2-40B4-BE49-F238E27FC236}">
                    <a16:creationId xmlns:a16="http://schemas.microsoft.com/office/drawing/2014/main" id="{1B9DB4AD-435E-40DC-8831-A6457BCA9E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55245" y="3126646"/>
                <a:ext cx="134884" cy="144173"/>
              </a:xfrm>
              <a:custGeom>
                <a:avLst/>
                <a:gdLst>
                  <a:gd name="T0" fmla="*/ 2147483647 w 369"/>
                  <a:gd name="T1" fmla="*/ 2147483647 h 395"/>
                  <a:gd name="T2" fmla="*/ 0 w 369"/>
                  <a:gd name="T3" fmla="*/ 2147483647 h 395"/>
                  <a:gd name="T4" fmla="*/ 2147483647 w 369"/>
                  <a:gd name="T5" fmla="*/ 2147483647 h 395"/>
                  <a:gd name="T6" fmla="*/ 2147483647 w 369"/>
                  <a:gd name="T7" fmla="*/ 2147483647 h 395"/>
                  <a:gd name="T8" fmla="*/ 2147483647 w 369"/>
                  <a:gd name="T9" fmla="*/ 733795237 h 395"/>
                  <a:gd name="T10" fmla="*/ 2147483647 w 369"/>
                  <a:gd name="T11" fmla="*/ 2147483647 h 395"/>
                  <a:gd name="T12" fmla="*/ 2147483647 w 369"/>
                  <a:gd name="T13" fmla="*/ 2147483647 h 395"/>
                  <a:gd name="T14" fmla="*/ 2147483647 w 369"/>
                  <a:gd name="T15" fmla="*/ 831572184 h 395"/>
                  <a:gd name="T16" fmla="*/ 2147483647 w 369"/>
                  <a:gd name="T17" fmla="*/ 2147483647 h 395"/>
                  <a:gd name="T18" fmla="*/ 2147483647 w 369"/>
                  <a:gd name="T19" fmla="*/ 1125170373 h 395"/>
                  <a:gd name="T20" fmla="*/ 2147483647 w 369"/>
                  <a:gd name="T21" fmla="*/ 1125170373 h 395"/>
                  <a:gd name="T22" fmla="*/ 2147483647 w 369"/>
                  <a:gd name="T23" fmla="*/ 2147483647 h 395"/>
                  <a:gd name="T24" fmla="*/ 2147483647 w 369"/>
                  <a:gd name="T25" fmla="*/ 831572184 h 395"/>
                  <a:gd name="T26" fmla="*/ 2147483647 w 369"/>
                  <a:gd name="T27" fmla="*/ 2147483647 h 395"/>
                  <a:gd name="T28" fmla="*/ 2147483647 w 369"/>
                  <a:gd name="T29" fmla="*/ 2147483647 h 395"/>
                  <a:gd name="T30" fmla="*/ 2147483647 w 369"/>
                  <a:gd name="T31" fmla="*/ 2147483647 h 395"/>
                  <a:gd name="T32" fmla="*/ 2147483647 w 369"/>
                  <a:gd name="T33" fmla="*/ 2147483647 h 395"/>
                  <a:gd name="T34" fmla="*/ 2147483647 w 369"/>
                  <a:gd name="T35" fmla="*/ 2147483647 h 395"/>
                  <a:gd name="T36" fmla="*/ 2147483647 w 369"/>
                  <a:gd name="T37" fmla="*/ 2147483647 h 395"/>
                  <a:gd name="T38" fmla="*/ 2147483647 w 369"/>
                  <a:gd name="T39" fmla="*/ 2147483647 h 395"/>
                  <a:gd name="T40" fmla="*/ 2147483647 w 369"/>
                  <a:gd name="T41" fmla="*/ 2147483647 h 395"/>
                  <a:gd name="T42" fmla="*/ 2147483647 w 369"/>
                  <a:gd name="T43" fmla="*/ 2147483647 h 395"/>
                  <a:gd name="T44" fmla="*/ 2147483647 w 369"/>
                  <a:gd name="T45" fmla="*/ 2147483647 h 395"/>
                  <a:gd name="T46" fmla="*/ 2147483647 w 369"/>
                  <a:gd name="T47" fmla="*/ 2147483647 h 395"/>
                  <a:gd name="T48" fmla="*/ 2147483647 w 369"/>
                  <a:gd name="T49" fmla="*/ 2147483647 h 395"/>
                  <a:gd name="T50" fmla="*/ 2147483647 w 369"/>
                  <a:gd name="T51" fmla="*/ 2147483647 h 395"/>
                  <a:gd name="T52" fmla="*/ 2147483647 w 369"/>
                  <a:gd name="T53" fmla="*/ 2147483647 h 395"/>
                  <a:gd name="T54" fmla="*/ 2147483647 w 369"/>
                  <a:gd name="T55" fmla="*/ 2147483647 h 395"/>
                  <a:gd name="T56" fmla="*/ 1943305517 w 369"/>
                  <a:gd name="T57" fmla="*/ 2147483647 h 395"/>
                  <a:gd name="T58" fmla="*/ 1943305517 w 369"/>
                  <a:gd name="T59" fmla="*/ 2147483647 h 395"/>
                  <a:gd name="T60" fmla="*/ 2147483647 w 369"/>
                  <a:gd name="T61" fmla="*/ 2147483647 h 395"/>
                  <a:gd name="T62" fmla="*/ 2147483647 w 369"/>
                  <a:gd name="T63" fmla="*/ 2147483647 h 395"/>
                  <a:gd name="T64" fmla="*/ 2147483647 w 369"/>
                  <a:gd name="T65" fmla="*/ 2147483647 h 395"/>
                  <a:gd name="T66" fmla="*/ 2147483647 w 369"/>
                  <a:gd name="T67" fmla="*/ 2147483647 h 395"/>
                  <a:gd name="T68" fmla="*/ 2147483647 w 369"/>
                  <a:gd name="T69" fmla="*/ 2147483647 h 395"/>
                  <a:gd name="T70" fmla="*/ 2147483647 w 369"/>
                  <a:gd name="T71" fmla="*/ 2147483647 h 395"/>
                  <a:gd name="T72" fmla="*/ 2147483647 w 369"/>
                  <a:gd name="T73" fmla="*/ 2147483647 h 395"/>
                  <a:gd name="T74" fmla="*/ 2147483647 w 369"/>
                  <a:gd name="T75" fmla="*/ 2147483647 h 395"/>
                  <a:gd name="T76" fmla="*/ 2147483647 w 369"/>
                  <a:gd name="T77" fmla="*/ 2147483647 h 395"/>
                  <a:gd name="T78" fmla="*/ 2147483647 w 369"/>
                  <a:gd name="T79" fmla="*/ 2147483647 h 395"/>
                  <a:gd name="T80" fmla="*/ 2147483647 w 369"/>
                  <a:gd name="T81" fmla="*/ 2147483647 h 395"/>
                  <a:gd name="T82" fmla="*/ 2147483647 w 369"/>
                  <a:gd name="T83" fmla="*/ 2147483647 h 395"/>
                  <a:gd name="T84" fmla="*/ 2147483647 w 369"/>
                  <a:gd name="T85" fmla="*/ 2147483647 h 395"/>
                  <a:gd name="T86" fmla="*/ 2147483647 w 369"/>
                  <a:gd name="T87" fmla="*/ 2147483647 h 395"/>
                  <a:gd name="T88" fmla="*/ 2147483647 w 369"/>
                  <a:gd name="T89" fmla="*/ 2147483647 h 395"/>
                  <a:gd name="T90" fmla="*/ 2147483647 w 369"/>
                  <a:gd name="T91" fmla="*/ 2147483647 h 395"/>
                  <a:gd name="T92" fmla="*/ 2147483647 w 369"/>
                  <a:gd name="T93" fmla="*/ 2147483647 h 395"/>
                  <a:gd name="T94" fmla="*/ 1719073688 w 369"/>
                  <a:gd name="T95" fmla="*/ 2147483647 h 395"/>
                  <a:gd name="T96" fmla="*/ 1943305517 w 369"/>
                  <a:gd name="T97" fmla="*/ 2147483647 h 395"/>
                  <a:gd name="T98" fmla="*/ 2147483647 w 369"/>
                  <a:gd name="T99" fmla="*/ 2147483647 h 395"/>
                  <a:gd name="T100" fmla="*/ 2147483647 w 369"/>
                  <a:gd name="T101" fmla="*/ 2147483647 h 395"/>
                  <a:gd name="T102" fmla="*/ 2147483647 w 369"/>
                  <a:gd name="T103" fmla="*/ 2147483647 h 395"/>
                  <a:gd name="T104" fmla="*/ 2147483647 w 369"/>
                  <a:gd name="T105" fmla="*/ 2147483647 h 395"/>
                  <a:gd name="T106" fmla="*/ 2147483647 w 369"/>
                  <a:gd name="T107" fmla="*/ 2147483647 h 395"/>
                  <a:gd name="T108" fmla="*/ 2147483647 w 369"/>
                  <a:gd name="T109" fmla="*/ 2147483647 h 395"/>
                  <a:gd name="T110" fmla="*/ 2147483647 w 369"/>
                  <a:gd name="T111" fmla="*/ 2147483647 h 395"/>
                  <a:gd name="T112" fmla="*/ 2147483647 w 369"/>
                  <a:gd name="T113" fmla="*/ 2147483647 h 395"/>
                  <a:gd name="T114" fmla="*/ 2147483647 w 369"/>
                  <a:gd name="T115" fmla="*/ 2147483647 h 395"/>
                  <a:gd name="T116" fmla="*/ 2147483647 w 369"/>
                  <a:gd name="T117" fmla="*/ 2147483647 h 395"/>
                  <a:gd name="T118" fmla="*/ 2147483647 w 369"/>
                  <a:gd name="T119" fmla="*/ 2147483647 h 395"/>
                  <a:gd name="T120" fmla="*/ 2147483647 w 369"/>
                  <a:gd name="T121" fmla="*/ 2147483647 h 39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369" h="395">
                    <a:moveTo>
                      <a:pt x="98" y="0"/>
                    </a:moveTo>
                    <a:cubicBezTo>
                      <a:pt x="88" y="0"/>
                      <a:pt x="81" y="7"/>
                      <a:pt x="77" y="15"/>
                    </a:cubicBezTo>
                    <a:cubicBezTo>
                      <a:pt x="73" y="23"/>
                      <a:pt x="71" y="33"/>
                      <a:pt x="71" y="44"/>
                    </a:cubicBezTo>
                    <a:cubicBezTo>
                      <a:pt x="71" y="48"/>
                      <a:pt x="71" y="52"/>
                      <a:pt x="72" y="56"/>
                    </a:cubicBezTo>
                    <a:lnTo>
                      <a:pt x="9" y="56"/>
                    </a:lnTo>
                    <a:cubicBezTo>
                      <a:pt x="4" y="56"/>
                      <a:pt x="1" y="60"/>
                      <a:pt x="0" y="64"/>
                    </a:cubicBezTo>
                    <a:lnTo>
                      <a:pt x="0" y="386"/>
                    </a:lnTo>
                    <a:cubicBezTo>
                      <a:pt x="1" y="391"/>
                      <a:pt x="5" y="395"/>
                      <a:pt x="9" y="395"/>
                    </a:cubicBezTo>
                    <a:lnTo>
                      <a:pt x="360" y="395"/>
                    </a:lnTo>
                    <a:cubicBezTo>
                      <a:pt x="365" y="394"/>
                      <a:pt x="369" y="391"/>
                      <a:pt x="369" y="386"/>
                    </a:cubicBezTo>
                    <a:lnTo>
                      <a:pt x="369" y="64"/>
                    </a:lnTo>
                    <a:cubicBezTo>
                      <a:pt x="369" y="59"/>
                      <a:pt x="365" y="56"/>
                      <a:pt x="360" y="56"/>
                    </a:cubicBezTo>
                    <a:lnTo>
                      <a:pt x="298" y="56"/>
                    </a:lnTo>
                    <a:cubicBezTo>
                      <a:pt x="299" y="52"/>
                      <a:pt x="299" y="48"/>
                      <a:pt x="299" y="44"/>
                    </a:cubicBezTo>
                    <a:cubicBezTo>
                      <a:pt x="299" y="33"/>
                      <a:pt x="297" y="23"/>
                      <a:pt x="293" y="15"/>
                    </a:cubicBezTo>
                    <a:cubicBezTo>
                      <a:pt x="289" y="7"/>
                      <a:pt x="282" y="0"/>
                      <a:pt x="272" y="0"/>
                    </a:cubicBezTo>
                    <a:cubicBezTo>
                      <a:pt x="262" y="0"/>
                      <a:pt x="256" y="7"/>
                      <a:pt x="251" y="15"/>
                    </a:cubicBezTo>
                    <a:cubicBezTo>
                      <a:pt x="247" y="23"/>
                      <a:pt x="245" y="33"/>
                      <a:pt x="245" y="44"/>
                    </a:cubicBezTo>
                    <a:cubicBezTo>
                      <a:pt x="245" y="48"/>
                      <a:pt x="245" y="52"/>
                      <a:pt x="246" y="56"/>
                    </a:cubicBezTo>
                    <a:lnTo>
                      <a:pt x="124" y="56"/>
                    </a:lnTo>
                    <a:cubicBezTo>
                      <a:pt x="124" y="52"/>
                      <a:pt x="125" y="48"/>
                      <a:pt x="125" y="44"/>
                    </a:cubicBezTo>
                    <a:cubicBezTo>
                      <a:pt x="125" y="33"/>
                      <a:pt x="122" y="23"/>
                      <a:pt x="118" y="15"/>
                    </a:cubicBezTo>
                    <a:cubicBezTo>
                      <a:pt x="114" y="7"/>
                      <a:pt x="107" y="0"/>
                      <a:pt x="98" y="0"/>
                    </a:cubicBezTo>
                    <a:close/>
                    <a:moveTo>
                      <a:pt x="98" y="17"/>
                    </a:moveTo>
                    <a:cubicBezTo>
                      <a:pt x="98" y="17"/>
                      <a:pt x="101" y="18"/>
                      <a:pt x="103" y="23"/>
                    </a:cubicBezTo>
                    <a:cubicBezTo>
                      <a:pt x="106" y="28"/>
                      <a:pt x="108" y="35"/>
                      <a:pt x="108" y="44"/>
                    </a:cubicBezTo>
                    <a:cubicBezTo>
                      <a:pt x="108" y="48"/>
                      <a:pt x="107" y="52"/>
                      <a:pt x="106" y="56"/>
                    </a:cubicBezTo>
                    <a:lnTo>
                      <a:pt x="89" y="56"/>
                    </a:lnTo>
                    <a:cubicBezTo>
                      <a:pt x="88" y="52"/>
                      <a:pt x="88" y="48"/>
                      <a:pt x="88" y="44"/>
                    </a:cubicBezTo>
                    <a:cubicBezTo>
                      <a:pt x="88" y="35"/>
                      <a:pt x="90" y="28"/>
                      <a:pt x="92" y="23"/>
                    </a:cubicBezTo>
                    <a:cubicBezTo>
                      <a:pt x="95" y="18"/>
                      <a:pt x="97" y="17"/>
                      <a:pt x="98" y="17"/>
                    </a:cubicBezTo>
                    <a:close/>
                    <a:moveTo>
                      <a:pt x="272" y="17"/>
                    </a:moveTo>
                    <a:cubicBezTo>
                      <a:pt x="273" y="17"/>
                      <a:pt x="275" y="18"/>
                      <a:pt x="277" y="23"/>
                    </a:cubicBezTo>
                    <a:cubicBezTo>
                      <a:pt x="280" y="28"/>
                      <a:pt x="282" y="35"/>
                      <a:pt x="282" y="44"/>
                    </a:cubicBezTo>
                    <a:cubicBezTo>
                      <a:pt x="282" y="48"/>
                      <a:pt x="281" y="52"/>
                      <a:pt x="281" y="56"/>
                    </a:cubicBezTo>
                    <a:lnTo>
                      <a:pt x="263" y="56"/>
                    </a:lnTo>
                    <a:cubicBezTo>
                      <a:pt x="263" y="52"/>
                      <a:pt x="262" y="48"/>
                      <a:pt x="262" y="44"/>
                    </a:cubicBezTo>
                    <a:cubicBezTo>
                      <a:pt x="262" y="35"/>
                      <a:pt x="264" y="28"/>
                      <a:pt x="267" y="23"/>
                    </a:cubicBezTo>
                    <a:cubicBezTo>
                      <a:pt x="269" y="18"/>
                      <a:pt x="272" y="17"/>
                      <a:pt x="272" y="17"/>
                    </a:cubicBezTo>
                    <a:close/>
                    <a:moveTo>
                      <a:pt x="18" y="118"/>
                    </a:moveTo>
                    <a:lnTo>
                      <a:pt x="351" y="118"/>
                    </a:lnTo>
                    <a:lnTo>
                      <a:pt x="351" y="377"/>
                    </a:lnTo>
                    <a:lnTo>
                      <a:pt x="18" y="377"/>
                    </a:lnTo>
                    <a:lnTo>
                      <a:pt x="18" y="118"/>
                    </a:lnTo>
                    <a:close/>
                    <a:moveTo>
                      <a:pt x="129" y="146"/>
                    </a:moveTo>
                    <a:cubicBezTo>
                      <a:pt x="123" y="146"/>
                      <a:pt x="120" y="150"/>
                      <a:pt x="120" y="155"/>
                    </a:cubicBezTo>
                    <a:lnTo>
                      <a:pt x="120" y="191"/>
                    </a:lnTo>
                    <a:cubicBezTo>
                      <a:pt x="120" y="196"/>
                      <a:pt x="124" y="199"/>
                      <a:pt x="129" y="199"/>
                    </a:cubicBezTo>
                    <a:lnTo>
                      <a:pt x="164" y="199"/>
                    </a:lnTo>
                    <a:cubicBezTo>
                      <a:pt x="170" y="199"/>
                      <a:pt x="173" y="195"/>
                      <a:pt x="173" y="191"/>
                    </a:cubicBezTo>
                    <a:lnTo>
                      <a:pt x="173" y="155"/>
                    </a:lnTo>
                    <a:cubicBezTo>
                      <a:pt x="173" y="150"/>
                      <a:pt x="169" y="146"/>
                      <a:pt x="164" y="146"/>
                    </a:cubicBezTo>
                    <a:lnTo>
                      <a:pt x="129" y="146"/>
                    </a:lnTo>
                    <a:close/>
                    <a:moveTo>
                      <a:pt x="205" y="146"/>
                    </a:moveTo>
                    <a:cubicBezTo>
                      <a:pt x="200" y="146"/>
                      <a:pt x="196" y="150"/>
                      <a:pt x="196" y="155"/>
                    </a:cubicBezTo>
                    <a:lnTo>
                      <a:pt x="196" y="191"/>
                    </a:lnTo>
                    <a:cubicBezTo>
                      <a:pt x="197" y="196"/>
                      <a:pt x="200" y="199"/>
                      <a:pt x="205" y="199"/>
                    </a:cubicBezTo>
                    <a:lnTo>
                      <a:pt x="241" y="199"/>
                    </a:lnTo>
                    <a:cubicBezTo>
                      <a:pt x="246" y="199"/>
                      <a:pt x="250" y="195"/>
                      <a:pt x="250" y="191"/>
                    </a:cubicBezTo>
                    <a:lnTo>
                      <a:pt x="250" y="155"/>
                    </a:lnTo>
                    <a:cubicBezTo>
                      <a:pt x="249" y="150"/>
                      <a:pt x="246" y="146"/>
                      <a:pt x="241" y="146"/>
                    </a:cubicBezTo>
                    <a:lnTo>
                      <a:pt x="205" y="146"/>
                    </a:lnTo>
                    <a:close/>
                    <a:moveTo>
                      <a:pt x="282" y="146"/>
                    </a:moveTo>
                    <a:cubicBezTo>
                      <a:pt x="276" y="146"/>
                      <a:pt x="273" y="150"/>
                      <a:pt x="273" y="155"/>
                    </a:cubicBezTo>
                    <a:lnTo>
                      <a:pt x="273" y="191"/>
                    </a:lnTo>
                    <a:cubicBezTo>
                      <a:pt x="273" y="196"/>
                      <a:pt x="277" y="199"/>
                      <a:pt x="282" y="199"/>
                    </a:cubicBezTo>
                    <a:lnTo>
                      <a:pt x="317" y="199"/>
                    </a:lnTo>
                    <a:cubicBezTo>
                      <a:pt x="323" y="199"/>
                      <a:pt x="326" y="195"/>
                      <a:pt x="326" y="191"/>
                    </a:cubicBezTo>
                    <a:lnTo>
                      <a:pt x="326" y="155"/>
                    </a:lnTo>
                    <a:cubicBezTo>
                      <a:pt x="326" y="150"/>
                      <a:pt x="322" y="146"/>
                      <a:pt x="317" y="146"/>
                    </a:cubicBezTo>
                    <a:lnTo>
                      <a:pt x="282" y="146"/>
                    </a:lnTo>
                    <a:close/>
                    <a:moveTo>
                      <a:pt x="137" y="164"/>
                    </a:moveTo>
                    <a:lnTo>
                      <a:pt x="156" y="164"/>
                    </a:lnTo>
                    <a:lnTo>
                      <a:pt x="156" y="182"/>
                    </a:lnTo>
                    <a:lnTo>
                      <a:pt x="137" y="182"/>
                    </a:lnTo>
                    <a:lnTo>
                      <a:pt x="137" y="164"/>
                    </a:lnTo>
                    <a:close/>
                    <a:moveTo>
                      <a:pt x="214" y="164"/>
                    </a:moveTo>
                    <a:lnTo>
                      <a:pt x="232" y="164"/>
                    </a:lnTo>
                    <a:lnTo>
                      <a:pt x="232" y="182"/>
                    </a:lnTo>
                    <a:lnTo>
                      <a:pt x="214" y="182"/>
                    </a:lnTo>
                    <a:lnTo>
                      <a:pt x="214" y="164"/>
                    </a:lnTo>
                    <a:close/>
                    <a:moveTo>
                      <a:pt x="290" y="164"/>
                    </a:moveTo>
                    <a:lnTo>
                      <a:pt x="309" y="164"/>
                    </a:lnTo>
                    <a:lnTo>
                      <a:pt x="309" y="182"/>
                    </a:lnTo>
                    <a:lnTo>
                      <a:pt x="290" y="182"/>
                    </a:lnTo>
                    <a:lnTo>
                      <a:pt x="290" y="164"/>
                    </a:lnTo>
                    <a:close/>
                    <a:moveTo>
                      <a:pt x="52" y="220"/>
                    </a:moveTo>
                    <a:cubicBezTo>
                      <a:pt x="47" y="220"/>
                      <a:pt x="43" y="224"/>
                      <a:pt x="43" y="228"/>
                    </a:cubicBezTo>
                    <a:lnTo>
                      <a:pt x="43" y="264"/>
                    </a:lnTo>
                    <a:cubicBezTo>
                      <a:pt x="50" y="274"/>
                      <a:pt x="42" y="272"/>
                      <a:pt x="52" y="273"/>
                    </a:cubicBezTo>
                    <a:lnTo>
                      <a:pt x="88" y="273"/>
                    </a:lnTo>
                    <a:cubicBezTo>
                      <a:pt x="93" y="273"/>
                      <a:pt x="97" y="269"/>
                      <a:pt x="97" y="264"/>
                    </a:cubicBezTo>
                    <a:lnTo>
                      <a:pt x="97" y="228"/>
                    </a:lnTo>
                    <a:cubicBezTo>
                      <a:pt x="96" y="223"/>
                      <a:pt x="93" y="220"/>
                      <a:pt x="88" y="220"/>
                    </a:cubicBezTo>
                    <a:lnTo>
                      <a:pt x="52" y="220"/>
                    </a:lnTo>
                    <a:close/>
                    <a:moveTo>
                      <a:pt x="129" y="220"/>
                    </a:moveTo>
                    <a:cubicBezTo>
                      <a:pt x="123" y="220"/>
                      <a:pt x="120" y="224"/>
                      <a:pt x="120" y="228"/>
                    </a:cubicBezTo>
                    <a:lnTo>
                      <a:pt x="120" y="264"/>
                    </a:lnTo>
                    <a:cubicBezTo>
                      <a:pt x="120" y="269"/>
                      <a:pt x="124" y="273"/>
                      <a:pt x="129" y="273"/>
                    </a:cubicBezTo>
                    <a:lnTo>
                      <a:pt x="164" y="273"/>
                    </a:lnTo>
                    <a:cubicBezTo>
                      <a:pt x="170" y="273"/>
                      <a:pt x="173" y="269"/>
                      <a:pt x="173" y="264"/>
                    </a:cubicBezTo>
                    <a:lnTo>
                      <a:pt x="173" y="228"/>
                    </a:lnTo>
                    <a:cubicBezTo>
                      <a:pt x="173" y="223"/>
                      <a:pt x="169" y="220"/>
                      <a:pt x="164" y="220"/>
                    </a:cubicBezTo>
                    <a:lnTo>
                      <a:pt x="129" y="220"/>
                    </a:lnTo>
                    <a:close/>
                    <a:moveTo>
                      <a:pt x="205" y="220"/>
                    </a:moveTo>
                    <a:cubicBezTo>
                      <a:pt x="200" y="220"/>
                      <a:pt x="196" y="224"/>
                      <a:pt x="196" y="228"/>
                    </a:cubicBezTo>
                    <a:lnTo>
                      <a:pt x="196" y="264"/>
                    </a:lnTo>
                    <a:cubicBezTo>
                      <a:pt x="197" y="269"/>
                      <a:pt x="200" y="273"/>
                      <a:pt x="205" y="273"/>
                    </a:cubicBezTo>
                    <a:lnTo>
                      <a:pt x="241" y="273"/>
                    </a:lnTo>
                    <a:cubicBezTo>
                      <a:pt x="246" y="273"/>
                      <a:pt x="250" y="269"/>
                      <a:pt x="250" y="264"/>
                    </a:cubicBezTo>
                    <a:lnTo>
                      <a:pt x="250" y="228"/>
                    </a:lnTo>
                    <a:cubicBezTo>
                      <a:pt x="249" y="223"/>
                      <a:pt x="246" y="220"/>
                      <a:pt x="241" y="220"/>
                    </a:cubicBezTo>
                    <a:lnTo>
                      <a:pt x="205" y="220"/>
                    </a:lnTo>
                    <a:close/>
                    <a:moveTo>
                      <a:pt x="282" y="220"/>
                    </a:moveTo>
                    <a:cubicBezTo>
                      <a:pt x="276" y="220"/>
                      <a:pt x="273" y="224"/>
                      <a:pt x="273" y="228"/>
                    </a:cubicBezTo>
                    <a:lnTo>
                      <a:pt x="273" y="264"/>
                    </a:lnTo>
                    <a:cubicBezTo>
                      <a:pt x="273" y="269"/>
                      <a:pt x="277" y="273"/>
                      <a:pt x="282" y="273"/>
                    </a:cubicBezTo>
                    <a:lnTo>
                      <a:pt x="317" y="273"/>
                    </a:lnTo>
                    <a:cubicBezTo>
                      <a:pt x="323" y="273"/>
                      <a:pt x="326" y="269"/>
                      <a:pt x="326" y="264"/>
                    </a:cubicBezTo>
                    <a:lnTo>
                      <a:pt x="326" y="228"/>
                    </a:lnTo>
                    <a:cubicBezTo>
                      <a:pt x="326" y="223"/>
                      <a:pt x="322" y="220"/>
                      <a:pt x="317" y="220"/>
                    </a:cubicBezTo>
                    <a:lnTo>
                      <a:pt x="282" y="220"/>
                    </a:lnTo>
                    <a:close/>
                    <a:moveTo>
                      <a:pt x="61" y="237"/>
                    </a:moveTo>
                    <a:lnTo>
                      <a:pt x="79" y="237"/>
                    </a:lnTo>
                    <a:lnTo>
                      <a:pt x="79" y="255"/>
                    </a:lnTo>
                    <a:lnTo>
                      <a:pt x="61" y="255"/>
                    </a:lnTo>
                    <a:lnTo>
                      <a:pt x="61" y="237"/>
                    </a:lnTo>
                    <a:close/>
                    <a:moveTo>
                      <a:pt x="137" y="237"/>
                    </a:moveTo>
                    <a:lnTo>
                      <a:pt x="156" y="237"/>
                    </a:lnTo>
                    <a:lnTo>
                      <a:pt x="156" y="255"/>
                    </a:lnTo>
                    <a:lnTo>
                      <a:pt x="137" y="255"/>
                    </a:lnTo>
                    <a:lnTo>
                      <a:pt x="137" y="237"/>
                    </a:lnTo>
                    <a:close/>
                    <a:moveTo>
                      <a:pt x="214" y="237"/>
                    </a:moveTo>
                    <a:lnTo>
                      <a:pt x="232" y="237"/>
                    </a:lnTo>
                    <a:lnTo>
                      <a:pt x="232" y="255"/>
                    </a:lnTo>
                    <a:lnTo>
                      <a:pt x="214" y="255"/>
                    </a:lnTo>
                    <a:lnTo>
                      <a:pt x="214" y="237"/>
                    </a:lnTo>
                    <a:close/>
                    <a:moveTo>
                      <a:pt x="290" y="237"/>
                    </a:moveTo>
                    <a:lnTo>
                      <a:pt x="309" y="237"/>
                    </a:lnTo>
                    <a:lnTo>
                      <a:pt x="309" y="255"/>
                    </a:lnTo>
                    <a:lnTo>
                      <a:pt x="290" y="255"/>
                    </a:lnTo>
                    <a:lnTo>
                      <a:pt x="290" y="237"/>
                    </a:lnTo>
                    <a:close/>
                    <a:moveTo>
                      <a:pt x="52" y="293"/>
                    </a:moveTo>
                    <a:cubicBezTo>
                      <a:pt x="50" y="293"/>
                      <a:pt x="47" y="294"/>
                      <a:pt x="46" y="296"/>
                    </a:cubicBezTo>
                    <a:cubicBezTo>
                      <a:pt x="44" y="297"/>
                      <a:pt x="43" y="300"/>
                      <a:pt x="43" y="302"/>
                    </a:cubicBezTo>
                    <a:lnTo>
                      <a:pt x="43" y="338"/>
                    </a:lnTo>
                    <a:cubicBezTo>
                      <a:pt x="44" y="343"/>
                      <a:pt x="47" y="347"/>
                      <a:pt x="52" y="347"/>
                    </a:cubicBezTo>
                    <a:lnTo>
                      <a:pt x="88" y="347"/>
                    </a:lnTo>
                    <a:cubicBezTo>
                      <a:pt x="93" y="346"/>
                      <a:pt x="97" y="343"/>
                      <a:pt x="97" y="338"/>
                    </a:cubicBezTo>
                    <a:lnTo>
                      <a:pt x="97" y="302"/>
                    </a:lnTo>
                    <a:cubicBezTo>
                      <a:pt x="96" y="297"/>
                      <a:pt x="93" y="293"/>
                      <a:pt x="88" y="293"/>
                    </a:cubicBezTo>
                    <a:lnTo>
                      <a:pt x="52" y="293"/>
                    </a:lnTo>
                    <a:close/>
                    <a:moveTo>
                      <a:pt x="129" y="293"/>
                    </a:moveTo>
                    <a:cubicBezTo>
                      <a:pt x="123" y="294"/>
                      <a:pt x="120" y="297"/>
                      <a:pt x="120" y="302"/>
                    </a:cubicBezTo>
                    <a:lnTo>
                      <a:pt x="120" y="338"/>
                    </a:lnTo>
                    <a:cubicBezTo>
                      <a:pt x="120" y="343"/>
                      <a:pt x="124" y="347"/>
                      <a:pt x="129" y="347"/>
                    </a:cubicBezTo>
                    <a:lnTo>
                      <a:pt x="164" y="347"/>
                    </a:lnTo>
                    <a:cubicBezTo>
                      <a:pt x="170" y="346"/>
                      <a:pt x="173" y="343"/>
                      <a:pt x="173" y="338"/>
                    </a:cubicBezTo>
                    <a:lnTo>
                      <a:pt x="173" y="302"/>
                    </a:lnTo>
                    <a:cubicBezTo>
                      <a:pt x="173" y="297"/>
                      <a:pt x="169" y="293"/>
                      <a:pt x="164" y="293"/>
                    </a:cubicBezTo>
                    <a:lnTo>
                      <a:pt x="129" y="293"/>
                    </a:lnTo>
                    <a:close/>
                    <a:moveTo>
                      <a:pt x="205" y="293"/>
                    </a:moveTo>
                    <a:cubicBezTo>
                      <a:pt x="200" y="294"/>
                      <a:pt x="196" y="297"/>
                      <a:pt x="196" y="302"/>
                    </a:cubicBezTo>
                    <a:lnTo>
                      <a:pt x="196" y="338"/>
                    </a:lnTo>
                    <a:cubicBezTo>
                      <a:pt x="197" y="343"/>
                      <a:pt x="200" y="347"/>
                      <a:pt x="205" y="347"/>
                    </a:cubicBezTo>
                    <a:lnTo>
                      <a:pt x="241" y="347"/>
                    </a:lnTo>
                    <a:cubicBezTo>
                      <a:pt x="246" y="346"/>
                      <a:pt x="250" y="343"/>
                      <a:pt x="250" y="338"/>
                    </a:cubicBezTo>
                    <a:lnTo>
                      <a:pt x="250" y="302"/>
                    </a:lnTo>
                    <a:cubicBezTo>
                      <a:pt x="249" y="297"/>
                      <a:pt x="246" y="293"/>
                      <a:pt x="241" y="293"/>
                    </a:cubicBezTo>
                    <a:lnTo>
                      <a:pt x="205" y="293"/>
                    </a:lnTo>
                    <a:close/>
                    <a:moveTo>
                      <a:pt x="61" y="311"/>
                    </a:moveTo>
                    <a:lnTo>
                      <a:pt x="79" y="311"/>
                    </a:lnTo>
                    <a:lnTo>
                      <a:pt x="79" y="329"/>
                    </a:lnTo>
                    <a:lnTo>
                      <a:pt x="61" y="329"/>
                    </a:lnTo>
                    <a:lnTo>
                      <a:pt x="61" y="311"/>
                    </a:lnTo>
                    <a:close/>
                    <a:moveTo>
                      <a:pt x="137" y="311"/>
                    </a:moveTo>
                    <a:lnTo>
                      <a:pt x="156" y="311"/>
                    </a:lnTo>
                    <a:lnTo>
                      <a:pt x="156" y="329"/>
                    </a:lnTo>
                    <a:lnTo>
                      <a:pt x="137" y="329"/>
                    </a:lnTo>
                    <a:lnTo>
                      <a:pt x="137" y="311"/>
                    </a:lnTo>
                    <a:close/>
                    <a:moveTo>
                      <a:pt x="214" y="311"/>
                    </a:moveTo>
                    <a:lnTo>
                      <a:pt x="232" y="311"/>
                    </a:lnTo>
                    <a:lnTo>
                      <a:pt x="232" y="329"/>
                    </a:lnTo>
                    <a:lnTo>
                      <a:pt x="214" y="329"/>
                    </a:lnTo>
                    <a:lnTo>
                      <a:pt x="214" y="311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 sz="800" dirty="0"/>
              </a:p>
            </p:txBody>
          </p:sp>
          <p:sp>
            <p:nvSpPr>
              <p:cNvPr id="33" name="모서리가 둥근 직사각형 167">
                <a:extLst>
                  <a:ext uri="{FF2B5EF4-FFF2-40B4-BE49-F238E27FC236}">
                    <a16:creationId xmlns:a16="http://schemas.microsoft.com/office/drawing/2014/main" id="{068BA859-5693-4E0F-B9F3-2537A5CFF6BE}"/>
                  </a:ext>
                </a:extLst>
              </p:cNvPr>
              <p:cNvSpPr/>
              <p:nvPr/>
            </p:nvSpPr>
            <p:spPr>
              <a:xfrm>
                <a:off x="4986608" y="3079566"/>
                <a:ext cx="943858" cy="232902"/>
              </a:xfrm>
              <a:prstGeom prst="roundRect">
                <a:avLst>
                  <a:gd name="adj" fmla="val 7253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79200" rIns="108000" bIns="79200" rtlCol="0" anchor="ctr">
                <a:spAutoFit/>
              </a:bodyPr>
              <a:lstStyle/>
              <a:p>
                <a:pPr>
                  <a:defRPr/>
                </a:pPr>
                <a:r>
                  <a:rPr lang="en-US" altLang="ko-KR" sz="900" dirty="0">
                    <a:solidFill>
                      <a:schemeClr val="tx1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  <a:cs typeface="Calibri" pitchFamily="34" charset="0"/>
                  </a:rPr>
                  <a:t>YYYY-MM-DD</a:t>
                </a:r>
              </a:p>
            </p:txBody>
          </p:sp>
        </p:grp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63612FFF-9200-46D9-9E97-AD9916E25279}"/>
              </a:ext>
            </a:extLst>
          </p:cNvPr>
          <p:cNvGrpSpPr/>
          <p:nvPr/>
        </p:nvGrpSpPr>
        <p:grpSpPr>
          <a:xfrm>
            <a:off x="6184856" y="1480709"/>
            <a:ext cx="1650717" cy="201612"/>
            <a:chOff x="7139035" y="3104941"/>
            <a:chExt cx="1650717" cy="201612"/>
          </a:xfrm>
        </p:grpSpPr>
        <p:sp>
          <p:nvSpPr>
            <p:cNvPr id="36" name="Rectangle 31" descr="type=button">
              <a:extLst>
                <a:ext uri="{FF2B5EF4-FFF2-40B4-BE49-F238E27FC236}">
                  <a16:creationId xmlns:a16="http://schemas.microsoft.com/office/drawing/2014/main" id="{96AC5EC0-A640-4E7D-B9D6-541EB1E902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9035" y="3104941"/>
              <a:ext cx="379500" cy="201612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 algn="ctr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lIns="36000" tIns="36000" rIns="36000" bIns="36000" anchor="ctr"/>
            <a:lstStyle/>
            <a:p>
              <a:pPr algn="ctr"/>
              <a:r>
                <a:rPr lang="en-US" altLang="ko-KR" sz="800" dirty="0">
                  <a:latin typeface="+mn-ea"/>
                  <a:ea typeface="+mn-ea"/>
                </a:rPr>
                <a:t>3</a:t>
              </a:r>
              <a:r>
                <a:rPr lang="ko-KR" altLang="en-US" sz="800" dirty="0">
                  <a:latin typeface="+mn-ea"/>
                  <a:ea typeface="+mn-ea"/>
                </a:rPr>
                <a:t>개월</a:t>
              </a:r>
            </a:p>
          </p:txBody>
        </p:sp>
        <p:sp>
          <p:nvSpPr>
            <p:cNvPr id="37" name="Rectangle 31" descr="type=button">
              <a:extLst>
                <a:ext uri="{FF2B5EF4-FFF2-40B4-BE49-F238E27FC236}">
                  <a16:creationId xmlns:a16="http://schemas.microsoft.com/office/drawing/2014/main" id="{6C1B8EC0-796A-479A-B23E-E78A886000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6529" y="3104941"/>
              <a:ext cx="379500" cy="201612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 algn="ctr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lIns="36000" tIns="36000" rIns="36000" bIns="36000" anchor="ctr"/>
            <a:lstStyle/>
            <a:p>
              <a:pPr algn="ctr">
                <a:defRPr/>
              </a:pPr>
              <a:r>
                <a:rPr lang="en-US" altLang="ko-KR" sz="800" dirty="0">
                  <a:latin typeface="+mn-ea"/>
                  <a:ea typeface="+mn-ea"/>
                </a:rPr>
                <a:t>6</a:t>
              </a:r>
              <a:r>
                <a:rPr lang="ko-KR" altLang="en-US" sz="800" dirty="0">
                  <a:latin typeface="+mn-ea"/>
                  <a:ea typeface="+mn-ea"/>
                </a:rPr>
                <a:t>개월</a:t>
              </a:r>
            </a:p>
          </p:txBody>
        </p:sp>
        <p:sp>
          <p:nvSpPr>
            <p:cNvPr id="38" name="Rectangle 31" descr="type=button">
              <a:extLst>
                <a:ext uri="{FF2B5EF4-FFF2-40B4-BE49-F238E27FC236}">
                  <a16:creationId xmlns:a16="http://schemas.microsoft.com/office/drawing/2014/main" id="{8540CAB5-9C28-49E5-8729-077F142CCC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3490" y="3104941"/>
              <a:ext cx="379500" cy="201612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 algn="ctr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lIns="36000" tIns="36000" rIns="36000" bIns="36000" anchor="ctr"/>
            <a:lstStyle/>
            <a:p>
              <a:pPr algn="ctr">
                <a:defRPr/>
              </a:pPr>
              <a:r>
                <a:rPr lang="en-US" altLang="ko-KR" sz="800" dirty="0">
                  <a:latin typeface="+mn-ea"/>
                  <a:ea typeface="+mn-ea"/>
                </a:rPr>
                <a:t>9</a:t>
              </a:r>
              <a:r>
                <a:rPr lang="ko-KR" altLang="en-US" sz="800" dirty="0">
                  <a:latin typeface="+mn-ea"/>
                  <a:ea typeface="+mn-ea"/>
                </a:rPr>
                <a:t>개월</a:t>
              </a:r>
            </a:p>
          </p:txBody>
        </p:sp>
        <p:sp>
          <p:nvSpPr>
            <p:cNvPr id="39" name="Rectangle 31" descr="type=button">
              <a:extLst>
                <a:ext uri="{FF2B5EF4-FFF2-40B4-BE49-F238E27FC236}">
                  <a16:creationId xmlns:a16="http://schemas.microsoft.com/office/drawing/2014/main" id="{63DB6008-89F5-4B34-9915-FB5C34CA1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0252" y="3104941"/>
              <a:ext cx="379500" cy="201612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 algn="ctr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lIns="36000" tIns="36000" rIns="36000" bIns="36000" anchor="ctr"/>
            <a:lstStyle/>
            <a:p>
              <a:pPr algn="ctr">
                <a:defRPr/>
              </a:pPr>
              <a:r>
                <a:rPr lang="en-US" altLang="ko-KR" sz="800" dirty="0">
                  <a:latin typeface="+mn-ea"/>
                  <a:ea typeface="+mn-ea"/>
                </a:rPr>
                <a:t>12</a:t>
              </a:r>
              <a:r>
                <a:rPr lang="ko-KR" altLang="en-US" sz="800" dirty="0">
                  <a:latin typeface="+mn-ea"/>
                  <a:ea typeface="+mn-ea"/>
                </a:rPr>
                <a:t>개월</a:t>
              </a:r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08610B4C-BC43-410D-996E-92C1D84C7668}"/>
              </a:ext>
            </a:extLst>
          </p:cNvPr>
          <p:cNvGrpSpPr/>
          <p:nvPr/>
        </p:nvGrpSpPr>
        <p:grpSpPr>
          <a:xfrm>
            <a:off x="157509" y="2135820"/>
            <a:ext cx="2539266" cy="254052"/>
            <a:chOff x="-8527" y="5085965"/>
            <a:chExt cx="3072512" cy="254052"/>
          </a:xfrm>
        </p:grpSpPr>
        <p:sp>
          <p:nvSpPr>
            <p:cNvPr id="49" name="모서리가 둥근 직사각형 360">
              <a:extLst>
                <a:ext uri="{FF2B5EF4-FFF2-40B4-BE49-F238E27FC236}">
                  <a16:creationId xmlns:a16="http://schemas.microsoft.com/office/drawing/2014/main" id="{B418160E-3D02-4E00-9A0D-E3404ADB6127}"/>
                </a:ext>
              </a:extLst>
            </p:cNvPr>
            <p:cNvSpPr/>
            <p:nvPr/>
          </p:nvSpPr>
          <p:spPr>
            <a:xfrm>
              <a:off x="1096184" y="5085965"/>
              <a:ext cx="1967801" cy="252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pPr>
                <a:defRPr/>
              </a:pPr>
              <a:r>
                <a:rPr kumimoji="0" lang="ko-KR" altLang="en-US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사업자명을 입력하세요</a:t>
              </a:r>
              <a:endParaRPr kumimoji="0" lang="en-US" altLang="ko-KR" sz="900" b="0" i="0" u="none" strike="noStrike" kern="0" cap="none" spc="-6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51588E5-D64C-487C-814F-113F15D8E042}"/>
                </a:ext>
              </a:extLst>
            </p:cNvPr>
            <p:cNvSpPr txBox="1"/>
            <p:nvPr/>
          </p:nvSpPr>
          <p:spPr>
            <a:xfrm>
              <a:off x="-8527" y="5103823"/>
              <a:ext cx="934690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</a:rPr>
                <a:t>수취기업명</a:t>
              </a:r>
              <a:endParaRPr lang="ko-KR" altLang="en-US" sz="900" dirty="0">
                <a:latin typeface="+mn-ea"/>
                <a:cs typeface="Arial"/>
                <a:sym typeface="Arial"/>
              </a:endParaRPr>
            </a:p>
          </p:txBody>
        </p:sp>
      </p:grp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A359293C-FB95-4A78-8795-8C1E7BEC74FA}"/>
              </a:ext>
            </a:extLst>
          </p:cNvPr>
          <p:cNvSpPr/>
          <p:nvPr/>
        </p:nvSpPr>
        <p:spPr bwMode="auto">
          <a:xfrm>
            <a:off x="6406686" y="2171518"/>
            <a:ext cx="676800" cy="216024"/>
          </a:xfrm>
          <a:prstGeom prst="rect">
            <a:avLst/>
          </a:prstGeom>
          <a:solidFill>
            <a:srgbClr val="40404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2000" tIns="32400" rIns="36000" bIns="324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8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조회</a:t>
            </a:r>
          </a:p>
        </p:txBody>
      </p: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A0B0B531-69D9-4C6C-A23B-C13AAD1D7CEE}"/>
              </a:ext>
            </a:extLst>
          </p:cNvPr>
          <p:cNvGrpSpPr/>
          <p:nvPr/>
        </p:nvGrpSpPr>
        <p:grpSpPr>
          <a:xfrm>
            <a:off x="171045" y="1791158"/>
            <a:ext cx="1702532" cy="255600"/>
            <a:chOff x="-90358" y="1581528"/>
            <a:chExt cx="1702532" cy="255600"/>
          </a:xfrm>
        </p:grpSpPr>
        <p:sp>
          <p:nvSpPr>
            <p:cNvPr id="57" name="TextBox 57">
              <a:extLst>
                <a:ext uri="{FF2B5EF4-FFF2-40B4-BE49-F238E27FC236}">
                  <a16:creationId xmlns:a16="http://schemas.microsoft.com/office/drawing/2014/main" id="{436129F2-2B75-455B-9689-686C32322F84}"/>
                </a:ext>
              </a:extLst>
            </p:cNvPr>
            <p:cNvSpPr txBox="1"/>
            <p:nvPr/>
          </p:nvSpPr>
          <p:spPr>
            <a:xfrm>
              <a:off x="-90358" y="1581528"/>
              <a:ext cx="774074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  <a:sym typeface="Arial"/>
                </a:rPr>
                <a:t>발행</a:t>
              </a:r>
              <a:r>
                <a:rPr lang="ko-KR" altLang="en-US" sz="900" dirty="0">
                  <a:latin typeface="+mn-ea"/>
                  <a:cs typeface="Arial"/>
                </a:rPr>
                <a:t>유형 </a:t>
              </a:r>
              <a:r>
                <a:rPr lang="en-US" altLang="ko-KR" sz="900" baseline="30000" dirty="0">
                  <a:solidFill>
                    <a:srgbClr val="EE2E62"/>
                  </a:solidFill>
                  <a:latin typeface="맑은 고딕" panose="020B0503020000020004" pitchFamily="50" charset="-127"/>
                  <a:ea typeface="+mn-ea"/>
                </a:rPr>
                <a:t>●</a:t>
              </a:r>
              <a:endParaRPr lang="ko-KR" altLang="en-US" sz="900" dirty="0">
                <a:solidFill>
                  <a:srgbClr val="FF00FF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id="{C7B275B6-83F5-4320-B35C-64F16C19957B}"/>
                </a:ext>
              </a:extLst>
            </p:cNvPr>
            <p:cNvGrpSpPr/>
            <p:nvPr/>
          </p:nvGrpSpPr>
          <p:grpSpPr>
            <a:xfrm>
              <a:off x="813594" y="1581528"/>
              <a:ext cx="798580" cy="255600"/>
              <a:chOff x="1141708" y="2879901"/>
              <a:chExt cx="798580" cy="255600"/>
            </a:xfrm>
          </p:grpSpPr>
          <p:sp>
            <p:nvSpPr>
              <p:cNvPr id="59" name="모서리가 둥근 직사각형 164">
                <a:extLst>
                  <a:ext uri="{FF2B5EF4-FFF2-40B4-BE49-F238E27FC236}">
                    <a16:creationId xmlns:a16="http://schemas.microsoft.com/office/drawing/2014/main" id="{8B2E52F2-0044-4E1C-958E-C38FEBCAB86A}"/>
                  </a:ext>
                </a:extLst>
              </p:cNvPr>
              <p:cNvSpPr/>
              <p:nvPr/>
            </p:nvSpPr>
            <p:spPr>
              <a:xfrm>
                <a:off x="1141708" y="2879901"/>
                <a:ext cx="798580" cy="255600"/>
              </a:xfrm>
              <a:prstGeom prst="roundRect">
                <a:avLst>
                  <a:gd name="adj" fmla="val 7253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79200" rIns="108000" bIns="79200" rtlCol="0" anchor="ctr">
                <a:spAutoFit/>
              </a:bodyPr>
              <a:lstStyle/>
              <a:p>
                <a:r>
                  <a:rPr lang="ko-KR" altLang="en-US" sz="900" spc="-60">
                    <a:solidFill>
                      <a:schemeClr val="tx1"/>
                    </a:solidFill>
                    <a:effectLst/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전체</a:t>
                </a:r>
                <a:endParaRPr lang="en-US" altLang="ko-KR" sz="900" spc="-60">
                  <a:solidFill>
                    <a:schemeClr val="tx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60" name="TextBox 56">
                <a:extLst>
                  <a:ext uri="{FF2B5EF4-FFF2-40B4-BE49-F238E27FC236}">
                    <a16:creationId xmlns:a16="http://schemas.microsoft.com/office/drawing/2014/main" id="{36F92EC4-0618-4D2E-AF66-DF7B5BEC8BF2}"/>
                  </a:ext>
                </a:extLst>
              </p:cNvPr>
              <p:cNvSpPr txBox="1"/>
              <p:nvPr/>
            </p:nvSpPr>
            <p:spPr>
              <a:xfrm>
                <a:off x="1663114" y="2899997"/>
                <a:ext cx="165151" cy="2208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6750" tIns="48375" rIns="96750" bIns="48375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indent="0" rtl="0">
                  <a:spcBef>
                    <a:spcPts val="0"/>
                  </a:spcBef>
                  <a:buSzPct val="25000"/>
                  <a:buNone/>
                </a:pPr>
                <a:r>
                  <a:rPr lang="ko-KR" altLang="en-US" sz="800" dirty="0">
                    <a:latin typeface="+mn-ea"/>
                    <a:cs typeface="Arial"/>
                    <a:sym typeface="Arial"/>
                  </a:rPr>
                  <a:t>▼</a:t>
                </a:r>
              </a:p>
            </p:txBody>
          </p:sp>
        </p:grp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5CA32B3B-4FE5-4BF6-B281-6BE6E70685B0}"/>
              </a:ext>
            </a:extLst>
          </p:cNvPr>
          <p:cNvGrpSpPr/>
          <p:nvPr/>
        </p:nvGrpSpPr>
        <p:grpSpPr>
          <a:xfrm>
            <a:off x="2086605" y="1791158"/>
            <a:ext cx="3860325" cy="252000"/>
            <a:chOff x="488598" y="3265302"/>
            <a:chExt cx="3860325" cy="252000"/>
          </a:xfrm>
        </p:grpSpPr>
        <p:sp>
          <p:nvSpPr>
            <p:cNvPr id="65" name="TextBox 57">
              <a:extLst>
                <a:ext uri="{FF2B5EF4-FFF2-40B4-BE49-F238E27FC236}">
                  <a16:creationId xmlns:a16="http://schemas.microsoft.com/office/drawing/2014/main" id="{ECD844DF-79F8-494E-B453-2C54E1F1D8F3}"/>
                </a:ext>
              </a:extLst>
            </p:cNvPr>
            <p:cNvSpPr txBox="1"/>
            <p:nvPr/>
          </p:nvSpPr>
          <p:spPr>
            <a:xfrm>
              <a:off x="488598" y="3281108"/>
              <a:ext cx="774074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</a:rPr>
                <a:t>조회유형</a:t>
              </a:r>
              <a:r>
                <a:rPr lang="en-US" altLang="ko-KR" sz="900" dirty="0">
                  <a:solidFill>
                    <a:srgbClr val="FF00FF"/>
                  </a:solidFill>
                  <a:latin typeface="+mn-ea"/>
                  <a:cs typeface="Arial"/>
                  <a:sym typeface="Arial"/>
                </a:rPr>
                <a:t> </a:t>
              </a:r>
              <a:r>
                <a:rPr lang="en-US" altLang="ko-KR" sz="900" baseline="30000" dirty="0">
                  <a:solidFill>
                    <a:srgbClr val="EE2E62"/>
                  </a:solidFill>
                  <a:latin typeface="맑은 고딕" panose="020B0503020000020004" pitchFamily="50" charset="-127"/>
                  <a:ea typeface="+mn-ea"/>
                </a:rPr>
                <a:t>●</a:t>
              </a:r>
              <a:endParaRPr lang="ko-KR" altLang="en-US" sz="900" dirty="0"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66" name="Radio Button" descr="&lt;SmartSettings&gt;&lt;SmartOptions&gt;&lt;Code&gt;H4sIAAAAAAAEAO29B2AcSZYlJi9tynt/SvVK1+B0oQiAYBMk2JBAEOzBiM3mkuwdaUcjKasqgcplVmVdZhZAzO2dvPfee++999577733ujudTif33/8/XGZkAWz2zkrayZ4hgKrIHz9+fB8/ItZNsbxIvyimddVU5+34y/PzYpqPz5ZtXler8cvqKq9fVsWyPfyNE2n7+rpp80Xnz/FJVZb5tC2qZTP+PF/mdTHtNnm1XrbFwsJ+ndeX1FXTbfYmf+c6++66PGe8GJEvqunb9Wr8epHV7em7Nl821J/AO8+m+dd7i1BftnVVOkTe7/XTy3zZ4uXfOFlmi7xZ0Ydp2Po3Tn7xb5yk9KzWk7KYptMyaxpp8+WKaZY+Cv58kjW5vKEv8st1cZm1ecodfjtbzsq8/m6drVZ5nU7n+fRtPjuZZ8uLfOa3SD9Ll+uyZPwsJEGjuszrupjl6aSqyvRsWbRbZz4Wz6p6kTadD0bp2fFqlVK3dxxAD0s8E0J/zPD6b+PFABk8QvetV9msqJ6s27Zavp5nq7xJ694nNJz8Ku213CK449c5eDCfyUfSl4dlBFM8xXm61etnfNZ4fXSADADCc/cuE7LIyuIHygZmis9p/PGXzk4wfU+qdzKP+OWzHuHHx7OZabf10YlM+EegZQykATTWhgQwNkb9tjch5qHhHLdtNp2nOXgqnQtTbehzkAlp1iKcu2WG9PsrKvr2bcelzdNPPtvQ/dj/Y3Csdd6u62Xa1us80vkvCT/6JV0o+vZ5Vjb+60E7I8GXVTFLBwa+VU1+mpg4bfLlLK9HQrPj+qJJ82GBizMQQ0izxn3dGzt4377yu4qquFli2vr61gLBrPYKQyOEfPEkDPsyOzDr0Q7xDHSKh1j3q9UM5G7n1DfADzf+BhRQOLqo8vGfDZjj2SCsqbK6JwWDPG0eIsYX2Vsiw7o280B6JS1ogHnTVjVBzc7JohGdqisixd15MQNFmGzNZtjhwHVCt3ouxQn1Mv6iqd7UxeuWpmW8wO/rfEjS8XSE7oaPz4tlVpbvzylfZDWNsxy/IszJcp1Uiy9ZBjtTOoRoBJvIR9OsJS26dfpumrNOT/N3t7cqEJTn1cUFVFldV/XWR8+yoqRJa6t0LUzODJkKx8i0jT8aoZNb6TLvV/fHXeKax816QYbo+ij82PgdZNNEvJRSyjDjDpC7fShGF4ov1Be8R+nZ06JZVU02KT3B7RDIQDE+ifN2Yq0YtAiP/Brxjbi9+Ed9GfeVmf016hHhiWnOedGMBU/6Nyq2cB+e1dXC9bXl+urOZs8MDcyZ+erzvG3Sq3lOc6YTJ9TOpu0aspNO8rIiuSe+yoRQ5By+86bT9hGZUjxKOvEofRfqRtJc5G36i40Z9eZIrdLhjRb4NkOvzolVOySww4Q6VCfia49YFfJtRntr6VeaBORMf+EvjDfG46g3/smiKUiA0s8+6wd5Qxr5Zo2Bp3mPEcDNuMmhxrNBScfGlF5m5TpPf4/ht/Dcetzpo28A0LOOA+g/N1uKHlMrd7HHKPow37pZzZyQIau3PlRZuECmYUG5MkqftBN/cFGQc5q6HEFf+9tehoTH94gjmi+qcN9n/P3vwIsOFgQj4vSaR0QvCud9nOCwz/Gb69VmieRhoxU46vO6Wq9I3j0KUENKpgDELr5gPxpfftUWJfIv7QvKRPhmA00/8l2Ej95fAhkPtc4X+P2M0jXwhz28Prefb/DqQA0PQDzs8J8bfOXB6MA8N7yPB47MFli4oAHtHtKPx595oxSC08effLIBT/Pcoj88Yt+Yeqnf2feK72+gnv+w0ZlmS/VcjVMzEMLGnhtpZ55bjgmP5fb3ZPTjdSsfbDRusUd6s+/f2G3QEl3zH1+SObnF7JrnPSiCx4baOkvC9VauxxBZFlN2IYbkc+h5T2TwBH4w43BLnvGfPvN1MyC3eQYCuthzy6a3bLYxZOw+70FjnuyQNO85ocNBKQO7JYFvQYYbmtzw9a0IeAvCDQ7XqcWbxrwB09vnEYYj95Mvv/jmg/fC5Yp/8c4voT+bNlvS+gG7WN2gmuP5EQIZqK2tO6wy4k4OnrgTiOcDI6lXOcdQ8AAfNzkFUHV+/tlHvWj5o7tHdkBf1yXUMYQtInTuKNdhl2JgjgbZzwHdmJE2yi+SfMCzMeGiP37J/wO4/5sEixsAAA==&lt;/Code&gt;&lt;CodeSignature&gt;PkA0BeKbb6k61bj3t4f1QSFayBUYgLPJscplsSWXSWETP9K+Qt+F64ckorPLd8+B5pUuOYUZt8sQCDzu9gBcKz39fQgV91hIt0oqFteS++UWEeHO1gycpKFFsJxcozm1FW5bSWpVeWg5EUj1A5nN8+y/N933tD4tJfkwKnd/wZ0pZ+OtKJ/hckodGR615t61VVRT4Y5s1n0MIa+55nxOosCBp6NOzORIp/azJKDPnIhk7JaEEhrmq1HM9ZcaH9udWluVSnR/A465IQeaosM5OvWqArccy/R8wGhgPdegn2Wx1JQV83Cjcp448iN6gnzRNlTFmBKLTBUHfR1hZGDSDw==&lt;/CodeSignature&gt;&lt;/SmartOptions&gt;&lt;SmartResize enabled=&quot;True&quot; minWidth=&quot;10&quot; minHeight=&quot;10&quot; /&gt;&lt;/SmartSettings&gt;">
              <a:extLst>
                <a:ext uri="{FF2B5EF4-FFF2-40B4-BE49-F238E27FC236}">
                  <a16:creationId xmlns:a16="http://schemas.microsoft.com/office/drawing/2014/main" id="{2B1C3DCD-945F-43D5-8E1A-C0106FF0618E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1811083" y="3331541"/>
              <a:ext cx="751669" cy="144000"/>
              <a:chOff x="629892" y="1623383"/>
              <a:chExt cx="751669" cy="144000"/>
            </a:xfrm>
          </p:grpSpPr>
          <p:sp>
            <p:nvSpPr>
              <p:cNvPr id="76" name="Circle">
                <a:extLst>
                  <a:ext uri="{FF2B5EF4-FFF2-40B4-BE49-F238E27FC236}">
                    <a16:creationId xmlns:a16="http://schemas.microsoft.com/office/drawing/2014/main" id="{5D4BFC39-A09A-462F-A0AF-5616A11B04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1530" y="1623383"/>
                <a:ext cx="144000" cy="144000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77" name="Check" hidden="1">
                <a:extLst>
                  <a:ext uri="{FF2B5EF4-FFF2-40B4-BE49-F238E27FC236}">
                    <a16:creationId xmlns:a16="http://schemas.microsoft.com/office/drawing/2014/main" id="{3CBA2CAD-8600-40F0-87F7-B543EF1B554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892" y="1659383"/>
                <a:ext cx="72000" cy="72000"/>
              </a:xfrm>
              <a:prstGeom prst="ellipse">
                <a:avLst/>
              </a:prstGeom>
              <a:solidFill>
                <a:srgbClr val="808080"/>
              </a:solidFill>
              <a:ln w="6350">
                <a:solidFill>
                  <a:srgbClr val="8080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78" name="Label">
                <a:extLst>
                  <a:ext uri="{FF2B5EF4-FFF2-40B4-BE49-F238E27FC236}">
                    <a16:creationId xmlns:a16="http://schemas.microsoft.com/office/drawing/2014/main" id="{C63BFADD-6158-49A6-AC64-EEE4225FB1A5}"/>
                  </a:ext>
                </a:extLst>
              </p:cNvPr>
              <p:cNvSpPr txBox="1"/>
              <p:nvPr/>
            </p:nvSpPr>
            <p:spPr>
              <a:xfrm>
                <a:off x="887580" y="1626134"/>
                <a:ext cx="493981" cy="138499"/>
              </a:xfrm>
              <a:prstGeom prst="rect">
                <a:avLst/>
              </a:prstGeom>
              <a:noFill/>
            </p:spPr>
            <p:txBody>
              <a:bodyPr wrap="none" lIns="73152" tIns="0" rIns="73152" bIns="0" rtlCol="0" anchor="ctr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900">
                    <a:latin typeface="맑은 고딕" panose="020B0503020000020004" pitchFamily="50" charset="-127"/>
                    <a:ea typeface="맑은 고딕" panose="020B0503020000020004" pitchFamily="50" charset="-127"/>
                    <a:cs typeface="Segoe UI" panose="020B0502040204020203" pitchFamily="34" charset="0"/>
                  </a:rPr>
                  <a:t>그룹별</a:t>
                </a:r>
                <a:endParaRPr lang="ko-KR" altLang="en-US" sz="900" dirty="0"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67" name="Radio Button" descr="&lt;SmartSettings&gt;&lt;SmartOptions&gt;&lt;Code&gt;H4sIAAAAAAAEAO29B2AcSZYlJi9tynt/SvVK1+B0oQiAYBMk2JBAEOzBiM3mkuwdaUcjKasqgcplVmVdZhZAzO2dvPfee++999577733ujudTif33/8/XGZkAWz2zkrayZ4hgKrIHz9+fB8/ItZNsbxIvyimddVU5+34y/PzYpqPz5ZtXler8cvqKq9fVsWyPfyNE2n7+rpp80Xnz/FJVZb5tC2qZTP+PF/mdTHtNnm1XrbFwsJ+ndeX1FXTbfYmf+c6++66PGe8GJEvqunb9Wr8epHV7em7Nl821J/AO8+m+dd7i1BftnVVOkTe7/XTy3zZ4uXfOFlmi7xZ0Ydp2Po3Tn7xb5yk9KzWk7KYptMyaxpp8+WKaZY+Cv58kjW5vKEv8st1cZm1ecodfjtbzsq8/m6drVZ5nU7n+fRtPjuZZ8uLfOa3SD9Ll+uyZPwsJEGjuszrupjl6aSqyvRsWbRbZz4Wz6p6kTadD0bp2fFqlVK3dxxAD0s8E0J/zPD6b+PFABk8QvetV9msqJ6s27Zavp5nq7xJ694nNJz8Ku213CK449c5eDCfyUfSl4dlBFM8xXm61etnfNZ4fXSADADCc/cuE7LIyuIHygZmis9p/PGXzk4wfU+qdzKP+OWzHuHHx7OZabf10YlM+EegZQykATTWhgQwNkb9tjch5qHhHLdtNp2nOXgqnQtTbehzkAlp1iKcu2WG9PsrKvr2bcelzdNPPtvQ/dj/Y3Csdd6u62Xa1us80vkvCT/6JV0o+vZ5Vjb+60E7I8GXVTFLBwa+VU1+mpg4bfLlLK9HQrPj+qJJ82GBizMQQ0izxn3dGzt4377yu4qquFli2vr61gLBrPYKQyOEfPEkDPsyOzDr0Q7xDHSKh1j3q9UM5G7n1DfADzf+BhRQOLqo8vGfDZjj2SCsqbK6JwWDPG0eIsYX2Vsiw7o280B6JS1ogHnTVjVBzc7JohGdqisixd15MQNFmGzNZtjhwHVCt3ouxQn1Mv6iqd7UxeuWpmW8wO/rfEjS8XSE7oaPz4tlVpbvzylfZDWNsxy/IszJcp1Uiy9ZBjtTOoRoBJvIR9OsJS26dfpumrNOT/N3t7cqEJTn1cUFVFldV/XWR8+yoqRJa6t0LUzODJkKx8i0jT8aoZNb6TLvV/fHXeKax816QYbo+ij82PgdZNNEvJRSyjDjDpC7fShGF4ov1Be8R+nZ06JZVU02KT3B7RDIQDE+ifN2Yq0YtAiP/Brxjbi9+Ed9GfeVmf016hHhiWnOedGMBU/6Nyq2cB+e1dXC9bXl+urOZs8MDcyZ+erzvG3Sq3lOc6YTJ9TOpu0aspNO8rIiuSe+yoRQ5By+86bT9hGZUjxKOvEofRfqRtJc5G36i40Z9eZIrdLhjRb4NkOvzolVOySww4Q6VCfia49YFfJtRntr6VeaBORMf+EvjDfG46g3/smiKUiA0s8+6wd5Qxr5Zo2Bp3mPEcDNuMmhxrNBScfGlF5m5TpPf4/ht/Dcetzpo28A0LOOA+g/N1uKHlMrd7HHKPow37pZzZyQIau3PlRZuECmYUG5MkqftBN/cFGQc5q6HEFf+9tehoTH94gjmi+qcN9n/P3vwIsOFgQj4vSaR0QvCud9nOCwz/Gb69VmieRhoxU46vO6Wq9I3j0KUENKpgDELr5gPxpfftUWJfIv7QvKRPhmA00/8l2Ej95fAhkPtc4X+P2M0jXwhz28Prefb/DqQA0PQDzs8J8bfOXB6MA8N7yPB47MFli4oAHtHtKPx595oxSC08effLIBT/Pcoj88Yt+Yeqnf2feK72+gnv+w0ZlmS/VcjVMzEMLGnhtpZ55bjgmP5fb3ZPTjdSsfbDRusUd6s+/f2G3QEl3zH1+SObnF7JrnPSiCx4baOkvC9VauxxBZFlN2IYbkc+h5T2TwBH4w43BLnvGfPvN1MyC3eQYCuthzy6a3bLYxZOw+70FjnuyQNO85ocNBKQO7JYFvQYYbmtzw9a0IeAvCDQ7XqcWbxrwB09vnEYYj95Mvv/jmg/fC5Yp/8c4voT+bNlvS+gG7WN2gmuP5EQIZqK2tO6wy4k4OnrgTiOcDI6lXOcdQ8AAfNzkFUHV+/tlHvWj5o7tHdkBf1yXUMYQtInTuKNdhl2JgjgbZzwHdmJE2yi+SfMCzMeGiP37J/wO4/5sEixsAAA==&lt;/Code&gt;&lt;CodeSignature&gt;PkA0BeKbb6k61bj3t4f1QSFayBUYgLPJscplsSWXSWETP9K+Qt+F64ckorPLd8+B5pUuOYUZt8sQCDzu9gBcKz39fQgV91hIt0oqFteS++UWEeHO1gycpKFFsJxcozm1FW5bSWpVeWg5EUj1A5nN8+y/N933tD4tJfkwKnd/wZ0pZ+OtKJ/hckodGR615t61VVRT4Y5s1n0MIa+55nxOosCBp6NOzORIp/azJKDPnIhk7JaEEhrmq1HM9ZcaH9udWluVSnR/A465IQeaosM5OvWqArccy/R8wGhgPdegn2Wx1JQV83Cjcp448iN6gnzRNlTFmBKLTBUHfR1hZGDSDw==&lt;/CodeSignature&gt;&lt;/SmartOptions&gt;&lt;SmartResize enabled=&quot;True&quot; minWidth=&quot;10&quot; minHeight=&quot;10&quot; /&gt;&lt;/SmartSettings&gt;">
              <a:extLst>
                <a:ext uri="{FF2B5EF4-FFF2-40B4-BE49-F238E27FC236}">
                  <a16:creationId xmlns:a16="http://schemas.microsoft.com/office/drawing/2014/main" id="{42291CFE-D065-4C76-B205-187E99465677}"/>
                </a:ext>
              </a:extLst>
            </p:cNvPr>
            <p:cNvGrpSpPr/>
            <p:nvPr>
              <p:custDataLst>
                <p:tags r:id="rId4"/>
              </p:custDataLst>
            </p:nvPr>
          </p:nvGrpSpPr>
          <p:grpSpPr>
            <a:xfrm>
              <a:off x="1272510" y="3331541"/>
              <a:ext cx="524615" cy="144000"/>
              <a:chOff x="741530" y="1623383"/>
              <a:chExt cx="524615" cy="144000"/>
            </a:xfrm>
          </p:grpSpPr>
          <p:sp>
            <p:nvSpPr>
              <p:cNvPr id="73" name="Label">
                <a:extLst>
                  <a:ext uri="{FF2B5EF4-FFF2-40B4-BE49-F238E27FC236}">
                    <a16:creationId xmlns:a16="http://schemas.microsoft.com/office/drawing/2014/main" id="{4A8C6698-CFB0-4420-B31E-C24A122C1429}"/>
                  </a:ext>
                </a:extLst>
              </p:cNvPr>
              <p:cNvSpPr txBox="1"/>
              <p:nvPr/>
            </p:nvSpPr>
            <p:spPr>
              <a:xfrm>
                <a:off x="887580" y="1626134"/>
                <a:ext cx="378565" cy="138499"/>
              </a:xfrm>
              <a:prstGeom prst="rect">
                <a:avLst/>
              </a:prstGeom>
              <a:noFill/>
            </p:spPr>
            <p:txBody>
              <a:bodyPr wrap="none" lIns="73152" tIns="0" rIns="73152" bIns="0" rtlCol="0" anchor="ctr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900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Segoe UI" panose="020B0502040204020203" pitchFamily="34" charset="0"/>
                  </a:rPr>
                  <a:t>건별</a:t>
                </a:r>
              </a:p>
            </p:txBody>
          </p:sp>
          <p:sp>
            <p:nvSpPr>
              <p:cNvPr id="74" name="Circle">
                <a:extLst>
                  <a:ext uri="{FF2B5EF4-FFF2-40B4-BE49-F238E27FC236}">
                    <a16:creationId xmlns:a16="http://schemas.microsoft.com/office/drawing/2014/main" id="{9D475777-6C41-415E-88C7-9B6A7F1FAE0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1530" y="1623383"/>
                <a:ext cx="144000" cy="144000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75" name="Check">
                <a:extLst>
                  <a:ext uri="{FF2B5EF4-FFF2-40B4-BE49-F238E27FC236}">
                    <a16:creationId xmlns:a16="http://schemas.microsoft.com/office/drawing/2014/main" id="{7CEBBD01-2AA9-40F3-9477-1DD0F6406DF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7530" y="1659383"/>
                <a:ext cx="72000" cy="72000"/>
              </a:xfrm>
              <a:prstGeom prst="ellipse">
                <a:avLst/>
              </a:prstGeom>
              <a:solidFill>
                <a:srgbClr val="808080"/>
              </a:solidFill>
              <a:ln w="6350">
                <a:solidFill>
                  <a:srgbClr val="8080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</p:grpSp>
        <p:sp>
          <p:nvSpPr>
            <p:cNvPr id="81" name="모서리가 둥근 직사각형 360">
              <a:extLst>
                <a:ext uri="{FF2B5EF4-FFF2-40B4-BE49-F238E27FC236}">
                  <a16:creationId xmlns:a16="http://schemas.microsoft.com/office/drawing/2014/main" id="{92D427A9-F1ED-4FE8-9B8B-175039F20E53}"/>
                </a:ext>
              </a:extLst>
            </p:cNvPr>
            <p:cNvSpPr/>
            <p:nvPr/>
          </p:nvSpPr>
          <p:spPr>
            <a:xfrm>
              <a:off x="2722641" y="3265302"/>
              <a:ext cx="1626282" cy="252000"/>
            </a:xfrm>
            <a:prstGeom prst="roundRect">
              <a:avLst>
                <a:gd name="adj" fmla="val 7253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pPr>
                <a:defRPr/>
              </a:pPr>
              <a:r>
                <a:rPr lang="ko-KR" altLang="en-US" sz="900" dirty="0" err="1">
                  <a:solidFill>
                    <a:schemeClr val="bg1">
                      <a:lumMod val="50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그룹명</a:t>
              </a:r>
              <a:r>
                <a:rPr lang="ko-KR" altLang="en-US" sz="900" dirty="0">
                  <a:solidFill>
                    <a:schemeClr val="bg1">
                      <a:lumMod val="50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 </a:t>
              </a:r>
              <a:r>
                <a:rPr lang="en-US" altLang="ko-KR" sz="900" dirty="0">
                  <a:solidFill>
                    <a:schemeClr val="bg1">
                      <a:lumMod val="50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(</a:t>
              </a:r>
              <a:r>
                <a:rPr lang="ko-KR" altLang="en-US" sz="900" dirty="0">
                  <a:solidFill>
                    <a:schemeClr val="bg1">
                      <a:lumMod val="50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한글</a:t>
              </a:r>
              <a:r>
                <a:rPr lang="en-US" altLang="ko-KR" sz="900" dirty="0">
                  <a:solidFill>
                    <a:schemeClr val="bg1">
                      <a:lumMod val="50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20</a:t>
              </a:r>
              <a:r>
                <a:rPr lang="ko-KR" altLang="en-US" sz="900" dirty="0">
                  <a:solidFill>
                    <a:schemeClr val="bg1">
                      <a:lumMod val="50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자 이내</a:t>
              </a:r>
              <a:r>
                <a:rPr lang="en-US" altLang="ko-KR" sz="900" dirty="0">
                  <a:solidFill>
                    <a:schemeClr val="bg1">
                      <a:lumMod val="50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) </a:t>
              </a:r>
              <a:endParaRPr kumimoji="0" lang="en-US" altLang="ko-KR" sz="900" b="0" i="0" u="none" strike="noStrike" kern="0" cap="none" spc="-6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  <a:sym typeface="Arial"/>
              </a:endParaRPr>
            </a:p>
          </p:txBody>
        </p:sp>
      </p:grpSp>
      <p:grpSp>
        <p:nvGrpSpPr>
          <p:cNvPr id="86" name="그룹 85">
            <a:extLst>
              <a:ext uri="{FF2B5EF4-FFF2-40B4-BE49-F238E27FC236}">
                <a16:creationId xmlns:a16="http://schemas.microsoft.com/office/drawing/2014/main" id="{DA550E76-3558-4C7E-B08C-BB02FDDBCED8}"/>
              </a:ext>
            </a:extLst>
          </p:cNvPr>
          <p:cNvGrpSpPr/>
          <p:nvPr/>
        </p:nvGrpSpPr>
        <p:grpSpPr>
          <a:xfrm>
            <a:off x="1298899" y="2633366"/>
            <a:ext cx="1865076" cy="225127"/>
            <a:chOff x="151415" y="2370554"/>
            <a:chExt cx="1865076" cy="225127"/>
          </a:xfrm>
        </p:grpSpPr>
        <p:grpSp>
          <p:nvGrpSpPr>
            <p:cNvPr id="87" name="그룹 86">
              <a:extLst>
                <a:ext uri="{FF2B5EF4-FFF2-40B4-BE49-F238E27FC236}">
                  <a16:creationId xmlns:a16="http://schemas.microsoft.com/office/drawing/2014/main" id="{EF072B7A-5F54-4DC3-8550-F234CD7D633E}"/>
                </a:ext>
              </a:extLst>
            </p:cNvPr>
            <p:cNvGrpSpPr/>
            <p:nvPr/>
          </p:nvGrpSpPr>
          <p:grpSpPr>
            <a:xfrm>
              <a:off x="151415" y="2370554"/>
              <a:ext cx="599985" cy="225127"/>
              <a:chOff x="1241006" y="2738913"/>
              <a:chExt cx="599985" cy="225127"/>
            </a:xfrm>
          </p:grpSpPr>
          <p:sp>
            <p:nvSpPr>
              <p:cNvPr id="89" name="모서리가 둥근 직사각형 164">
                <a:extLst>
                  <a:ext uri="{FF2B5EF4-FFF2-40B4-BE49-F238E27FC236}">
                    <a16:creationId xmlns:a16="http://schemas.microsoft.com/office/drawing/2014/main" id="{0B547626-8220-4239-9E7E-BE5E39DE7413}"/>
                  </a:ext>
                </a:extLst>
              </p:cNvPr>
              <p:cNvSpPr/>
              <p:nvPr/>
            </p:nvSpPr>
            <p:spPr>
              <a:xfrm>
                <a:off x="1241006" y="2738913"/>
                <a:ext cx="599985" cy="216000"/>
              </a:xfrm>
              <a:prstGeom prst="roundRect">
                <a:avLst>
                  <a:gd name="adj" fmla="val 7253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79200" rIns="108000" bIns="79200" rtlCol="0" anchor="ctr">
                <a:noAutofit/>
              </a:bodyPr>
              <a:lstStyle/>
              <a:p>
                <a:r>
                  <a:rPr lang="en-US" altLang="ko-KR" sz="900" spc="-60">
                    <a:solidFill>
                      <a:schemeClr val="tx1"/>
                    </a:solidFill>
                    <a:effectLst/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10</a:t>
                </a:r>
              </a:p>
            </p:txBody>
          </p:sp>
          <p:sp>
            <p:nvSpPr>
              <p:cNvPr id="90" name="TextBox 56">
                <a:extLst>
                  <a:ext uri="{FF2B5EF4-FFF2-40B4-BE49-F238E27FC236}">
                    <a16:creationId xmlns:a16="http://schemas.microsoft.com/office/drawing/2014/main" id="{D5DB40CB-805C-4A75-AE8A-A79E8F9B8E1E}"/>
                  </a:ext>
                </a:extLst>
              </p:cNvPr>
              <p:cNvSpPr txBox="1"/>
              <p:nvPr/>
            </p:nvSpPr>
            <p:spPr>
              <a:xfrm>
                <a:off x="1549898" y="2743235"/>
                <a:ext cx="165151" cy="2208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6750" tIns="48375" rIns="96750" bIns="48375" rtlCol="0" anchor="ctr" anchorCtr="0"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indent="0" rtl="0">
                  <a:spcBef>
                    <a:spcPts val="0"/>
                  </a:spcBef>
                  <a:buSzPct val="25000"/>
                  <a:buNone/>
                </a:pPr>
                <a:r>
                  <a:rPr lang="ko-KR" altLang="en-US" sz="800" dirty="0">
                    <a:latin typeface="+mn-ea"/>
                    <a:cs typeface="Arial"/>
                    <a:sym typeface="Arial"/>
                  </a:rPr>
                  <a:t>▼</a:t>
                </a:r>
              </a:p>
            </p:txBody>
          </p:sp>
        </p:grp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F24CC5BB-D29C-46AA-A801-0E55ECBD949A}"/>
                </a:ext>
              </a:extLst>
            </p:cNvPr>
            <p:cNvSpPr txBox="1"/>
            <p:nvPr/>
          </p:nvSpPr>
          <p:spPr>
            <a:xfrm>
              <a:off x="792355" y="2373102"/>
              <a:ext cx="1224136" cy="205881"/>
            </a:xfrm>
            <a:prstGeom prst="rect">
              <a:avLst/>
            </a:prstGeom>
          </p:spPr>
          <p:txBody>
            <a:bodyPr wrap="square" lIns="36000" tIns="36000" rIns="36000" bIns="36000" rtlCol="0" anchor="ctr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총 </a:t>
              </a:r>
              <a:r>
                <a:rPr kumimoji="0" lang="en-US" altLang="ko-KR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n</a:t>
              </a:r>
              <a:r>
                <a:rPr kumimoji="0" lang="ko-KR" altLang="en-US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건 </a:t>
              </a:r>
              <a:r>
                <a:rPr kumimoji="0" lang="en-US" altLang="ko-KR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(</a:t>
              </a:r>
              <a:r>
                <a:rPr kumimoji="0" lang="en-US" altLang="ko-KR" sz="800" b="0" i="0" u="none" strike="noStrike" kern="0" cap="none" spc="-46" normalizeH="0" baseline="0" noProof="0" dirty="0">
                  <a:ln>
                    <a:noFill/>
                  </a:ln>
                  <a:solidFill>
                    <a:srgbClr val="E0403D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n</a:t>
              </a:r>
              <a:r>
                <a:rPr kumimoji="0" lang="en-US" altLang="ko-KR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/n </a:t>
              </a:r>
              <a:r>
                <a:rPr kumimoji="0" lang="ko-KR" altLang="en-US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페이지</a:t>
              </a:r>
              <a:r>
                <a:rPr kumimoji="0" lang="en-US" altLang="ko-KR" sz="800" b="0" i="0" u="none" strike="noStrike" kern="0" cap="none" spc="-46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  <a:cs typeface="+mn-cs"/>
                </a:rPr>
                <a:t>)</a:t>
              </a:r>
              <a:endPara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59" name="타원 158">
            <a:extLst>
              <a:ext uri="{FF2B5EF4-FFF2-40B4-BE49-F238E27FC236}">
                <a16:creationId xmlns:a16="http://schemas.microsoft.com/office/drawing/2014/main" id="{0F633D24-03E8-4318-9C4A-5FC99B440A5E}"/>
              </a:ext>
            </a:extLst>
          </p:cNvPr>
          <p:cNvSpPr/>
          <p:nvPr/>
        </p:nvSpPr>
        <p:spPr>
          <a:xfrm>
            <a:off x="2870164" y="2648797"/>
            <a:ext cx="161925" cy="161925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Ins="90000" rtlCol="0" anchor="ctr" anchorCtr="0"/>
          <a:lstStyle/>
          <a:p>
            <a:pPr algn="ctr"/>
            <a:r>
              <a:rPr lang="en-US" altLang="ko-KR" sz="8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80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2" name="Close" descr="&lt;SmartSettings&gt;&lt;SmartResize anchorLeft=&quot;None&quot; anchorTop=&quot;Absolute&quot; anchorRight=&quot;Absolute&quot; anchorBottom=&quot;None&quot; /&gt;&lt;/SmartSettings&gt;">
            <a:extLst>
              <a:ext uri="{FF2B5EF4-FFF2-40B4-BE49-F238E27FC236}">
                <a16:creationId xmlns:a16="http://schemas.microsoft.com/office/drawing/2014/main" id="{E9FC7E5B-A5F1-4ACE-96A6-9F07EE00953F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 bwMode="auto">
          <a:xfrm>
            <a:off x="7756665" y="6379084"/>
            <a:ext cx="50401" cy="79438"/>
          </a:xfrm>
          <a:custGeom>
            <a:avLst/>
            <a:gdLst>
              <a:gd name="T0" fmla="*/ 3 w 47"/>
              <a:gd name="T1" fmla="*/ 0 h 50"/>
              <a:gd name="T2" fmla="*/ 0 w 47"/>
              <a:gd name="T3" fmla="*/ 3 h 50"/>
              <a:gd name="T4" fmla="*/ 20 w 47"/>
              <a:gd name="T5" fmla="*/ 25 h 50"/>
              <a:gd name="T6" fmla="*/ 0 w 47"/>
              <a:gd name="T7" fmla="*/ 46 h 50"/>
              <a:gd name="T8" fmla="*/ 3 w 47"/>
              <a:gd name="T9" fmla="*/ 50 h 50"/>
              <a:gd name="T10" fmla="*/ 23 w 47"/>
              <a:gd name="T11" fmla="*/ 28 h 50"/>
              <a:gd name="T12" fmla="*/ 44 w 47"/>
              <a:gd name="T13" fmla="*/ 49 h 50"/>
              <a:gd name="T14" fmla="*/ 47 w 47"/>
              <a:gd name="T15" fmla="*/ 46 h 50"/>
              <a:gd name="T16" fmla="*/ 27 w 47"/>
              <a:gd name="T17" fmla="*/ 25 h 50"/>
              <a:gd name="T18" fmla="*/ 47 w 47"/>
              <a:gd name="T19" fmla="*/ 3 h 50"/>
              <a:gd name="T20" fmla="*/ 44 w 47"/>
              <a:gd name="T21" fmla="*/ 0 h 50"/>
              <a:gd name="T22" fmla="*/ 24 w 47"/>
              <a:gd name="T23" fmla="*/ 21 h 50"/>
              <a:gd name="T24" fmla="*/ 3 w 47"/>
              <a:gd name="T2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50">
                <a:moveTo>
                  <a:pt x="3" y="0"/>
                </a:moveTo>
                <a:lnTo>
                  <a:pt x="0" y="3"/>
                </a:lnTo>
                <a:lnTo>
                  <a:pt x="20" y="25"/>
                </a:lnTo>
                <a:lnTo>
                  <a:pt x="0" y="46"/>
                </a:lnTo>
                <a:lnTo>
                  <a:pt x="3" y="50"/>
                </a:lnTo>
                <a:lnTo>
                  <a:pt x="23" y="28"/>
                </a:lnTo>
                <a:lnTo>
                  <a:pt x="44" y="49"/>
                </a:lnTo>
                <a:lnTo>
                  <a:pt x="47" y="46"/>
                </a:lnTo>
                <a:lnTo>
                  <a:pt x="27" y="25"/>
                </a:lnTo>
                <a:lnTo>
                  <a:pt x="47" y="3"/>
                </a:lnTo>
                <a:lnTo>
                  <a:pt x="44" y="0"/>
                </a:lnTo>
                <a:lnTo>
                  <a:pt x="24" y="21"/>
                </a:lnTo>
                <a:lnTo>
                  <a:pt x="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E62A7F73-8CA1-C051-C418-3213747F3446}"/>
              </a:ext>
            </a:extLst>
          </p:cNvPr>
          <p:cNvGrpSpPr/>
          <p:nvPr/>
        </p:nvGrpSpPr>
        <p:grpSpPr>
          <a:xfrm>
            <a:off x="2796852" y="2137872"/>
            <a:ext cx="2639694" cy="252000"/>
            <a:chOff x="2796852" y="2117167"/>
            <a:chExt cx="2639694" cy="25200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9B4B7E9-AE06-4752-8BEC-BC678ADE12DE}"/>
                </a:ext>
              </a:extLst>
            </p:cNvPr>
            <p:cNvSpPr txBox="1"/>
            <p:nvPr/>
          </p:nvSpPr>
          <p:spPr>
            <a:xfrm>
              <a:off x="2796852" y="2125070"/>
              <a:ext cx="1083453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</a:rPr>
                <a:t>사업자등록번호 </a:t>
              </a:r>
              <a:r>
                <a:rPr lang="en-US" altLang="ko-KR" sz="900" dirty="0">
                  <a:solidFill>
                    <a:srgbClr val="FF00FF"/>
                  </a:solidFill>
                  <a:latin typeface="+mn-ea"/>
                  <a:cs typeface="Arial"/>
                  <a:sym typeface="Arial"/>
                </a:rPr>
                <a:t> </a:t>
              </a:r>
              <a:endParaRPr lang="ko-KR" altLang="en-US" sz="900" dirty="0">
                <a:latin typeface="+mn-ea"/>
                <a:cs typeface="Arial"/>
                <a:sym typeface="Arial"/>
              </a:endParaRPr>
            </a:p>
          </p:txBody>
        </p:sp>
        <p:sp>
          <p:nvSpPr>
            <p:cNvPr id="3" name="모서리가 둥근 직사각형 360">
              <a:extLst>
                <a:ext uri="{FF2B5EF4-FFF2-40B4-BE49-F238E27FC236}">
                  <a16:creationId xmlns:a16="http://schemas.microsoft.com/office/drawing/2014/main" id="{159B4FE3-6AE4-CF9C-7AC9-4EF900B0C791}"/>
                </a:ext>
              </a:extLst>
            </p:cNvPr>
            <p:cNvSpPr/>
            <p:nvPr/>
          </p:nvSpPr>
          <p:spPr>
            <a:xfrm>
              <a:off x="3810264" y="2117167"/>
              <a:ext cx="1626282" cy="252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pPr>
                <a:defRPr/>
              </a:pPr>
              <a:r>
                <a:rPr kumimoji="0" lang="ko-KR" altLang="en-US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예</a:t>
              </a:r>
              <a:r>
                <a:rPr kumimoji="0" lang="en-US" altLang="ko-KR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) 1234567890</a:t>
              </a:r>
            </a:p>
          </p:txBody>
        </p:sp>
      </p:grpSp>
      <p:sp>
        <p:nvSpPr>
          <p:cNvPr id="45" name="Header">
            <a:extLst>
              <a:ext uri="{FF2B5EF4-FFF2-40B4-BE49-F238E27FC236}">
                <a16:creationId xmlns:a16="http://schemas.microsoft.com/office/drawing/2014/main" id="{2AE2B59B-BBD7-D20D-1C34-815183AC745A}"/>
              </a:ext>
            </a:extLst>
          </p:cNvPr>
          <p:cNvSpPr txBox="1"/>
          <p:nvPr/>
        </p:nvSpPr>
        <p:spPr>
          <a:xfrm>
            <a:off x="-2817" y="2636548"/>
            <a:ext cx="1231363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 dirty="0">
                <a:latin typeface="+mj-ea"/>
                <a:ea typeface="+mj-ea"/>
                <a:cs typeface="Segoe UI" panose="020B0502040204020203" pitchFamily="34" charset="0"/>
              </a:rPr>
              <a:t>발행결과 내역</a:t>
            </a:r>
            <a:endParaRPr lang="en-US" sz="1000" b="1" dirty="0">
              <a:latin typeface="+mj-ea"/>
              <a:ea typeface="+mj-ea"/>
              <a:cs typeface="Segoe UI" panose="020B0502040204020203" pitchFamily="34" charset="0"/>
            </a:endParaRPr>
          </a:p>
        </p:txBody>
      </p:sp>
      <p:graphicFrame>
        <p:nvGraphicFramePr>
          <p:cNvPr id="69" name="표 68">
            <a:extLst>
              <a:ext uri="{FF2B5EF4-FFF2-40B4-BE49-F238E27FC236}">
                <a16:creationId xmlns:a16="http://schemas.microsoft.com/office/drawing/2014/main" id="{CE5E85CD-9619-F023-6725-04201C7676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448981"/>
              </p:ext>
            </p:extLst>
          </p:nvPr>
        </p:nvGraphicFramePr>
        <p:xfrm>
          <a:off x="112271" y="2913433"/>
          <a:ext cx="7803291" cy="1156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241">
                  <a:extLst>
                    <a:ext uri="{9D8B030D-6E8A-4147-A177-3AD203B41FA5}">
                      <a16:colId xmlns:a16="http://schemas.microsoft.com/office/drawing/2014/main" val="2621328923"/>
                    </a:ext>
                  </a:extLst>
                </a:gridCol>
                <a:gridCol w="916000">
                  <a:extLst>
                    <a:ext uri="{9D8B030D-6E8A-4147-A177-3AD203B41FA5}">
                      <a16:colId xmlns:a16="http://schemas.microsoft.com/office/drawing/2014/main" val="301249500"/>
                    </a:ext>
                  </a:extLst>
                </a:gridCol>
                <a:gridCol w="943227">
                  <a:extLst>
                    <a:ext uri="{9D8B030D-6E8A-4147-A177-3AD203B41FA5}">
                      <a16:colId xmlns:a16="http://schemas.microsoft.com/office/drawing/2014/main" val="939786737"/>
                    </a:ext>
                  </a:extLst>
                </a:gridCol>
                <a:gridCol w="943227">
                  <a:extLst>
                    <a:ext uri="{9D8B030D-6E8A-4147-A177-3AD203B41FA5}">
                      <a16:colId xmlns:a16="http://schemas.microsoft.com/office/drawing/2014/main" val="3180236304"/>
                    </a:ext>
                  </a:extLst>
                </a:gridCol>
                <a:gridCol w="1157632">
                  <a:extLst>
                    <a:ext uri="{9D8B030D-6E8A-4147-A177-3AD203B41FA5}">
                      <a16:colId xmlns:a16="http://schemas.microsoft.com/office/drawing/2014/main" val="2173723205"/>
                    </a:ext>
                  </a:extLst>
                </a:gridCol>
                <a:gridCol w="11576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7632">
                  <a:extLst>
                    <a:ext uri="{9D8B030D-6E8A-4147-A177-3AD203B41FA5}">
                      <a16:colId xmlns:a16="http://schemas.microsoft.com/office/drawing/2014/main" val="1885505406"/>
                    </a:ext>
                  </a:extLst>
                </a:gridCol>
                <a:gridCol w="1040700">
                  <a:extLst>
                    <a:ext uri="{9D8B030D-6E8A-4147-A177-3AD203B41FA5}">
                      <a16:colId xmlns:a16="http://schemas.microsoft.com/office/drawing/2014/main" val="1048201978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>
                          <a:solidFill>
                            <a:schemeClr val="bg1"/>
                          </a:solidFill>
                        </a:rPr>
                        <a:t>No.</a:t>
                      </a:r>
                      <a:endParaRPr lang="ko-KR" altLang="en-US" sz="80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strike="noStrike">
                          <a:solidFill>
                            <a:schemeClr val="bg1"/>
                          </a:solidFill>
                        </a:rPr>
                        <a:t>발행유형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bg1"/>
                          </a:solidFill>
                        </a:rPr>
                        <a:t>상태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bg1"/>
                          </a:solidFill>
                        </a:rPr>
                        <a:t>매출채권번호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bg1"/>
                          </a:solidFill>
                        </a:rPr>
                        <a:t>수취기업명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bg1"/>
                          </a:solidFill>
                        </a:rPr>
                        <a:t>사업자등록번호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bg1"/>
                          </a:solidFill>
                        </a:rPr>
                        <a:t>신청일시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>
                          <a:solidFill>
                            <a:schemeClr val="bg1"/>
                          </a:solidFill>
                        </a:rPr>
                        <a:t>신청금액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n-ea"/>
                          <a:ea typeface="+mn-ea"/>
                        </a:rPr>
                        <a:t>3</a:t>
                      </a: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즉시발행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발행완료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D65E3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1000000003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국민테크</a:t>
                      </a:r>
                      <a:endParaRPr kumimoji="0" lang="ko-KR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105-85-00005</a:t>
                      </a:r>
                      <a:endParaRPr lang="ko-KR" altLang="en-US" sz="800" u="non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실제 신청일시</a:t>
                      </a:r>
                      <a:r>
                        <a:rPr kumimoji="0" lang="en-US" altLang="ko-KR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8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6358579"/>
                  </a:ext>
                </a:extLst>
              </a:tr>
              <a:tr h="29008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n-ea"/>
                          <a:ea typeface="+mn-ea"/>
                        </a:rPr>
                        <a:t>2</a:t>
                      </a: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즉시발행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발행완료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1000000002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신규전자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110-85-00010</a:t>
                      </a:r>
                      <a:endParaRPr kumimoji="0" lang="ko-KR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- 7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) 09:50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10,000,000</a:t>
                      </a:r>
                      <a:endParaRPr kumimoji="0" lang="ko-KR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7761236"/>
                  </a:ext>
                </a:extLst>
              </a:tr>
              <a:tr h="29008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발행예약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발행오류</a:t>
                      </a:r>
                      <a:endParaRPr kumimoji="0" lang="ko-KR" altLang="en-US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1000000001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서원</a:t>
                      </a:r>
                      <a:r>
                        <a:rPr kumimoji="0" lang="en-US" altLang="ko-K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MRO</a:t>
                      </a:r>
                      <a:endParaRPr kumimoji="0" lang="ko-KR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115-85-00015</a:t>
                      </a:r>
                      <a:endParaRPr kumimoji="0" lang="ko-KR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- 14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) 16:00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15,000,000</a:t>
                      </a:r>
                      <a:endParaRPr kumimoji="0" lang="ko-KR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335686"/>
                  </a:ext>
                </a:extLst>
              </a:tr>
            </a:tbl>
          </a:graphicData>
        </a:graphic>
      </p:graphicFrame>
      <p:graphicFrame>
        <p:nvGraphicFramePr>
          <p:cNvPr id="70" name="표 69">
            <a:extLst>
              <a:ext uri="{FF2B5EF4-FFF2-40B4-BE49-F238E27FC236}">
                <a16:creationId xmlns:a16="http://schemas.microsoft.com/office/drawing/2014/main" id="{FAFBD9FD-43B9-0CBB-9DA8-9910188137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510949"/>
              </p:ext>
            </p:extLst>
          </p:nvPr>
        </p:nvGraphicFramePr>
        <p:xfrm>
          <a:off x="111453" y="4073112"/>
          <a:ext cx="4841546" cy="922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1458">
                  <a:extLst>
                    <a:ext uri="{9D8B030D-6E8A-4147-A177-3AD203B41FA5}">
                      <a16:colId xmlns:a16="http://schemas.microsoft.com/office/drawing/2014/main" val="3268071627"/>
                    </a:ext>
                  </a:extLst>
                </a:gridCol>
                <a:gridCol w="1201458">
                  <a:extLst>
                    <a:ext uri="{9D8B030D-6E8A-4147-A177-3AD203B41FA5}">
                      <a16:colId xmlns:a16="http://schemas.microsoft.com/office/drawing/2014/main" val="1622019623"/>
                    </a:ext>
                  </a:extLst>
                </a:gridCol>
                <a:gridCol w="1201458">
                  <a:extLst>
                    <a:ext uri="{9D8B030D-6E8A-4147-A177-3AD203B41FA5}">
                      <a16:colId xmlns:a16="http://schemas.microsoft.com/office/drawing/2014/main" val="301249500"/>
                    </a:ext>
                  </a:extLst>
                </a:gridCol>
                <a:gridCol w="1237172">
                  <a:extLst>
                    <a:ext uri="{9D8B030D-6E8A-4147-A177-3AD203B41FA5}">
                      <a16:colId xmlns:a16="http://schemas.microsoft.com/office/drawing/2014/main" val="939786737"/>
                    </a:ext>
                  </a:extLst>
                </a:gridCol>
              </a:tblGrid>
              <a:tr h="2293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bg1"/>
                          </a:solidFill>
                        </a:rPr>
                        <a:t>수행일시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>
                          <a:solidFill>
                            <a:schemeClr val="bg1"/>
                          </a:solidFill>
                        </a:rPr>
                        <a:t>만기일자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 err="1">
                          <a:solidFill>
                            <a:schemeClr val="bg1"/>
                          </a:solidFill>
                        </a:rPr>
                        <a:t>그룹명</a:t>
                      </a:r>
                      <a:endParaRPr lang="ko-KR" altLang="en-US" sz="80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bg1"/>
                          </a:solidFill>
                        </a:rPr>
                        <a:t>오류내용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310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실제 신청일시</a:t>
                      </a: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8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YYYYMMDD00010003</a:t>
                      </a:r>
                      <a:endParaRPr kumimoji="0" lang="en-US" altLang="ko-K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1000956"/>
                  </a:ext>
                </a:extLst>
              </a:tr>
              <a:tr h="2310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- 7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) 09:50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+ 14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YYYYMMDD00010002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3789251"/>
                  </a:ext>
                </a:extLst>
              </a:tr>
              <a:tr h="2310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- 14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) 16:00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+ 7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YYYYMMDD00010001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발행한도 초과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9707289"/>
                  </a:ext>
                </a:extLst>
              </a:tr>
            </a:tbl>
          </a:graphicData>
        </a:graphic>
      </p:graphicFrame>
      <p:sp>
        <p:nvSpPr>
          <p:cNvPr id="40" name="직사각형 39">
            <a:extLst>
              <a:ext uri="{FF2B5EF4-FFF2-40B4-BE49-F238E27FC236}">
                <a16:creationId xmlns:a16="http://schemas.microsoft.com/office/drawing/2014/main" id="{AC612A7D-2F65-70A1-464A-2BB3D89A3B22}"/>
              </a:ext>
            </a:extLst>
          </p:cNvPr>
          <p:cNvSpPr/>
          <p:nvPr/>
        </p:nvSpPr>
        <p:spPr>
          <a:xfrm>
            <a:off x="109786" y="3158962"/>
            <a:ext cx="7803291" cy="342771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2A31021C-A3B2-BC5D-8A2E-354EBE1562FC}"/>
              </a:ext>
            </a:extLst>
          </p:cNvPr>
          <p:cNvSpPr/>
          <p:nvPr/>
        </p:nvSpPr>
        <p:spPr>
          <a:xfrm>
            <a:off x="109787" y="4315135"/>
            <a:ext cx="4841546" cy="211551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5F11B674-A622-37AC-87A9-02E5D0668A65}"/>
              </a:ext>
            </a:extLst>
          </p:cNvPr>
          <p:cNvSpPr/>
          <p:nvPr/>
        </p:nvSpPr>
        <p:spPr>
          <a:xfrm>
            <a:off x="109786" y="3538865"/>
            <a:ext cx="7803291" cy="51804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ECBFD45F-E907-6E85-3C6B-F7E3BBD9E855}"/>
              </a:ext>
            </a:extLst>
          </p:cNvPr>
          <p:cNvSpPr/>
          <p:nvPr/>
        </p:nvSpPr>
        <p:spPr>
          <a:xfrm>
            <a:off x="109787" y="4556969"/>
            <a:ext cx="4841546" cy="48512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모서리가 둥근 직사각형 8">
            <a:extLst>
              <a:ext uri="{FF2B5EF4-FFF2-40B4-BE49-F238E27FC236}">
                <a16:creationId xmlns:a16="http://schemas.microsoft.com/office/drawing/2014/main" id="{665DEF3D-F189-46F8-C71B-83EF6261F255}"/>
              </a:ext>
            </a:extLst>
          </p:cNvPr>
          <p:cNvSpPr/>
          <p:nvPr/>
        </p:nvSpPr>
        <p:spPr>
          <a:xfrm>
            <a:off x="6581117" y="5658015"/>
            <a:ext cx="1317690" cy="506553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데모사이트 홈</a:t>
            </a:r>
            <a:endParaRPr lang="en-US" altLang="ko-KR" sz="900" b="1" dirty="0">
              <a:solidFill>
                <a:srgbClr val="4D65E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69DC311F-0C54-9AD0-644A-2B3F55431B62}"/>
              </a:ext>
            </a:extLst>
          </p:cNvPr>
          <p:cNvSpPr/>
          <p:nvPr/>
        </p:nvSpPr>
        <p:spPr>
          <a:xfrm>
            <a:off x="137367" y="1407617"/>
            <a:ext cx="7761440" cy="1019983"/>
          </a:xfrm>
          <a:custGeom>
            <a:avLst/>
            <a:gdLst>
              <a:gd name="connsiteX0" fmla="*/ 0 w 7761440"/>
              <a:gd name="connsiteY0" fmla="*/ 0 h 1019983"/>
              <a:gd name="connsiteX1" fmla="*/ 7761440 w 7761440"/>
              <a:gd name="connsiteY1" fmla="*/ 0 h 1019983"/>
              <a:gd name="connsiteX2" fmla="*/ 7761440 w 7761440"/>
              <a:gd name="connsiteY2" fmla="*/ 668174 h 1019983"/>
              <a:gd name="connsiteX3" fmla="*/ 5606208 w 7761440"/>
              <a:gd name="connsiteY3" fmla="*/ 668174 h 1019983"/>
              <a:gd name="connsiteX4" fmla="*/ 5606208 w 7761440"/>
              <a:gd name="connsiteY4" fmla="*/ 1019983 h 1019983"/>
              <a:gd name="connsiteX5" fmla="*/ 0 w 7761440"/>
              <a:gd name="connsiteY5" fmla="*/ 1019983 h 1019983"/>
              <a:gd name="connsiteX6" fmla="*/ 0 w 7761440"/>
              <a:gd name="connsiteY6" fmla="*/ 668174 h 1019983"/>
              <a:gd name="connsiteX7" fmla="*/ 0 w 7761440"/>
              <a:gd name="connsiteY7" fmla="*/ 667621 h 1019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61440" h="1019983">
                <a:moveTo>
                  <a:pt x="0" y="0"/>
                </a:moveTo>
                <a:lnTo>
                  <a:pt x="7761440" y="0"/>
                </a:lnTo>
                <a:lnTo>
                  <a:pt x="7761440" y="668174"/>
                </a:lnTo>
                <a:lnTo>
                  <a:pt x="5606208" y="668174"/>
                </a:lnTo>
                <a:lnTo>
                  <a:pt x="5606208" y="1019983"/>
                </a:lnTo>
                <a:lnTo>
                  <a:pt x="0" y="1019983"/>
                </a:lnTo>
                <a:lnTo>
                  <a:pt x="0" y="668174"/>
                </a:lnTo>
                <a:lnTo>
                  <a:pt x="0" y="667621"/>
                </a:lnTo>
                <a:close/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35BA8FA0-D521-D437-1D77-7C1F8763D0BB}"/>
              </a:ext>
            </a:extLst>
          </p:cNvPr>
          <p:cNvSpPr/>
          <p:nvPr/>
        </p:nvSpPr>
        <p:spPr>
          <a:xfrm>
            <a:off x="6496184" y="5609548"/>
            <a:ext cx="1449006" cy="603355"/>
          </a:xfrm>
          <a:prstGeom prst="rect">
            <a:avLst/>
          </a:prstGeom>
          <a:noFill/>
          <a:ln>
            <a:solidFill>
              <a:srgbClr val="EE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0534E8C4-0228-62D7-4911-D9AFDB392FC5}"/>
              </a:ext>
            </a:extLst>
          </p:cNvPr>
          <p:cNvSpPr/>
          <p:nvPr/>
        </p:nvSpPr>
        <p:spPr>
          <a:xfrm>
            <a:off x="6494134" y="5450383"/>
            <a:ext cx="427050" cy="161116"/>
          </a:xfrm>
          <a:prstGeom prst="rect">
            <a:avLst/>
          </a:prstGeom>
          <a:solidFill>
            <a:srgbClr val="EE0000"/>
          </a:solidFill>
          <a:ln>
            <a:solidFill>
              <a:srgbClr val="EE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/>
              <a:t>신규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4B686766-9321-471B-25A4-67E1834C198A}"/>
              </a:ext>
            </a:extLst>
          </p:cNvPr>
          <p:cNvGrpSpPr/>
          <p:nvPr/>
        </p:nvGrpSpPr>
        <p:grpSpPr>
          <a:xfrm>
            <a:off x="244774" y="5658015"/>
            <a:ext cx="1889753" cy="719981"/>
            <a:chOff x="5834031" y="5904081"/>
            <a:chExt cx="1889753" cy="719981"/>
          </a:xfrm>
        </p:grpSpPr>
        <p:sp>
          <p:nvSpPr>
            <p:cNvPr id="12" name="자유형 52">
              <a:extLst>
                <a:ext uri="{FF2B5EF4-FFF2-40B4-BE49-F238E27FC236}">
                  <a16:creationId xmlns:a16="http://schemas.microsoft.com/office/drawing/2014/main" id="{453D517F-E235-9287-3FF4-4D003D7BAF7B}"/>
                </a:ext>
              </a:extLst>
            </p:cNvPr>
            <p:cNvSpPr/>
            <p:nvPr/>
          </p:nvSpPr>
          <p:spPr>
            <a:xfrm>
              <a:off x="5834031" y="5904081"/>
              <a:ext cx="1889753" cy="719981"/>
            </a:xfrm>
            <a:custGeom>
              <a:avLst/>
              <a:gdLst>
                <a:gd name="connsiteX0" fmla="*/ 55034 w 1635845"/>
                <a:gd name="connsiteY0" fmla="*/ 0 h 376129"/>
                <a:gd name="connsiteX1" fmla="*/ 1580811 w 1635845"/>
                <a:gd name="connsiteY1" fmla="*/ 0 h 376129"/>
                <a:gd name="connsiteX2" fmla="*/ 1635845 w 1635845"/>
                <a:gd name="connsiteY2" fmla="*/ 55034 h 376129"/>
                <a:gd name="connsiteX3" fmla="*/ 1635845 w 1635845"/>
                <a:gd name="connsiteY3" fmla="*/ 275161 h 376129"/>
                <a:gd name="connsiteX4" fmla="*/ 1580811 w 1635845"/>
                <a:gd name="connsiteY4" fmla="*/ 330195 h 376129"/>
                <a:gd name="connsiteX5" fmla="*/ 869229 w 1635845"/>
                <a:gd name="connsiteY5" fmla="*/ 330195 h 376129"/>
                <a:gd name="connsiteX6" fmla="*/ 842340 w 1635845"/>
                <a:gd name="connsiteY6" fmla="*/ 376129 h 376129"/>
                <a:gd name="connsiteX7" fmla="*/ 815452 w 1635845"/>
                <a:gd name="connsiteY7" fmla="*/ 330195 h 376129"/>
                <a:gd name="connsiteX8" fmla="*/ 55034 w 1635845"/>
                <a:gd name="connsiteY8" fmla="*/ 330195 h 376129"/>
                <a:gd name="connsiteX9" fmla="*/ 0 w 1635845"/>
                <a:gd name="connsiteY9" fmla="*/ 275161 h 376129"/>
                <a:gd name="connsiteX10" fmla="*/ 0 w 1635845"/>
                <a:gd name="connsiteY10" fmla="*/ 55034 h 376129"/>
                <a:gd name="connsiteX11" fmla="*/ 55034 w 1635845"/>
                <a:gd name="connsiteY11" fmla="*/ 0 h 37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5845" h="376129">
                  <a:moveTo>
                    <a:pt x="55034" y="0"/>
                  </a:moveTo>
                  <a:lnTo>
                    <a:pt x="1580811" y="0"/>
                  </a:lnTo>
                  <a:cubicBezTo>
                    <a:pt x="1611205" y="0"/>
                    <a:pt x="1635845" y="24640"/>
                    <a:pt x="1635845" y="55034"/>
                  </a:cubicBezTo>
                  <a:lnTo>
                    <a:pt x="1635845" y="275161"/>
                  </a:lnTo>
                  <a:cubicBezTo>
                    <a:pt x="1635845" y="305555"/>
                    <a:pt x="1611205" y="330195"/>
                    <a:pt x="1580811" y="330195"/>
                  </a:cubicBezTo>
                  <a:lnTo>
                    <a:pt x="869229" y="330195"/>
                  </a:lnTo>
                  <a:lnTo>
                    <a:pt x="842340" y="376129"/>
                  </a:lnTo>
                  <a:lnTo>
                    <a:pt x="815452" y="330195"/>
                  </a:lnTo>
                  <a:lnTo>
                    <a:pt x="55034" y="330195"/>
                  </a:lnTo>
                  <a:cubicBezTo>
                    <a:pt x="24640" y="330195"/>
                    <a:pt x="0" y="305555"/>
                    <a:pt x="0" y="275161"/>
                  </a:cubicBezTo>
                  <a:lnTo>
                    <a:pt x="0" y="55034"/>
                  </a:lnTo>
                  <a:cubicBezTo>
                    <a:pt x="0" y="24640"/>
                    <a:pt x="24640" y="0"/>
                    <a:pt x="55034" y="0"/>
                  </a:cubicBezTo>
                  <a:close/>
                </a:path>
              </a:pathLst>
            </a:custGeom>
            <a:solidFill>
              <a:schemeClr val="bg1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108000" tIns="36000" rIns="108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ko-KR" altLang="en-US" sz="700" spc="-6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ㆍ발행대기</a:t>
              </a:r>
              <a:r>
                <a:rPr lang="ko-KR" altLang="en-US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lang="ko-KR" altLang="en-US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발행대기 상태</a:t>
              </a:r>
            </a:p>
            <a:p>
              <a:r>
                <a:rPr lang="ko-KR" altLang="en-US" sz="700" spc="-6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ㆍ발행정상</a:t>
              </a:r>
              <a:r>
                <a:rPr lang="ko-KR" altLang="en-US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lang="ko-KR" altLang="en-US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발행완료 상태</a:t>
              </a:r>
              <a:endParaRPr lang="en-US" altLang="ko-KR" sz="700" spc="-6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700" spc="-6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ㆍ발행오류</a:t>
              </a:r>
              <a:r>
                <a:rPr lang="ko-KR" altLang="en-US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lang="ko-KR" altLang="en-US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발행오류 상태</a:t>
              </a:r>
              <a:endParaRPr lang="en-US" altLang="ko-KR" sz="700" spc="-6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5" name="Close" descr="&lt;SmartSettings&gt;&lt;SmartResize anchorLeft=&quot;None&quot; anchorTop=&quot;Absolute&quot; anchorRight=&quot;Absolute&quot; anchorBottom=&quot;None&quot; /&gt;&lt;/SmartSettings&gt;">
              <a:extLst>
                <a:ext uri="{FF2B5EF4-FFF2-40B4-BE49-F238E27FC236}">
                  <a16:creationId xmlns:a16="http://schemas.microsoft.com/office/drawing/2014/main" id="{5A3F4D41-ED4B-E404-C345-079472C0FC91}"/>
                </a:ext>
              </a:extLst>
            </p:cNvPr>
            <p:cNvSpPr>
              <a:spLocks noChangeAspect="1"/>
            </p:cNvSpPr>
            <p:nvPr>
              <p:custDataLst>
                <p:tags r:id="rId2"/>
              </p:custDataLst>
            </p:nvPr>
          </p:nvSpPr>
          <p:spPr bwMode="auto">
            <a:xfrm>
              <a:off x="7619283" y="5951716"/>
              <a:ext cx="50401" cy="79438"/>
            </a:xfrm>
            <a:custGeom>
              <a:avLst/>
              <a:gdLst>
                <a:gd name="T0" fmla="*/ 3 w 47"/>
                <a:gd name="T1" fmla="*/ 0 h 50"/>
                <a:gd name="T2" fmla="*/ 0 w 47"/>
                <a:gd name="T3" fmla="*/ 3 h 50"/>
                <a:gd name="T4" fmla="*/ 20 w 47"/>
                <a:gd name="T5" fmla="*/ 25 h 50"/>
                <a:gd name="T6" fmla="*/ 0 w 47"/>
                <a:gd name="T7" fmla="*/ 46 h 50"/>
                <a:gd name="T8" fmla="*/ 3 w 47"/>
                <a:gd name="T9" fmla="*/ 50 h 50"/>
                <a:gd name="T10" fmla="*/ 23 w 47"/>
                <a:gd name="T11" fmla="*/ 28 h 50"/>
                <a:gd name="T12" fmla="*/ 44 w 47"/>
                <a:gd name="T13" fmla="*/ 49 h 50"/>
                <a:gd name="T14" fmla="*/ 47 w 47"/>
                <a:gd name="T15" fmla="*/ 46 h 50"/>
                <a:gd name="T16" fmla="*/ 27 w 47"/>
                <a:gd name="T17" fmla="*/ 25 h 50"/>
                <a:gd name="T18" fmla="*/ 47 w 47"/>
                <a:gd name="T19" fmla="*/ 3 h 50"/>
                <a:gd name="T20" fmla="*/ 44 w 47"/>
                <a:gd name="T21" fmla="*/ 0 h 50"/>
                <a:gd name="T22" fmla="*/ 24 w 47"/>
                <a:gd name="T23" fmla="*/ 21 h 50"/>
                <a:gd name="T24" fmla="*/ 3 w 47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0">
                  <a:moveTo>
                    <a:pt x="3" y="0"/>
                  </a:moveTo>
                  <a:lnTo>
                    <a:pt x="0" y="3"/>
                  </a:lnTo>
                  <a:lnTo>
                    <a:pt x="20" y="25"/>
                  </a:lnTo>
                  <a:lnTo>
                    <a:pt x="0" y="46"/>
                  </a:lnTo>
                  <a:lnTo>
                    <a:pt x="3" y="50"/>
                  </a:lnTo>
                  <a:lnTo>
                    <a:pt x="23" y="28"/>
                  </a:lnTo>
                  <a:lnTo>
                    <a:pt x="44" y="49"/>
                  </a:lnTo>
                  <a:lnTo>
                    <a:pt x="47" y="46"/>
                  </a:lnTo>
                  <a:lnTo>
                    <a:pt x="27" y="25"/>
                  </a:lnTo>
                  <a:lnTo>
                    <a:pt x="47" y="3"/>
                  </a:lnTo>
                  <a:lnTo>
                    <a:pt x="44" y="0"/>
                  </a:lnTo>
                  <a:lnTo>
                    <a:pt x="24" y="2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+mn-ea"/>
                <a:cs typeface="Segoe UI" panose="020B0502040204020203" pitchFamily="34" charset="0"/>
              </a:endParaRPr>
            </a:p>
          </p:txBody>
        </p:sp>
      </p:grpSp>
      <p:graphicFrame>
        <p:nvGraphicFramePr>
          <p:cNvPr id="47" name="Group 139">
            <a:extLst>
              <a:ext uri="{FF2B5EF4-FFF2-40B4-BE49-F238E27FC236}">
                <a16:creationId xmlns:a16="http://schemas.microsoft.com/office/drawing/2014/main" id="{79B08101-FA9B-EF9F-5395-15363238BC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826846"/>
              </p:ext>
            </p:extLst>
          </p:nvPr>
        </p:nvGraphicFramePr>
        <p:xfrm>
          <a:off x="10297781" y="4180068"/>
          <a:ext cx="2690055" cy="1086152"/>
        </p:xfrm>
        <a:graphic>
          <a:graphicData uri="http://schemas.openxmlformats.org/drawingml/2006/table">
            <a:tbl>
              <a:tblPr/>
              <a:tblGrid>
                <a:gridCol w="653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7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1986">
                <a:tc>
                  <a:txBody>
                    <a:bodyPr/>
                    <a:lstStyle/>
                    <a:p>
                      <a:pPr marL="0" marR="0" lvl="0" indent="0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상태값</a:t>
                      </a:r>
                      <a:endParaRPr kumimoji="0" lang="en-US" altLang="ko-K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6693" marR="66693" marT="35992" marB="35992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설명</a:t>
                      </a:r>
                    </a:p>
                  </a:txBody>
                  <a:tcPr marL="66693" marR="66693" marT="35992" marB="35992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397">
                <a:tc>
                  <a:txBody>
                    <a:bodyPr/>
                    <a:lstStyle/>
                    <a:p>
                      <a:pPr marL="90488" marR="0" lvl="0" indent="-90488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발행대기</a:t>
                      </a:r>
                      <a:endParaRPr kumimoji="0" lang="ko-KR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72000" marB="72000" anchor="ctr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6625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발행대기 상태</a:t>
                      </a:r>
                      <a:endParaRPr kumimoji="0" lang="ko-KR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397">
                <a:tc>
                  <a:txBody>
                    <a:bodyPr/>
                    <a:lstStyle/>
                    <a:p>
                      <a:pPr marL="90488" marR="0" lvl="0" indent="-90488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발행정상</a:t>
                      </a:r>
                      <a:endParaRPr kumimoji="0" lang="ko-KR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72000" marB="72000" anchor="ctr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6625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발행완료 상태</a:t>
                      </a:r>
                      <a:endParaRPr kumimoji="0" lang="ko-KR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832494"/>
                  </a:ext>
                </a:extLst>
              </a:tr>
              <a:tr h="240397">
                <a:tc>
                  <a:txBody>
                    <a:bodyPr/>
                    <a:lstStyle/>
                    <a:p>
                      <a:pPr marL="90488" marR="0" lvl="0" indent="-90488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발행오류</a:t>
                      </a:r>
                      <a:endParaRPr kumimoji="0" lang="ko-KR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72000" marB="72000" anchor="ctr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6625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발행오류 상태</a:t>
                      </a:r>
                      <a:endParaRPr kumimoji="0" lang="en-US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56696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2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AI_00025P</a:t>
            </a:r>
            <a:endParaRPr lang="ko-KR" altLang="en-US" dirty="0"/>
          </a:p>
        </p:txBody>
      </p:sp>
      <p:sp>
        <p:nvSpPr>
          <p:cNvPr id="8" name="부제목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외상매출채권 발행상세</a:t>
            </a:r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Popup</a:t>
            </a:r>
            <a:endParaRPr lang="ko-KR" alt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외상매출채권 </a:t>
            </a:r>
            <a:r>
              <a:rPr lang="ko-KR" altLang="en-US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발행상세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텍스트 개체 틀 2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/>
              <a:t>신규</a:t>
            </a:r>
          </a:p>
        </p:txBody>
      </p:sp>
      <p:sp>
        <p:nvSpPr>
          <p:cNvPr id="32" name="텍스트 개체 틀 3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ko-KR" altLang="en-US"/>
              <a:t>외상매출채권 발행상세</a:t>
            </a: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50875C36-0968-4E0E-847C-73C430616D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220736"/>
              </p:ext>
            </p:extLst>
          </p:nvPr>
        </p:nvGraphicFramePr>
        <p:xfrm>
          <a:off x="784759" y="2133738"/>
          <a:ext cx="5842378" cy="115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331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778867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017854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973326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 기업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종합상사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채권유형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외상매출채권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사업자번호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100-85-00000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0001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수취 기업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latin typeface="+mn-ea"/>
                          <a:ea typeface="+mn-ea"/>
                        </a:rPr>
                        <a:t>국민테크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en-US" altLang="ko-KR" sz="900" b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en-US" altLang="ko-KR" sz="900" b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91043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사업자번호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105-85-00005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10003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1572451"/>
                  </a:ext>
                </a:extLst>
              </a:tr>
            </a:tbl>
          </a:graphicData>
        </a:graphic>
      </p:graphicFrame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B32EE24F-48D1-4AC0-912E-DDF0503B48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37683"/>
              </p:ext>
            </p:extLst>
          </p:nvPr>
        </p:nvGraphicFramePr>
        <p:xfrm>
          <a:off x="784758" y="3370499"/>
          <a:ext cx="5842378" cy="265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331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778867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017854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973326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그룹명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채권번호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YYYYMMDD00010003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채권상태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latin typeface="+mn-ea"/>
                          <a:ea typeface="+mn-ea"/>
                        </a:rPr>
                        <a:t>발행일자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실제 신청일시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latin typeface="+mn-ea"/>
                          <a:ea typeface="+mn-ea"/>
                        </a:rPr>
                        <a:t>발행금액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latin typeface="+mn-ea"/>
                          <a:ea typeface="+mn-ea"/>
                        </a:rPr>
                        <a:t>만기일자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할인가능일자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취소요청일자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-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할인금액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취소일자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-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latin typeface="+mn-ea"/>
                          <a:ea typeface="+mn-ea"/>
                        </a:rPr>
                        <a:t>재발행금액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latin typeface="+mn-ea"/>
                          <a:ea typeface="+mn-ea"/>
                        </a:rPr>
                        <a:t>완제일자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-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출금계좌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KB</a:t>
                      </a: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증권</a:t>
                      </a:r>
                    </a:p>
                    <a:p>
                      <a:pPr algn="l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1000-0085-10000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할인 정지여부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지급정지여부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재발행 정지여부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원인품목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4" name="표 개체 틀 17">
            <a:extLst>
              <a:ext uri="{FF2B5EF4-FFF2-40B4-BE49-F238E27FC236}">
                <a16:creationId xmlns:a16="http://schemas.microsoft.com/office/drawing/2014/main" id="{B1FC7A74-F161-F4FC-47D3-3AD96C4BD6A8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1224653910"/>
              </p:ext>
            </p:extLst>
          </p:nvPr>
        </p:nvGraphicFramePr>
        <p:xfrm>
          <a:off x="7994650" y="1098550"/>
          <a:ext cx="1911350" cy="176784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91657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19693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725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외상매출채권 </a:t>
                      </a:r>
                      <a:r>
                        <a:rPr lang="ko-KR" altLang="en-US" sz="800" b="1" kern="1200" dirty="0" err="1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발행상세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화면설계서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발행처리 결과조회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인쇄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 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492600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8BC685D7-88A5-7AB7-7D5B-A6D335A7F827}"/>
              </a:ext>
            </a:extLst>
          </p:cNvPr>
          <p:cNvSpPr/>
          <p:nvPr/>
        </p:nvSpPr>
        <p:spPr>
          <a:xfrm>
            <a:off x="717142" y="2096770"/>
            <a:ext cx="5941473" cy="393928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3F449-FB70-0551-8A6E-35B09FB91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C8EFB4-78A9-91AC-0862-E2BCEA762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03. </a:t>
            </a:r>
            <a:r>
              <a:rPr lang="ko-KR" altLang="en-US" dirty="0"/>
              <a:t>발행 </a:t>
            </a:r>
            <a:r>
              <a:rPr lang="en-US" altLang="ko-KR" dirty="0"/>
              <a:t>(</a:t>
            </a:r>
            <a:r>
              <a:rPr lang="ko-KR" altLang="en-US" dirty="0"/>
              <a:t>판매기업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FBA7B9F-93B3-2595-01D4-14E1AB105D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업무사이트</a:t>
            </a:r>
          </a:p>
        </p:txBody>
      </p:sp>
    </p:spTree>
    <p:extLst>
      <p:ext uri="{BB962C8B-B14F-4D97-AF65-F5344CB8AC3E}">
        <p14:creationId xmlns:p14="http://schemas.microsoft.com/office/powerpoint/2010/main" val="1430156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제목 14">
            <a:extLst>
              <a:ext uri="{FF2B5EF4-FFF2-40B4-BE49-F238E27FC236}">
                <a16:creationId xmlns:a16="http://schemas.microsoft.com/office/drawing/2014/main" id="{38CDBBFE-AC59-5CDF-04BA-38B499D0D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ctr"/>
            <a:r>
              <a:rPr lang="ko-KR" altLang="en-US" sz="800" dirty="0"/>
              <a:t>문서 제</a:t>
            </a:r>
            <a:r>
              <a:rPr lang="en-US" altLang="ko-KR" sz="800" dirty="0"/>
              <a:t>·</a:t>
            </a:r>
            <a:r>
              <a:rPr lang="ko-KR" altLang="en-US" sz="800" dirty="0"/>
              <a:t>개정 이력</a:t>
            </a:r>
          </a:p>
        </p:txBody>
      </p:sp>
      <p:graphicFrame>
        <p:nvGraphicFramePr>
          <p:cNvPr id="3" name="문서 제·개정 이력_Table" descr="문서 제·개정 이력">
            <a:extLst>
              <a:ext uri="{FF2B5EF4-FFF2-40B4-BE49-F238E27FC236}">
                <a16:creationId xmlns:a16="http://schemas.microsoft.com/office/drawing/2014/main" id="{A8350CD7-87F3-25D0-38D0-27D8F7047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731078"/>
              </p:ext>
            </p:extLst>
          </p:nvPr>
        </p:nvGraphicFramePr>
        <p:xfrm>
          <a:off x="219000" y="404813"/>
          <a:ext cx="9468000" cy="3668831"/>
        </p:xfrm>
        <a:graphic>
          <a:graphicData uri="http://schemas.openxmlformats.org/drawingml/2006/table">
            <a:tbl>
              <a:tblPr/>
              <a:tblGrid>
                <a:gridCol w="12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6255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sz="1100" b="1" kern="100">
                          <a:solidFill>
                            <a:srgbClr val="FFFFFF"/>
                          </a:solidFill>
                          <a:latin typeface="+mn-ea"/>
                          <a:ea typeface="+mn-ea"/>
                          <a:cs typeface="Times New Roman"/>
                        </a:rPr>
                        <a:t>문서 </a:t>
                      </a:r>
                      <a:r>
                        <a:rPr lang="ko-KR" altLang="en-US" sz="1100" b="1" kern="100">
                          <a:solidFill>
                            <a:srgbClr val="FFFFFF"/>
                          </a:solidFill>
                          <a:latin typeface="+mn-ea"/>
                          <a:ea typeface="+mn-ea"/>
                          <a:cs typeface="Times New Roman"/>
                        </a:rPr>
                        <a:t>제</a:t>
                      </a:r>
                      <a:r>
                        <a:rPr lang="en-US" altLang="ko-KR" sz="1100" b="1" kern="100">
                          <a:solidFill>
                            <a:srgbClr val="FFFFFF"/>
                          </a:solidFill>
                          <a:latin typeface="+mn-ea"/>
                          <a:ea typeface="+mn-ea"/>
                          <a:cs typeface="Times New Roman"/>
                        </a:rPr>
                        <a:t>·</a:t>
                      </a:r>
                      <a:r>
                        <a:rPr lang="ko-KR" altLang="en-US" sz="1100" b="1" kern="100">
                          <a:solidFill>
                            <a:srgbClr val="FFFFFF"/>
                          </a:solidFill>
                          <a:latin typeface="+mn-ea"/>
                          <a:ea typeface="+mn-ea"/>
                          <a:cs typeface="Times New Roman"/>
                        </a:rPr>
                        <a:t>개정 이력</a:t>
                      </a:r>
                    </a:p>
                  </a:txBody>
                  <a:tcPr marL="42561" marR="42561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55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100" b="1" kern="10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문서명</a:t>
                      </a:r>
                      <a:endParaRPr lang="ko-KR" sz="1100" b="1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0" marB="0" anchor="ctr">
                    <a:lnL>
                      <a:noFill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1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화면설계서</a:t>
                      </a:r>
                    </a:p>
                  </a:txBody>
                  <a:tcPr marL="42561" marR="4256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14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100" b="1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버전</a:t>
                      </a:r>
                    </a:p>
                  </a:txBody>
                  <a:tcPr marL="42561" marR="42561" marT="0" marB="0" anchor="ctr">
                    <a:lnL>
                      <a:noFill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100" b="1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변경일</a:t>
                      </a:r>
                      <a:endParaRPr lang="ko-KR" sz="1100" b="1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100" b="1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변경 </a:t>
                      </a:r>
                      <a:r>
                        <a:rPr lang="ko-KR" sz="1100" b="1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내용</a:t>
                      </a:r>
                    </a:p>
                  </a:txBody>
                  <a:tcPr marL="42561" marR="4256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100" b="1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작성자</a:t>
                      </a:r>
                    </a:p>
                  </a:txBody>
                  <a:tcPr marL="42561" marR="4256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1100" b="1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승인자</a:t>
                      </a:r>
                    </a:p>
                  </a:txBody>
                  <a:tcPr marL="42561" marR="42561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0.1</a:t>
                      </a:r>
                      <a:endParaRPr lang="en-US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>
                      <a:noFill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3062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u="none" strike="noStrike" cap="none">
                          <a:solidFill>
                            <a:srgbClr val="00000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2025.05.02</a:t>
                      </a:r>
                      <a:endParaRPr lang="ko-KR" altLang="en-US" sz="1000" u="none" strike="noStrike" cap="none" dirty="0">
                        <a:solidFill>
                          <a:srgbClr val="00000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레이아웃 최초 작성</a:t>
                      </a:r>
                      <a:endParaRPr lang="en-US" altLang="ko-KR" sz="10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김희정</a:t>
                      </a:r>
                      <a:endParaRPr lang="en-US" altLang="ko-KR" sz="10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altLang="ko-KR" sz="10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0.2</a:t>
                      </a:r>
                    </a:p>
                  </a:txBody>
                  <a:tcPr marL="42561" marR="42561" marT="7200" marB="7200">
                    <a:lnL>
                      <a:noFill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3062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2025.06.10</a:t>
                      </a: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업무범위 추가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altLang="ko-KR" sz="10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altLang="ko-KR" sz="10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14084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0.3</a:t>
                      </a:r>
                    </a:p>
                  </a:txBody>
                  <a:tcPr marL="42561" marR="42561" marT="7200" marB="7200">
                    <a:lnL>
                      <a:noFill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3062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2025.06.11</a:t>
                      </a: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리뷰 피드백 적용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이한솔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altLang="ko-KR" sz="10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404145"/>
                  </a:ext>
                </a:extLst>
              </a:tr>
              <a:tr h="6542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0.4</a:t>
                      </a:r>
                    </a:p>
                  </a:txBody>
                  <a:tcPr marL="42561" marR="42561" marT="7200" marB="7200">
                    <a:lnL>
                      <a:noFill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3062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2025.08.01</a:t>
                      </a: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리뷰 피드백 적용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이한솔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altLang="ko-KR" sz="10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482154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0.5</a:t>
                      </a:r>
                    </a:p>
                  </a:txBody>
                  <a:tcPr marL="42561" marR="42561" marT="7200" marB="7200">
                    <a:lnL>
                      <a:noFill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3062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2025.08.13</a:t>
                      </a: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외상매출채권 </a:t>
                      </a:r>
                      <a:r>
                        <a:rPr lang="ko-KR" altLang="en-US" sz="1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툴팁</a:t>
                      </a: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 수정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수취채권 양도발행 </a:t>
                      </a:r>
                      <a:r>
                        <a:rPr lang="ko-KR" altLang="en-US" sz="1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툴팁</a:t>
                      </a: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 수정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현금예치발행 </a:t>
                      </a:r>
                      <a:r>
                        <a:rPr lang="ko-KR" altLang="en-US" sz="1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툴팁</a:t>
                      </a: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 수정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발행처리 결과조회 그리드 내 데이터 수정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외상매출채권 </a:t>
                      </a:r>
                      <a:r>
                        <a:rPr lang="ko-KR" altLang="en-US" sz="1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수취상세</a:t>
                      </a: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 화면 수정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상생매출채권 </a:t>
                      </a:r>
                      <a:r>
                        <a:rPr lang="ko-KR" altLang="en-US" sz="1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발행상세</a:t>
                      </a: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 화면 수정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더미데이터 기본 </a:t>
                      </a:r>
                      <a:r>
                        <a:rPr lang="en-US" altLang="ko-KR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SET </a:t>
                      </a: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수정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이한솔</a:t>
                      </a:r>
                      <a:endParaRPr lang="en-US" altLang="ko-KR" sz="10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altLang="ko-KR" sz="10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41253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0.51</a:t>
                      </a:r>
                    </a:p>
                  </a:txBody>
                  <a:tcPr marL="42561" marR="42561" marT="7200" marB="7200">
                    <a:lnL>
                      <a:noFill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3062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2025.09.04</a:t>
                      </a: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외상매출채권 </a:t>
                      </a:r>
                      <a:r>
                        <a:rPr lang="ko-KR" altLang="en-US" sz="1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툴팁</a:t>
                      </a: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 노출 조건 추가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수취채권 양도발행 </a:t>
                      </a:r>
                      <a:r>
                        <a:rPr lang="ko-KR" altLang="en-US" sz="1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툴팁</a:t>
                      </a: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 노출 조건 추가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현금예치발행 </a:t>
                      </a:r>
                      <a:r>
                        <a:rPr lang="ko-KR" altLang="en-US" sz="1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툴팁</a:t>
                      </a:r>
                      <a:r>
                        <a:rPr lang="ko-KR" altLang="en-US" sz="1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 노출 조건 추가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이한솔</a:t>
                      </a: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altLang="ko-KR" sz="1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16797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1.0</a:t>
                      </a:r>
                    </a:p>
                  </a:txBody>
                  <a:tcPr marL="42561" marR="42561" marT="7200" marB="7200">
                    <a:lnL>
                      <a:noFill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3062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2025.10.14</a:t>
                      </a: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1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버전 업데이트</a:t>
                      </a:r>
                      <a:endParaRPr lang="en-US" altLang="ko-KR" sz="1000" b="1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1000" b="1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이한솔</a:t>
                      </a:r>
                      <a:endParaRPr lang="en-US" altLang="ko-KR" sz="1000" b="1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altLang="ko-KR" sz="1000" b="1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42561" marR="42561" marT="7200" marB="720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6257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08931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0">
            <a:extLst>
              <a:ext uri="{FF2B5EF4-FFF2-40B4-BE49-F238E27FC236}">
                <a16:creationId xmlns:a16="http://schemas.microsoft.com/office/drawing/2014/main" id="{D1BC186C-17CF-4488-F0C2-8CB0C22F6E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800" b="0" dirty="0">
                <a:solidFill>
                  <a:schemeClr val="tx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TR_00001M</a:t>
            </a:r>
            <a:endParaRPr lang="ko-KR" altLang="en-US" dirty="0"/>
          </a:p>
        </p:txBody>
      </p:sp>
      <p:sp>
        <p:nvSpPr>
          <p:cNvPr id="72" name="부제목 71">
            <a:extLst>
              <a:ext uri="{FF2B5EF4-FFF2-40B4-BE49-F238E27FC236}">
                <a16:creationId xmlns:a16="http://schemas.microsoft.com/office/drawing/2014/main" id="{960BAFA6-0DBD-5556-BA67-C9B2D82178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수취채권 신청</a:t>
            </a:r>
          </a:p>
        </p:txBody>
      </p:sp>
      <p:sp>
        <p:nvSpPr>
          <p:cNvPr id="73" name="텍스트 개체 틀 72">
            <a:extLst>
              <a:ext uri="{FF2B5EF4-FFF2-40B4-BE49-F238E27FC236}">
                <a16:creationId xmlns:a16="http://schemas.microsoft.com/office/drawing/2014/main" id="{A062D67C-4EFF-393F-FE32-322056EAAF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Page</a:t>
            </a:r>
          </a:p>
        </p:txBody>
      </p:sp>
      <p:sp>
        <p:nvSpPr>
          <p:cNvPr id="95" name="텍스트 개체 틀 94">
            <a:extLst>
              <a:ext uri="{FF2B5EF4-FFF2-40B4-BE49-F238E27FC236}">
                <a16:creationId xmlns:a16="http://schemas.microsoft.com/office/drawing/2014/main" id="{14C07310-4CCF-A4CC-C84D-7A10DF06E8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판매기업</a:t>
            </a:r>
          </a:p>
        </p:txBody>
      </p:sp>
      <p:sp>
        <p:nvSpPr>
          <p:cNvPr id="24" name="텍스트 개체 틀 23">
            <a:extLst>
              <a:ext uri="{FF2B5EF4-FFF2-40B4-BE49-F238E27FC236}">
                <a16:creationId xmlns:a16="http://schemas.microsoft.com/office/drawing/2014/main" id="{B8213E6B-00DF-B616-F01D-7424188329E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신규</a:t>
            </a:r>
          </a:p>
        </p:txBody>
      </p:sp>
      <p:graphicFrame>
        <p:nvGraphicFramePr>
          <p:cNvPr id="18" name="표 개체 틀 17">
            <a:extLst>
              <a:ext uri="{FF2B5EF4-FFF2-40B4-BE49-F238E27FC236}">
                <a16:creationId xmlns:a16="http://schemas.microsoft.com/office/drawing/2014/main" id="{F64779C0-F232-41C6-EBD6-AF418F1DCEBC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267072882"/>
              </p:ext>
            </p:extLst>
          </p:nvPr>
        </p:nvGraphicFramePr>
        <p:xfrm>
          <a:off x="7994650" y="1098550"/>
          <a:ext cx="1898649" cy="304800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수취재권 신청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+mn-ea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+mn-ea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+mn-ea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</a:rPr>
                        <a:t>화면설계서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</a:rPr>
                        <a:t>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</a:rPr>
                        <a:t>발행처리 결과조회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  <a:latin typeface="+mn-ea"/>
                          <a:ea typeface="+mn-ea"/>
                        </a:rPr>
                        <a:t>(TR_00001M)</a:t>
                      </a:r>
                      <a:endParaRPr lang="ko-KR" altLang="en-US" sz="800" baseline="0" dirty="0">
                        <a:solidFill>
                          <a:srgbClr val="3399FF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업로드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], 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다운로드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및 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초기화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3200997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/>
                        </a:rPr>
                        <a:t>오류 검증 진행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Arial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1.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담보채권번호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: 1000000004</a:t>
                      </a:r>
                      <a:br>
                        <a:rPr lang="en-US" altLang="ko-KR" sz="9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</a:b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2.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사업자등록번호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: 1108500010</a:t>
                      </a:r>
                      <a:b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</a:b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3.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발행금액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: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숫자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/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재발행 가능금액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(70,000,000)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이내</a:t>
                      </a:r>
                      <a:b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</a:b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4.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만기일자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: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발행일자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~ 90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일 이내</a:t>
                      </a:r>
                      <a:b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</a:b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5.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원인품목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: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한글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,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영문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40byte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이내</a:t>
                      </a:r>
                      <a:endParaRPr lang="en-US" altLang="ko-KR" sz="9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4998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툴팁</a:t>
                      </a:r>
                      <a:endParaRPr lang="en-US" altLang="ko-KR" sz="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-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디폴트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: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Arial"/>
                        </a:rPr>
                        <a:t>노출</a:t>
                      </a:r>
                      <a:endParaRPr lang="en-US" altLang="ko-KR" sz="8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Arial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0622110"/>
                  </a:ext>
                </a:extLst>
              </a:tr>
            </a:tbl>
          </a:graphicData>
        </a:graphic>
      </p:graphicFrame>
      <p:sp>
        <p:nvSpPr>
          <p:cNvPr id="39" name="Header">
            <a:extLst>
              <a:ext uri="{FF2B5EF4-FFF2-40B4-BE49-F238E27FC236}">
                <a16:creationId xmlns:a16="http://schemas.microsoft.com/office/drawing/2014/main" id="{B2F6378F-E258-1C9E-162F-FBC11C05234C}"/>
              </a:ext>
            </a:extLst>
          </p:cNvPr>
          <p:cNvSpPr txBox="1"/>
          <p:nvPr/>
        </p:nvSpPr>
        <p:spPr>
          <a:xfrm>
            <a:off x="25758" y="1572195"/>
            <a:ext cx="1231363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 dirty="0">
                <a:latin typeface="+mj-ea"/>
                <a:ea typeface="+mj-ea"/>
                <a:cs typeface="Segoe UI" panose="020B0502040204020203" pitchFamily="34" charset="0"/>
              </a:rPr>
              <a:t>발행조건 설정</a:t>
            </a:r>
            <a:endParaRPr lang="en-US" sz="1000" b="1" dirty="0">
              <a:latin typeface="+mj-ea"/>
              <a:ea typeface="+mj-ea"/>
              <a:cs typeface="Segoe UI" panose="020B0502040204020203" pitchFamily="34" charset="0"/>
            </a:endParaRPr>
          </a:p>
        </p:txBody>
      </p:sp>
      <p:graphicFrame>
        <p:nvGraphicFramePr>
          <p:cNvPr id="40" name="표 39">
            <a:extLst>
              <a:ext uri="{FF2B5EF4-FFF2-40B4-BE49-F238E27FC236}">
                <a16:creationId xmlns:a16="http://schemas.microsoft.com/office/drawing/2014/main" id="{45B878B8-F01A-B5D3-0BF5-483A882D12DB}"/>
              </a:ext>
            </a:extLst>
          </p:cNvPr>
          <p:cNvGraphicFramePr>
            <a:graphicFrameLocks noGrp="1"/>
          </p:cNvGraphicFramePr>
          <p:nvPr/>
        </p:nvGraphicFramePr>
        <p:xfrm>
          <a:off x="177236" y="1864681"/>
          <a:ext cx="7570356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9174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5991182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그룹관리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발행유형 </a:t>
                      </a:r>
                      <a:r>
                        <a:rPr lang="en-US" altLang="ko-KR" sz="9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solidFill>
                          <a:srgbClr val="EE2E62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</a:tbl>
          </a:graphicData>
        </a:graphic>
      </p:graphicFrame>
      <p:grpSp>
        <p:nvGrpSpPr>
          <p:cNvPr id="48" name="그룹 47">
            <a:extLst>
              <a:ext uri="{FF2B5EF4-FFF2-40B4-BE49-F238E27FC236}">
                <a16:creationId xmlns:a16="http://schemas.microsoft.com/office/drawing/2014/main" id="{0E35E831-BD68-CB27-A0A5-5903E4A81B77}"/>
              </a:ext>
            </a:extLst>
          </p:cNvPr>
          <p:cNvGrpSpPr/>
          <p:nvPr/>
        </p:nvGrpSpPr>
        <p:grpSpPr>
          <a:xfrm>
            <a:off x="1931351" y="2221059"/>
            <a:ext cx="1631991" cy="144000"/>
            <a:chOff x="2499010" y="1912246"/>
            <a:chExt cx="1631991" cy="144000"/>
          </a:xfrm>
        </p:grpSpPr>
        <p:grpSp>
          <p:nvGrpSpPr>
            <p:cNvPr id="49" name="Radio Button" descr="&lt;SmartSettings&gt;&lt;SmartOptions&gt;&lt;Code&gt;H4sIAAAAAAAEAO29B2AcSZYlJi9tynt/SvVK1+B0oQiAYBMk2JBAEOzBiM3mkuwdaUcjKasqgcplVmVdZhZAzO2dvPfee++999577733ujudTif33/8/XGZkAWz2zkrayZ4hgKrIHz9+fB8/ItZNsbxIvyimddVU5+34y/PzYpqPz5ZtXler8cvqKq9fVsWyPfyNE2n7+rpp80Xnz/FJVZb5tC2qZTP+PF/mdTHtNnm1XrbFwsJ+ndeX1FXTbfYmf+c6++66PGe8GJEvqunb9Wr8epHV7em7Nl821J/AO8+m+dd7i1BftnVVOkTe7/XTy3zZ4uXfOFlmi7xZ0Ydp2Po3Tn7xb5yk9KzWk7KYptMyaxpp8+WKaZY+Cv58kjW5vKEv8st1cZm1ecodfjtbzsq8/m6drVZ5nU7n+fRtPjuZZ8uLfOa3SD9Ll+uyZPwsJEGjuszrupjl6aSqyvRsWbRbZz4Wz6p6kTadD0bp2fFqlVK3dxxAD0s8E0J/zPD6b+PFABk8QvetV9msqJ6s27Zavp5nq7xJ694nNJz8Ku213CK449c5eDCfyUfSl4dlBFM8xXm61etnfNZ4fXSADADCc/cuE7LIyuIHygZmis9p/PGXzk4wfU+qdzKP+OWzHuHHx7OZabf10YlM+EegZQykATTWhgQwNkb9tjch5qHhHLdtNp2nOXgqnQtTbehzkAlp1iKcu2WG9PsrKvr2bcelzdNPPtvQ/dj/Y3Csdd6u62Xa1us80vkvCT/6JV0o+vZ5Vjb+60E7I8GXVTFLBwa+VU1+mpg4bfLlLK9HQrPj+qJJ82GBizMQQ0izxn3dGzt4377yu4qquFli2vr61gLBrPYKQyOEfPEkDPsyOzDr0Q7xDHSKh1j3q9UM5G7n1DfADzf+BhRQOLqo8vGfDZjj2SCsqbK6JwWDPG0eIsYX2Vsiw7o280B6JS1ogHnTVjVBzc7JohGdqisixd15MQNFmGzNZtjhwHVCt3ouxQn1Mv6iqd7UxeuWpmW8wO/rfEjS8XSE7oaPz4tlVpbvzylfZDWNsxy/IszJcp1Uiy9ZBjtTOoRoBJvIR9OsJS26dfpumrNOT/N3t7cqEJTn1cUFVFldV/XWR8+yoqRJa6t0LUzODJkKx8i0jT8aoZNb6TLvV/fHXeKax816QYbo+ij82PgdZNNEvJRSyjDjDpC7fShGF4ov1Be8R+nZ06JZVU02KT3B7RDIQDE+ifN2Yq0YtAiP/Brxjbi9+Ed9GfeVmf016hHhiWnOedGMBU/6Nyq2cB+e1dXC9bXl+urOZs8MDcyZ+erzvG3Sq3lOc6YTJ9TOpu0aspNO8rIiuSe+yoRQ5By+86bT9hGZUjxKOvEofRfqRtJc5G36i40Z9eZIrdLhjRb4NkOvzolVOySww4Q6VCfia49YFfJtRntr6VeaBORMf+EvjDfG46g3/smiKUiA0s8+6wd5Qxr5Zo2Bp3mPEcDNuMmhxrNBScfGlF5m5TpPf4/ht/Dcetzpo28A0LOOA+g/N1uKHlMrd7HHKPow37pZzZyQIau3PlRZuECmYUG5MkqftBN/cFGQc5q6HEFf+9tehoTH94gjmi+qcN9n/P3vwIsOFgQj4vSaR0QvCud9nOCwz/Gb69VmieRhoxU46vO6Wq9I3j0KUENKpgDELr5gPxpfftUWJfIv7QvKRPhmA00/8l2Ej95fAhkPtc4X+P2M0jXwhz28Prefb/DqQA0PQDzs8J8bfOXB6MA8N7yPB47MFli4oAHtHtKPx595oxSC08effLIBT/Pcoj88Yt+Yeqnf2feK72+gnv+w0ZlmS/VcjVMzEMLGnhtpZ55bjgmP5fb3ZPTjdSsfbDRusUd6s+/f2G3QEl3zH1+SObnF7JrnPSiCx4baOkvC9VauxxBZFlN2IYbkc+h5T2TwBH4w43BLnvGfPvN1MyC3eQYCuthzy6a3bLYxZOw+70FjnuyQNO85ocNBKQO7JYFvQYYbmtzw9a0IeAvCDQ7XqcWbxrwB09vnEYYj95Mvv/jmg/fC5Yp/8c4voT+bNlvS+gG7WN2gmuP5EQIZqK2tO6wy4k4OnrgTiOcDI6lXOcdQ8AAfNzkFUHV+/tlHvWj5o7tHdkBf1yXUMYQtInTuKNdhl2JgjgbZzwHdmJE2yi+SfMCzMeGiP37J/wO4/5sEixsAAA==&lt;/Code&gt;&lt;CodeSignature&gt;PkA0BeKbb6k61bj3t4f1QSFayBUYgLPJscplsSWXSWETP9K+Qt+F64ckorPLd8+B5pUuOYUZt8sQCDzu9gBcKz39fQgV91hIt0oqFteS++UWEeHO1gycpKFFsJxcozm1FW5bSWpVeWg5EUj1A5nN8+y/N933tD4tJfkwKnd/wZ0pZ+OtKJ/hckodGR615t61VVRT4Y5s1n0MIa+55nxOosCBp6NOzORIp/azJKDPnIhk7JaEEhrmq1HM9ZcaH9udWluVSnR/A465IQeaosM5OvWqArccy/R8wGhgPdegn2Wx1JQV83Cjcp448iN6gnzRNlTFmBKLTBUHfR1hZGDSDw==&lt;/CodeSignature&gt;&lt;/SmartOptions&gt;&lt;SmartResize enabled=&quot;True&quot; minWidth=&quot;10&quot; minHeight=&quot;10&quot; /&gt;&lt;/SmartSettings&gt;">
              <a:extLst>
                <a:ext uri="{FF2B5EF4-FFF2-40B4-BE49-F238E27FC236}">
                  <a16:creationId xmlns:a16="http://schemas.microsoft.com/office/drawing/2014/main" id="{8828E000-5EC7-C3B1-2B2F-0DD7B2923AD1}"/>
                </a:ext>
              </a:extLst>
            </p:cNvPr>
            <p:cNvGrpSpPr/>
            <p:nvPr>
              <p:custDataLst>
                <p:tags r:id="rId4"/>
              </p:custDataLst>
            </p:nvPr>
          </p:nvGrpSpPr>
          <p:grpSpPr>
            <a:xfrm>
              <a:off x="3375553" y="1912246"/>
              <a:ext cx="755448" cy="144000"/>
              <a:chOff x="593892" y="1623383"/>
              <a:chExt cx="755448" cy="144000"/>
            </a:xfrm>
          </p:grpSpPr>
          <p:sp>
            <p:nvSpPr>
              <p:cNvPr id="54" name="Circle">
                <a:extLst>
                  <a:ext uri="{FF2B5EF4-FFF2-40B4-BE49-F238E27FC236}">
                    <a16:creationId xmlns:a16="http://schemas.microsoft.com/office/drawing/2014/main" id="{568EAE9B-FB39-FE27-ECF4-C7D718CD619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3892" y="1623383"/>
                <a:ext cx="144000" cy="144000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55" name="Check" hidden="1">
                <a:extLst>
                  <a:ext uri="{FF2B5EF4-FFF2-40B4-BE49-F238E27FC236}">
                    <a16:creationId xmlns:a16="http://schemas.microsoft.com/office/drawing/2014/main" id="{407A87BF-05C7-3A55-7D91-3A3A4FF42F7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892" y="1659383"/>
                <a:ext cx="72000" cy="72000"/>
              </a:xfrm>
              <a:prstGeom prst="ellipse">
                <a:avLst/>
              </a:prstGeom>
              <a:solidFill>
                <a:srgbClr val="808080"/>
              </a:solidFill>
              <a:ln w="6350">
                <a:solidFill>
                  <a:srgbClr val="8080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56" name="Label">
                <a:extLst>
                  <a:ext uri="{FF2B5EF4-FFF2-40B4-BE49-F238E27FC236}">
                    <a16:creationId xmlns:a16="http://schemas.microsoft.com/office/drawing/2014/main" id="{2CBFA37E-B465-CDAB-495D-2FCCA275370D}"/>
                  </a:ext>
                </a:extLst>
              </p:cNvPr>
              <p:cNvSpPr txBox="1"/>
              <p:nvPr/>
            </p:nvSpPr>
            <p:spPr>
              <a:xfrm>
                <a:off x="739942" y="1626134"/>
                <a:ext cx="609398" cy="138499"/>
              </a:xfrm>
              <a:prstGeom prst="rect">
                <a:avLst/>
              </a:prstGeom>
              <a:noFill/>
            </p:spPr>
            <p:txBody>
              <a:bodyPr wrap="none" lIns="73152" tIns="0" rIns="73152" bIns="0" rtlCol="0" anchor="ctr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900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Segoe UI" panose="020B0502040204020203" pitchFamily="34" charset="0"/>
                  </a:rPr>
                  <a:t>발행예약</a:t>
                </a:r>
              </a:p>
            </p:txBody>
          </p:sp>
        </p:grpSp>
        <p:grpSp>
          <p:nvGrpSpPr>
            <p:cNvPr id="50" name="Radio Button" descr="&lt;SmartSettings&gt;&lt;SmartOptions&gt;&lt;Code&gt;H4sIAAAAAAAEAO29B2AcSZYlJi9tynt/SvVK1+B0oQiAYBMk2JBAEOzBiM3mkuwdaUcjKasqgcplVmVdZhZAzO2dvPfee++999577733ujudTif33/8/XGZkAWz2zkrayZ4hgKrIHz9+fB8/ItZNsbxIvyimddVU5+34y/PzYpqPz5ZtXler8cvqKq9fVsWyPfyNE2n7+rpp80Xnz/FJVZb5tC2qZTP+PF/mdTHtNnm1XrbFwsJ+ndeX1FXTbfYmf+c6++66PGe8GJEvqunb9Wr8epHV7em7Nl821J/AO8+m+dd7i1BftnVVOkTe7/XTy3zZ4uXfOFlmi7xZ0Ydp2Po3Tn7xb5yk9KzWk7KYptMyaxpp8+WKaZY+Cv58kjW5vKEv8st1cZm1ecodfjtbzsq8/m6drVZ5nU7n+fRtPjuZZ8uLfOa3SD9Ll+uyZPwsJEGjuszrupjl6aSqyvRsWbRbZz4Wz6p6kTadD0bp2fFqlVK3dxxAD0s8E0J/zPD6b+PFABk8QvetV9msqJ6s27Zavp5nq7xJ694nNJz8Ku213CK449c5eDCfyUfSl4dlBFM8xXm61etnfNZ4fXSADADCc/cuE7LIyuIHygZmis9p/PGXzk4wfU+qdzKP+OWzHuHHx7OZabf10YlM+EegZQykATTWhgQwNkb9tjch5qHhHLdtNp2nOXgqnQtTbehzkAlp1iKcu2WG9PsrKvr2bcelzdNPPtvQ/dj/Y3Csdd6u62Xa1us80vkvCT/6JV0o+vZ5Vjb+60E7I8GXVTFLBwa+VU1+mpg4bfLlLK9HQrPj+qJJ82GBizMQQ0izxn3dGzt4377yu4qquFli2vr61gLBrPYKQyOEfPEkDPsyOzDr0Q7xDHSKh1j3q9UM5G7n1DfADzf+BhRQOLqo8vGfDZjj2SCsqbK6JwWDPG0eIsYX2Vsiw7o280B6JS1ogHnTVjVBzc7JohGdqisixd15MQNFmGzNZtjhwHVCt3ouxQn1Mv6iqd7UxeuWpmW8wO/rfEjS8XSE7oaPz4tlVpbvzylfZDWNsxy/IszJcp1Uiy9ZBjtTOoRoBJvIR9OsJS26dfpumrNOT/N3t7cqEJTn1cUFVFldV/XWR8+yoqRJa6t0LUzODJkKx8i0jT8aoZNb6TLvV/fHXeKax816QYbo+ij82PgdZNNEvJRSyjDjDpC7fShGF4ov1Be8R+nZ06JZVU02KT3B7RDIQDE+ifN2Yq0YtAiP/Brxjbi9+Ed9GfeVmf016hHhiWnOedGMBU/6Nyq2cB+e1dXC9bXl+urOZs8MDcyZ+erzvG3Sq3lOc6YTJ9TOpu0aspNO8rIiuSe+yoRQ5By+86bT9hGZUjxKOvEofRfqRtJc5G36i40Z9eZIrdLhjRb4NkOvzolVOySww4Q6VCfia49YFfJtRntr6VeaBORMf+EvjDfG46g3/smiKUiA0s8+6wd5Qxr5Zo2Bp3mPEcDNuMmhxrNBScfGlF5m5TpPf4/ht/Dcetzpo28A0LOOA+g/N1uKHlMrd7HHKPow37pZzZyQIau3PlRZuECmYUG5MkqftBN/cFGQc5q6HEFf+9tehoTH94gjmi+qcN9n/P3vwIsOFgQj4vSaR0QvCud9nOCwz/Gb69VmieRhoxU46vO6Wq9I3j0KUENKpgDELr5gPxpfftUWJfIv7QvKRPhmA00/8l2Ej95fAhkPtc4X+P2M0jXwhz28Prefb/DqQA0PQDzs8J8bfOXB6MA8N7yPB47MFli4oAHtHtKPx595oxSC08effLIBT/Pcoj88Yt+Yeqnf2feK72+gnv+w0ZlmS/VcjVMzEMLGnhtpZ55bjgmP5fb3ZPTjdSsfbDRusUd6s+/f2G3QEl3zH1+SObnF7JrnPSiCx4baOkvC9VauxxBZFlN2IYbkc+h5T2TwBH4w43BLnvGfPvN1MyC3eQYCuthzy6a3bLYxZOw+70FjnuyQNO85ocNBKQO7JYFvQYYbmtzw9a0IeAvCDQ7XqcWbxrwB09vnEYYj95Mvv/jmg/fC5Yp/8c4voT+bNlvS+gG7WN2gmuP5EQIZqK2tO6wy4k4OnrgTiOcDI6lXOcdQ8AAfNzkFUHV+/tlHvWj5o7tHdkBf1yXUMYQtInTuKNdhl2JgjgbZzwHdmJE2yi+SfMCzMeGiP37J/wO4/5sEixsAAA==&lt;/Code&gt;&lt;CodeSignature&gt;PkA0BeKbb6k61bj3t4f1QSFayBUYgLPJscplsSWXSWETP9K+Qt+F64ckorPLd8+B5pUuOYUZt8sQCDzu9gBcKz39fQgV91hIt0oqFteS++UWEeHO1gycpKFFsJxcozm1FW5bSWpVeWg5EUj1A5nN8+y/N933tD4tJfkwKnd/wZ0pZ+OtKJ/hckodGR615t61VVRT4Y5s1n0MIa+55nxOosCBp6NOzORIp/azJKDPnIhk7JaEEhrmq1HM9ZcaH9udWluVSnR/A465IQeaosM5OvWqArccy/R8wGhgPdegn2Wx1JQV83Cjcp448iN6gnzRNlTFmBKLTBUHfR1hZGDSDw==&lt;/CodeSignature&gt;&lt;/SmartOptions&gt;&lt;SmartResize enabled=&quot;True&quot; minWidth=&quot;10&quot; minHeight=&quot;10&quot; /&gt;&lt;/SmartSettings&gt;">
              <a:extLst>
                <a:ext uri="{FF2B5EF4-FFF2-40B4-BE49-F238E27FC236}">
                  <a16:creationId xmlns:a16="http://schemas.microsoft.com/office/drawing/2014/main" id="{46981116-788F-9DAD-CECF-4F91826CC889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2499010" y="1912246"/>
              <a:ext cx="755448" cy="144000"/>
              <a:chOff x="593892" y="1623383"/>
              <a:chExt cx="755448" cy="144000"/>
            </a:xfrm>
          </p:grpSpPr>
          <p:sp>
            <p:nvSpPr>
              <p:cNvPr id="51" name="Label">
                <a:extLst>
                  <a:ext uri="{FF2B5EF4-FFF2-40B4-BE49-F238E27FC236}">
                    <a16:creationId xmlns:a16="http://schemas.microsoft.com/office/drawing/2014/main" id="{C75004B2-5172-67CE-AB0B-70E2A43BB3D7}"/>
                  </a:ext>
                </a:extLst>
              </p:cNvPr>
              <p:cNvSpPr txBox="1"/>
              <p:nvPr/>
            </p:nvSpPr>
            <p:spPr>
              <a:xfrm>
                <a:off x="739942" y="1626134"/>
                <a:ext cx="609398" cy="138499"/>
              </a:xfrm>
              <a:prstGeom prst="rect">
                <a:avLst/>
              </a:prstGeom>
              <a:noFill/>
            </p:spPr>
            <p:txBody>
              <a:bodyPr wrap="none" lIns="73152" tIns="0" rIns="73152" bIns="0" rtlCol="0" anchor="ctr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900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Segoe UI" panose="020B0502040204020203" pitchFamily="34" charset="0"/>
                  </a:rPr>
                  <a:t>즉시발행</a:t>
                </a:r>
              </a:p>
            </p:txBody>
          </p:sp>
          <p:sp>
            <p:nvSpPr>
              <p:cNvPr id="52" name="Circle">
                <a:extLst>
                  <a:ext uri="{FF2B5EF4-FFF2-40B4-BE49-F238E27FC236}">
                    <a16:creationId xmlns:a16="http://schemas.microsoft.com/office/drawing/2014/main" id="{805FB4C3-78BA-6F8A-24EF-56179A99E49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3892" y="1623383"/>
                <a:ext cx="144000" cy="144000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  <p:sp>
            <p:nvSpPr>
              <p:cNvPr id="53" name="Check">
                <a:extLst>
                  <a:ext uri="{FF2B5EF4-FFF2-40B4-BE49-F238E27FC236}">
                    <a16:creationId xmlns:a16="http://schemas.microsoft.com/office/drawing/2014/main" id="{9A7819B9-7BA7-E764-077B-288A20C96AE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892" y="1659383"/>
                <a:ext cx="72000" cy="72000"/>
              </a:xfrm>
              <a:prstGeom prst="ellipse">
                <a:avLst/>
              </a:prstGeom>
              <a:solidFill>
                <a:srgbClr val="808080"/>
              </a:solidFill>
              <a:ln w="6350">
                <a:solidFill>
                  <a:srgbClr val="8080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>
                  <a:solidFill>
                    <a:srgbClr val="5F5F5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69" name="모서리가 둥근 직사각형 360">
            <a:extLst>
              <a:ext uri="{FF2B5EF4-FFF2-40B4-BE49-F238E27FC236}">
                <a16:creationId xmlns:a16="http://schemas.microsoft.com/office/drawing/2014/main" id="{C36D083A-56A7-A1F1-D9A5-4C3199402814}"/>
              </a:ext>
            </a:extLst>
          </p:cNvPr>
          <p:cNvSpPr/>
          <p:nvPr/>
        </p:nvSpPr>
        <p:spPr>
          <a:xfrm>
            <a:off x="2796254" y="1901151"/>
            <a:ext cx="1967079" cy="216378"/>
          </a:xfrm>
          <a:prstGeom prst="roundRect">
            <a:avLst>
              <a:gd name="adj" fmla="val 7253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9200" rIns="108000" bIns="79200" rtlCol="0" anchor="ctr">
            <a:noAutofit/>
          </a:bodyPr>
          <a:lstStyle/>
          <a:p>
            <a:pPr lvl="0">
              <a:defRPr/>
            </a:pP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그룹명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(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한글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20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자 이내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 </a:t>
            </a:r>
            <a:endParaRPr kumimoji="0" lang="en-US" altLang="ko-KR" sz="900" b="0" i="0" u="none" strike="noStrike" kern="0" cap="none" spc="-6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  <a:sym typeface="Arial"/>
            </a:endParaRPr>
          </a:p>
        </p:txBody>
      </p:sp>
      <p:sp>
        <p:nvSpPr>
          <p:cNvPr id="2" name="Date Picker Button">
            <a:extLst>
              <a:ext uri="{FF2B5EF4-FFF2-40B4-BE49-F238E27FC236}">
                <a16:creationId xmlns:a16="http://schemas.microsoft.com/office/drawing/2014/main" id="{E212A9AC-70D3-63EA-9E1D-2D510093AFA7}"/>
              </a:ext>
            </a:extLst>
          </p:cNvPr>
          <p:cNvSpPr>
            <a:spLocks noEditPoints="1"/>
          </p:cNvSpPr>
          <p:nvPr/>
        </p:nvSpPr>
        <p:spPr bwMode="auto">
          <a:xfrm>
            <a:off x="4457809" y="2222305"/>
            <a:ext cx="134884" cy="144173"/>
          </a:xfrm>
          <a:custGeom>
            <a:avLst/>
            <a:gdLst>
              <a:gd name="T0" fmla="*/ 2147483647 w 369"/>
              <a:gd name="T1" fmla="*/ 2147483647 h 395"/>
              <a:gd name="T2" fmla="*/ 0 w 369"/>
              <a:gd name="T3" fmla="*/ 2147483647 h 395"/>
              <a:gd name="T4" fmla="*/ 2147483647 w 369"/>
              <a:gd name="T5" fmla="*/ 2147483647 h 395"/>
              <a:gd name="T6" fmla="*/ 2147483647 w 369"/>
              <a:gd name="T7" fmla="*/ 2147483647 h 395"/>
              <a:gd name="T8" fmla="*/ 2147483647 w 369"/>
              <a:gd name="T9" fmla="*/ 733795237 h 395"/>
              <a:gd name="T10" fmla="*/ 2147483647 w 369"/>
              <a:gd name="T11" fmla="*/ 2147483647 h 395"/>
              <a:gd name="T12" fmla="*/ 2147483647 w 369"/>
              <a:gd name="T13" fmla="*/ 2147483647 h 395"/>
              <a:gd name="T14" fmla="*/ 2147483647 w 369"/>
              <a:gd name="T15" fmla="*/ 831572184 h 395"/>
              <a:gd name="T16" fmla="*/ 2147483647 w 369"/>
              <a:gd name="T17" fmla="*/ 2147483647 h 395"/>
              <a:gd name="T18" fmla="*/ 2147483647 w 369"/>
              <a:gd name="T19" fmla="*/ 1125170373 h 395"/>
              <a:gd name="T20" fmla="*/ 2147483647 w 369"/>
              <a:gd name="T21" fmla="*/ 1125170373 h 395"/>
              <a:gd name="T22" fmla="*/ 2147483647 w 369"/>
              <a:gd name="T23" fmla="*/ 2147483647 h 395"/>
              <a:gd name="T24" fmla="*/ 2147483647 w 369"/>
              <a:gd name="T25" fmla="*/ 831572184 h 395"/>
              <a:gd name="T26" fmla="*/ 2147483647 w 369"/>
              <a:gd name="T27" fmla="*/ 2147483647 h 395"/>
              <a:gd name="T28" fmla="*/ 2147483647 w 369"/>
              <a:gd name="T29" fmla="*/ 2147483647 h 395"/>
              <a:gd name="T30" fmla="*/ 2147483647 w 369"/>
              <a:gd name="T31" fmla="*/ 2147483647 h 395"/>
              <a:gd name="T32" fmla="*/ 2147483647 w 369"/>
              <a:gd name="T33" fmla="*/ 2147483647 h 395"/>
              <a:gd name="T34" fmla="*/ 2147483647 w 369"/>
              <a:gd name="T35" fmla="*/ 2147483647 h 395"/>
              <a:gd name="T36" fmla="*/ 2147483647 w 369"/>
              <a:gd name="T37" fmla="*/ 2147483647 h 395"/>
              <a:gd name="T38" fmla="*/ 2147483647 w 369"/>
              <a:gd name="T39" fmla="*/ 2147483647 h 395"/>
              <a:gd name="T40" fmla="*/ 2147483647 w 369"/>
              <a:gd name="T41" fmla="*/ 2147483647 h 395"/>
              <a:gd name="T42" fmla="*/ 2147483647 w 369"/>
              <a:gd name="T43" fmla="*/ 2147483647 h 395"/>
              <a:gd name="T44" fmla="*/ 2147483647 w 369"/>
              <a:gd name="T45" fmla="*/ 2147483647 h 395"/>
              <a:gd name="T46" fmla="*/ 2147483647 w 369"/>
              <a:gd name="T47" fmla="*/ 2147483647 h 395"/>
              <a:gd name="T48" fmla="*/ 2147483647 w 369"/>
              <a:gd name="T49" fmla="*/ 2147483647 h 395"/>
              <a:gd name="T50" fmla="*/ 2147483647 w 369"/>
              <a:gd name="T51" fmla="*/ 2147483647 h 395"/>
              <a:gd name="T52" fmla="*/ 2147483647 w 369"/>
              <a:gd name="T53" fmla="*/ 2147483647 h 395"/>
              <a:gd name="T54" fmla="*/ 2147483647 w 369"/>
              <a:gd name="T55" fmla="*/ 2147483647 h 395"/>
              <a:gd name="T56" fmla="*/ 1943305517 w 369"/>
              <a:gd name="T57" fmla="*/ 2147483647 h 395"/>
              <a:gd name="T58" fmla="*/ 1943305517 w 369"/>
              <a:gd name="T59" fmla="*/ 2147483647 h 395"/>
              <a:gd name="T60" fmla="*/ 2147483647 w 369"/>
              <a:gd name="T61" fmla="*/ 2147483647 h 395"/>
              <a:gd name="T62" fmla="*/ 2147483647 w 369"/>
              <a:gd name="T63" fmla="*/ 2147483647 h 395"/>
              <a:gd name="T64" fmla="*/ 2147483647 w 369"/>
              <a:gd name="T65" fmla="*/ 2147483647 h 395"/>
              <a:gd name="T66" fmla="*/ 2147483647 w 369"/>
              <a:gd name="T67" fmla="*/ 2147483647 h 395"/>
              <a:gd name="T68" fmla="*/ 2147483647 w 369"/>
              <a:gd name="T69" fmla="*/ 2147483647 h 395"/>
              <a:gd name="T70" fmla="*/ 2147483647 w 369"/>
              <a:gd name="T71" fmla="*/ 2147483647 h 395"/>
              <a:gd name="T72" fmla="*/ 2147483647 w 369"/>
              <a:gd name="T73" fmla="*/ 2147483647 h 395"/>
              <a:gd name="T74" fmla="*/ 2147483647 w 369"/>
              <a:gd name="T75" fmla="*/ 2147483647 h 395"/>
              <a:gd name="T76" fmla="*/ 2147483647 w 369"/>
              <a:gd name="T77" fmla="*/ 2147483647 h 395"/>
              <a:gd name="T78" fmla="*/ 2147483647 w 369"/>
              <a:gd name="T79" fmla="*/ 2147483647 h 395"/>
              <a:gd name="T80" fmla="*/ 2147483647 w 369"/>
              <a:gd name="T81" fmla="*/ 2147483647 h 395"/>
              <a:gd name="T82" fmla="*/ 2147483647 w 369"/>
              <a:gd name="T83" fmla="*/ 2147483647 h 395"/>
              <a:gd name="T84" fmla="*/ 2147483647 w 369"/>
              <a:gd name="T85" fmla="*/ 2147483647 h 395"/>
              <a:gd name="T86" fmla="*/ 2147483647 w 369"/>
              <a:gd name="T87" fmla="*/ 2147483647 h 395"/>
              <a:gd name="T88" fmla="*/ 2147483647 w 369"/>
              <a:gd name="T89" fmla="*/ 2147483647 h 395"/>
              <a:gd name="T90" fmla="*/ 2147483647 w 369"/>
              <a:gd name="T91" fmla="*/ 2147483647 h 395"/>
              <a:gd name="T92" fmla="*/ 2147483647 w 369"/>
              <a:gd name="T93" fmla="*/ 2147483647 h 395"/>
              <a:gd name="T94" fmla="*/ 1719073688 w 369"/>
              <a:gd name="T95" fmla="*/ 2147483647 h 395"/>
              <a:gd name="T96" fmla="*/ 1943305517 w 369"/>
              <a:gd name="T97" fmla="*/ 2147483647 h 395"/>
              <a:gd name="T98" fmla="*/ 2147483647 w 369"/>
              <a:gd name="T99" fmla="*/ 2147483647 h 395"/>
              <a:gd name="T100" fmla="*/ 2147483647 w 369"/>
              <a:gd name="T101" fmla="*/ 2147483647 h 395"/>
              <a:gd name="T102" fmla="*/ 2147483647 w 369"/>
              <a:gd name="T103" fmla="*/ 2147483647 h 395"/>
              <a:gd name="T104" fmla="*/ 2147483647 w 369"/>
              <a:gd name="T105" fmla="*/ 2147483647 h 395"/>
              <a:gd name="T106" fmla="*/ 2147483647 w 369"/>
              <a:gd name="T107" fmla="*/ 2147483647 h 395"/>
              <a:gd name="T108" fmla="*/ 2147483647 w 369"/>
              <a:gd name="T109" fmla="*/ 2147483647 h 395"/>
              <a:gd name="T110" fmla="*/ 2147483647 w 369"/>
              <a:gd name="T111" fmla="*/ 2147483647 h 395"/>
              <a:gd name="T112" fmla="*/ 2147483647 w 369"/>
              <a:gd name="T113" fmla="*/ 2147483647 h 395"/>
              <a:gd name="T114" fmla="*/ 2147483647 w 369"/>
              <a:gd name="T115" fmla="*/ 2147483647 h 395"/>
              <a:gd name="T116" fmla="*/ 2147483647 w 369"/>
              <a:gd name="T117" fmla="*/ 2147483647 h 395"/>
              <a:gd name="T118" fmla="*/ 2147483647 w 369"/>
              <a:gd name="T119" fmla="*/ 2147483647 h 395"/>
              <a:gd name="T120" fmla="*/ 2147483647 w 369"/>
              <a:gd name="T121" fmla="*/ 2147483647 h 39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69" h="395">
                <a:moveTo>
                  <a:pt x="98" y="0"/>
                </a:moveTo>
                <a:cubicBezTo>
                  <a:pt x="88" y="0"/>
                  <a:pt x="81" y="7"/>
                  <a:pt x="77" y="15"/>
                </a:cubicBezTo>
                <a:cubicBezTo>
                  <a:pt x="73" y="23"/>
                  <a:pt x="71" y="33"/>
                  <a:pt x="71" y="44"/>
                </a:cubicBezTo>
                <a:cubicBezTo>
                  <a:pt x="71" y="48"/>
                  <a:pt x="71" y="52"/>
                  <a:pt x="72" y="56"/>
                </a:cubicBezTo>
                <a:lnTo>
                  <a:pt x="9" y="56"/>
                </a:lnTo>
                <a:cubicBezTo>
                  <a:pt x="4" y="56"/>
                  <a:pt x="1" y="60"/>
                  <a:pt x="0" y="64"/>
                </a:cubicBezTo>
                <a:lnTo>
                  <a:pt x="0" y="386"/>
                </a:lnTo>
                <a:cubicBezTo>
                  <a:pt x="1" y="391"/>
                  <a:pt x="5" y="395"/>
                  <a:pt x="9" y="395"/>
                </a:cubicBezTo>
                <a:lnTo>
                  <a:pt x="360" y="395"/>
                </a:lnTo>
                <a:cubicBezTo>
                  <a:pt x="365" y="394"/>
                  <a:pt x="369" y="391"/>
                  <a:pt x="369" y="386"/>
                </a:cubicBezTo>
                <a:lnTo>
                  <a:pt x="369" y="64"/>
                </a:lnTo>
                <a:cubicBezTo>
                  <a:pt x="369" y="59"/>
                  <a:pt x="365" y="56"/>
                  <a:pt x="360" y="56"/>
                </a:cubicBezTo>
                <a:lnTo>
                  <a:pt x="298" y="56"/>
                </a:lnTo>
                <a:cubicBezTo>
                  <a:pt x="299" y="52"/>
                  <a:pt x="299" y="48"/>
                  <a:pt x="299" y="44"/>
                </a:cubicBezTo>
                <a:cubicBezTo>
                  <a:pt x="299" y="33"/>
                  <a:pt x="297" y="23"/>
                  <a:pt x="293" y="15"/>
                </a:cubicBezTo>
                <a:cubicBezTo>
                  <a:pt x="289" y="7"/>
                  <a:pt x="282" y="0"/>
                  <a:pt x="272" y="0"/>
                </a:cubicBezTo>
                <a:cubicBezTo>
                  <a:pt x="262" y="0"/>
                  <a:pt x="256" y="7"/>
                  <a:pt x="251" y="15"/>
                </a:cubicBezTo>
                <a:cubicBezTo>
                  <a:pt x="247" y="23"/>
                  <a:pt x="245" y="33"/>
                  <a:pt x="245" y="44"/>
                </a:cubicBezTo>
                <a:cubicBezTo>
                  <a:pt x="245" y="48"/>
                  <a:pt x="245" y="52"/>
                  <a:pt x="246" y="56"/>
                </a:cubicBezTo>
                <a:lnTo>
                  <a:pt x="124" y="56"/>
                </a:lnTo>
                <a:cubicBezTo>
                  <a:pt x="124" y="52"/>
                  <a:pt x="125" y="48"/>
                  <a:pt x="125" y="44"/>
                </a:cubicBezTo>
                <a:cubicBezTo>
                  <a:pt x="125" y="33"/>
                  <a:pt x="122" y="23"/>
                  <a:pt x="118" y="15"/>
                </a:cubicBezTo>
                <a:cubicBezTo>
                  <a:pt x="114" y="7"/>
                  <a:pt x="107" y="0"/>
                  <a:pt x="98" y="0"/>
                </a:cubicBezTo>
                <a:close/>
                <a:moveTo>
                  <a:pt x="98" y="17"/>
                </a:moveTo>
                <a:cubicBezTo>
                  <a:pt x="98" y="17"/>
                  <a:pt x="101" y="18"/>
                  <a:pt x="103" y="23"/>
                </a:cubicBezTo>
                <a:cubicBezTo>
                  <a:pt x="106" y="28"/>
                  <a:pt x="108" y="35"/>
                  <a:pt x="108" y="44"/>
                </a:cubicBezTo>
                <a:cubicBezTo>
                  <a:pt x="108" y="48"/>
                  <a:pt x="107" y="52"/>
                  <a:pt x="106" y="56"/>
                </a:cubicBezTo>
                <a:lnTo>
                  <a:pt x="89" y="56"/>
                </a:lnTo>
                <a:cubicBezTo>
                  <a:pt x="88" y="52"/>
                  <a:pt x="88" y="48"/>
                  <a:pt x="88" y="44"/>
                </a:cubicBezTo>
                <a:cubicBezTo>
                  <a:pt x="88" y="35"/>
                  <a:pt x="90" y="28"/>
                  <a:pt x="92" y="23"/>
                </a:cubicBezTo>
                <a:cubicBezTo>
                  <a:pt x="95" y="18"/>
                  <a:pt x="97" y="17"/>
                  <a:pt x="98" y="17"/>
                </a:cubicBezTo>
                <a:close/>
                <a:moveTo>
                  <a:pt x="272" y="17"/>
                </a:moveTo>
                <a:cubicBezTo>
                  <a:pt x="273" y="17"/>
                  <a:pt x="275" y="18"/>
                  <a:pt x="277" y="23"/>
                </a:cubicBezTo>
                <a:cubicBezTo>
                  <a:pt x="280" y="28"/>
                  <a:pt x="282" y="35"/>
                  <a:pt x="282" y="44"/>
                </a:cubicBezTo>
                <a:cubicBezTo>
                  <a:pt x="282" y="48"/>
                  <a:pt x="281" y="52"/>
                  <a:pt x="281" y="56"/>
                </a:cubicBezTo>
                <a:lnTo>
                  <a:pt x="263" y="56"/>
                </a:lnTo>
                <a:cubicBezTo>
                  <a:pt x="263" y="52"/>
                  <a:pt x="262" y="48"/>
                  <a:pt x="262" y="44"/>
                </a:cubicBezTo>
                <a:cubicBezTo>
                  <a:pt x="262" y="35"/>
                  <a:pt x="264" y="28"/>
                  <a:pt x="267" y="23"/>
                </a:cubicBezTo>
                <a:cubicBezTo>
                  <a:pt x="269" y="18"/>
                  <a:pt x="272" y="17"/>
                  <a:pt x="272" y="17"/>
                </a:cubicBezTo>
                <a:close/>
                <a:moveTo>
                  <a:pt x="18" y="118"/>
                </a:moveTo>
                <a:lnTo>
                  <a:pt x="351" y="118"/>
                </a:lnTo>
                <a:lnTo>
                  <a:pt x="351" y="377"/>
                </a:lnTo>
                <a:lnTo>
                  <a:pt x="18" y="377"/>
                </a:lnTo>
                <a:lnTo>
                  <a:pt x="18" y="118"/>
                </a:lnTo>
                <a:close/>
                <a:moveTo>
                  <a:pt x="129" y="146"/>
                </a:moveTo>
                <a:cubicBezTo>
                  <a:pt x="123" y="146"/>
                  <a:pt x="120" y="150"/>
                  <a:pt x="120" y="155"/>
                </a:cubicBezTo>
                <a:lnTo>
                  <a:pt x="120" y="191"/>
                </a:lnTo>
                <a:cubicBezTo>
                  <a:pt x="120" y="196"/>
                  <a:pt x="124" y="199"/>
                  <a:pt x="129" y="199"/>
                </a:cubicBezTo>
                <a:lnTo>
                  <a:pt x="164" y="199"/>
                </a:lnTo>
                <a:cubicBezTo>
                  <a:pt x="170" y="199"/>
                  <a:pt x="173" y="195"/>
                  <a:pt x="173" y="191"/>
                </a:cubicBezTo>
                <a:lnTo>
                  <a:pt x="173" y="155"/>
                </a:lnTo>
                <a:cubicBezTo>
                  <a:pt x="173" y="150"/>
                  <a:pt x="169" y="146"/>
                  <a:pt x="164" y="146"/>
                </a:cubicBezTo>
                <a:lnTo>
                  <a:pt x="129" y="146"/>
                </a:lnTo>
                <a:close/>
                <a:moveTo>
                  <a:pt x="205" y="146"/>
                </a:moveTo>
                <a:cubicBezTo>
                  <a:pt x="200" y="146"/>
                  <a:pt x="196" y="150"/>
                  <a:pt x="196" y="155"/>
                </a:cubicBezTo>
                <a:lnTo>
                  <a:pt x="196" y="191"/>
                </a:lnTo>
                <a:cubicBezTo>
                  <a:pt x="197" y="196"/>
                  <a:pt x="200" y="199"/>
                  <a:pt x="205" y="199"/>
                </a:cubicBezTo>
                <a:lnTo>
                  <a:pt x="241" y="199"/>
                </a:lnTo>
                <a:cubicBezTo>
                  <a:pt x="246" y="199"/>
                  <a:pt x="250" y="195"/>
                  <a:pt x="250" y="191"/>
                </a:cubicBezTo>
                <a:lnTo>
                  <a:pt x="250" y="155"/>
                </a:lnTo>
                <a:cubicBezTo>
                  <a:pt x="249" y="150"/>
                  <a:pt x="246" y="146"/>
                  <a:pt x="241" y="146"/>
                </a:cubicBezTo>
                <a:lnTo>
                  <a:pt x="205" y="146"/>
                </a:lnTo>
                <a:close/>
                <a:moveTo>
                  <a:pt x="282" y="146"/>
                </a:moveTo>
                <a:cubicBezTo>
                  <a:pt x="276" y="146"/>
                  <a:pt x="273" y="150"/>
                  <a:pt x="273" y="155"/>
                </a:cubicBezTo>
                <a:lnTo>
                  <a:pt x="273" y="191"/>
                </a:lnTo>
                <a:cubicBezTo>
                  <a:pt x="273" y="196"/>
                  <a:pt x="277" y="199"/>
                  <a:pt x="282" y="199"/>
                </a:cubicBezTo>
                <a:lnTo>
                  <a:pt x="317" y="199"/>
                </a:lnTo>
                <a:cubicBezTo>
                  <a:pt x="323" y="199"/>
                  <a:pt x="326" y="195"/>
                  <a:pt x="326" y="191"/>
                </a:cubicBezTo>
                <a:lnTo>
                  <a:pt x="326" y="155"/>
                </a:lnTo>
                <a:cubicBezTo>
                  <a:pt x="326" y="150"/>
                  <a:pt x="322" y="146"/>
                  <a:pt x="317" y="146"/>
                </a:cubicBezTo>
                <a:lnTo>
                  <a:pt x="282" y="146"/>
                </a:lnTo>
                <a:close/>
                <a:moveTo>
                  <a:pt x="137" y="164"/>
                </a:moveTo>
                <a:lnTo>
                  <a:pt x="156" y="164"/>
                </a:lnTo>
                <a:lnTo>
                  <a:pt x="156" y="182"/>
                </a:lnTo>
                <a:lnTo>
                  <a:pt x="137" y="182"/>
                </a:lnTo>
                <a:lnTo>
                  <a:pt x="137" y="164"/>
                </a:lnTo>
                <a:close/>
                <a:moveTo>
                  <a:pt x="214" y="164"/>
                </a:moveTo>
                <a:lnTo>
                  <a:pt x="232" y="164"/>
                </a:lnTo>
                <a:lnTo>
                  <a:pt x="232" y="182"/>
                </a:lnTo>
                <a:lnTo>
                  <a:pt x="214" y="182"/>
                </a:lnTo>
                <a:lnTo>
                  <a:pt x="214" y="164"/>
                </a:lnTo>
                <a:close/>
                <a:moveTo>
                  <a:pt x="290" y="164"/>
                </a:moveTo>
                <a:lnTo>
                  <a:pt x="309" y="164"/>
                </a:lnTo>
                <a:lnTo>
                  <a:pt x="309" y="182"/>
                </a:lnTo>
                <a:lnTo>
                  <a:pt x="290" y="182"/>
                </a:lnTo>
                <a:lnTo>
                  <a:pt x="290" y="164"/>
                </a:lnTo>
                <a:close/>
                <a:moveTo>
                  <a:pt x="52" y="220"/>
                </a:moveTo>
                <a:cubicBezTo>
                  <a:pt x="47" y="220"/>
                  <a:pt x="43" y="224"/>
                  <a:pt x="43" y="228"/>
                </a:cubicBezTo>
                <a:lnTo>
                  <a:pt x="43" y="264"/>
                </a:lnTo>
                <a:cubicBezTo>
                  <a:pt x="50" y="274"/>
                  <a:pt x="42" y="272"/>
                  <a:pt x="52" y="273"/>
                </a:cubicBezTo>
                <a:lnTo>
                  <a:pt x="88" y="273"/>
                </a:lnTo>
                <a:cubicBezTo>
                  <a:pt x="93" y="273"/>
                  <a:pt x="97" y="269"/>
                  <a:pt x="97" y="264"/>
                </a:cubicBezTo>
                <a:lnTo>
                  <a:pt x="97" y="228"/>
                </a:lnTo>
                <a:cubicBezTo>
                  <a:pt x="96" y="223"/>
                  <a:pt x="93" y="220"/>
                  <a:pt x="88" y="220"/>
                </a:cubicBezTo>
                <a:lnTo>
                  <a:pt x="52" y="220"/>
                </a:lnTo>
                <a:close/>
                <a:moveTo>
                  <a:pt x="129" y="220"/>
                </a:moveTo>
                <a:cubicBezTo>
                  <a:pt x="123" y="220"/>
                  <a:pt x="120" y="224"/>
                  <a:pt x="120" y="228"/>
                </a:cubicBezTo>
                <a:lnTo>
                  <a:pt x="120" y="264"/>
                </a:lnTo>
                <a:cubicBezTo>
                  <a:pt x="120" y="269"/>
                  <a:pt x="124" y="273"/>
                  <a:pt x="129" y="273"/>
                </a:cubicBezTo>
                <a:lnTo>
                  <a:pt x="164" y="273"/>
                </a:lnTo>
                <a:cubicBezTo>
                  <a:pt x="170" y="273"/>
                  <a:pt x="173" y="269"/>
                  <a:pt x="173" y="264"/>
                </a:cubicBezTo>
                <a:lnTo>
                  <a:pt x="173" y="228"/>
                </a:lnTo>
                <a:cubicBezTo>
                  <a:pt x="173" y="223"/>
                  <a:pt x="169" y="220"/>
                  <a:pt x="164" y="220"/>
                </a:cubicBezTo>
                <a:lnTo>
                  <a:pt x="129" y="220"/>
                </a:lnTo>
                <a:close/>
                <a:moveTo>
                  <a:pt x="205" y="220"/>
                </a:moveTo>
                <a:cubicBezTo>
                  <a:pt x="200" y="220"/>
                  <a:pt x="196" y="224"/>
                  <a:pt x="196" y="228"/>
                </a:cubicBezTo>
                <a:lnTo>
                  <a:pt x="196" y="264"/>
                </a:lnTo>
                <a:cubicBezTo>
                  <a:pt x="197" y="269"/>
                  <a:pt x="200" y="273"/>
                  <a:pt x="205" y="273"/>
                </a:cubicBezTo>
                <a:lnTo>
                  <a:pt x="241" y="273"/>
                </a:lnTo>
                <a:cubicBezTo>
                  <a:pt x="246" y="273"/>
                  <a:pt x="250" y="269"/>
                  <a:pt x="250" y="264"/>
                </a:cubicBezTo>
                <a:lnTo>
                  <a:pt x="250" y="228"/>
                </a:lnTo>
                <a:cubicBezTo>
                  <a:pt x="249" y="223"/>
                  <a:pt x="246" y="220"/>
                  <a:pt x="241" y="220"/>
                </a:cubicBezTo>
                <a:lnTo>
                  <a:pt x="205" y="220"/>
                </a:lnTo>
                <a:close/>
                <a:moveTo>
                  <a:pt x="282" y="220"/>
                </a:moveTo>
                <a:cubicBezTo>
                  <a:pt x="276" y="220"/>
                  <a:pt x="273" y="224"/>
                  <a:pt x="273" y="228"/>
                </a:cubicBezTo>
                <a:lnTo>
                  <a:pt x="273" y="264"/>
                </a:lnTo>
                <a:cubicBezTo>
                  <a:pt x="273" y="269"/>
                  <a:pt x="277" y="273"/>
                  <a:pt x="282" y="273"/>
                </a:cubicBezTo>
                <a:lnTo>
                  <a:pt x="317" y="273"/>
                </a:lnTo>
                <a:cubicBezTo>
                  <a:pt x="323" y="273"/>
                  <a:pt x="326" y="269"/>
                  <a:pt x="326" y="264"/>
                </a:cubicBezTo>
                <a:lnTo>
                  <a:pt x="326" y="228"/>
                </a:lnTo>
                <a:cubicBezTo>
                  <a:pt x="326" y="223"/>
                  <a:pt x="322" y="220"/>
                  <a:pt x="317" y="220"/>
                </a:cubicBezTo>
                <a:lnTo>
                  <a:pt x="282" y="220"/>
                </a:lnTo>
                <a:close/>
                <a:moveTo>
                  <a:pt x="61" y="237"/>
                </a:moveTo>
                <a:lnTo>
                  <a:pt x="79" y="237"/>
                </a:lnTo>
                <a:lnTo>
                  <a:pt x="79" y="255"/>
                </a:lnTo>
                <a:lnTo>
                  <a:pt x="61" y="255"/>
                </a:lnTo>
                <a:lnTo>
                  <a:pt x="61" y="237"/>
                </a:lnTo>
                <a:close/>
                <a:moveTo>
                  <a:pt x="137" y="237"/>
                </a:moveTo>
                <a:lnTo>
                  <a:pt x="156" y="237"/>
                </a:lnTo>
                <a:lnTo>
                  <a:pt x="156" y="255"/>
                </a:lnTo>
                <a:lnTo>
                  <a:pt x="137" y="255"/>
                </a:lnTo>
                <a:lnTo>
                  <a:pt x="137" y="237"/>
                </a:lnTo>
                <a:close/>
                <a:moveTo>
                  <a:pt x="214" y="237"/>
                </a:moveTo>
                <a:lnTo>
                  <a:pt x="232" y="237"/>
                </a:lnTo>
                <a:lnTo>
                  <a:pt x="232" y="255"/>
                </a:lnTo>
                <a:lnTo>
                  <a:pt x="214" y="255"/>
                </a:lnTo>
                <a:lnTo>
                  <a:pt x="214" y="237"/>
                </a:lnTo>
                <a:close/>
                <a:moveTo>
                  <a:pt x="290" y="237"/>
                </a:moveTo>
                <a:lnTo>
                  <a:pt x="309" y="237"/>
                </a:lnTo>
                <a:lnTo>
                  <a:pt x="309" y="255"/>
                </a:lnTo>
                <a:lnTo>
                  <a:pt x="290" y="255"/>
                </a:lnTo>
                <a:lnTo>
                  <a:pt x="290" y="237"/>
                </a:lnTo>
                <a:close/>
                <a:moveTo>
                  <a:pt x="52" y="293"/>
                </a:moveTo>
                <a:cubicBezTo>
                  <a:pt x="50" y="293"/>
                  <a:pt x="47" y="294"/>
                  <a:pt x="46" y="296"/>
                </a:cubicBezTo>
                <a:cubicBezTo>
                  <a:pt x="44" y="297"/>
                  <a:pt x="43" y="300"/>
                  <a:pt x="43" y="302"/>
                </a:cubicBezTo>
                <a:lnTo>
                  <a:pt x="43" y="338"/>
                </a:lnTo>
                <a:cubicBezTo>
                  <a:pt x="44" y="343"/>
                  <a:pt x="47" y="347"/>
                  <a:pt x="52" y="347"/>
                </a:cubicBezTo>
                <a:lnTo>
                  <a:pt x="88" y="347"/>
                </a:lnTo>
                <a:cubicBezTo>
                  <a:pt x="93" y="346"/>
                  <a:pt x="97" y="343"/>
                  <a:pt x="97" y="338"/>
                </a:cubicBezTo>
                <a:lnTo>
                  <a:pt x="97" y="302"/>
                </a:lnTo>
                <a:cubicBezTo>
                  <a:pt x="96" y="297"/>
                  <a:pt x="93" y="293"/>
                  <a:pt x="88" y="293"/>
                </a:cubicBezTo>
                <a:lnTo>
                  <a:pt x="52" y="293"/>
                </a:lnTo>
                <a:close/>
                <a:moveTo>
                  <a:pt x="129" y="293"/>
                </a:moveTo>
                <a:cubicBezTo>
                  <a:pt x="123" y="294"/>
                  <a:pt x="120" y="297"/>
                  <a:pt x="120" y="302"/>
                </a:cubicBezTo>
                <a:lnTo>
                  <a:pt x="120" y="338"/>
                </a:lnTo>
                <a:cubicBezTo>
                  <a:pt x="120" y="343"/>
                  <a:pt x="124" y="347"/>
                  <a:pt x="129" y="347"/>
                </a:cubicBezTo>
                <a:lnTo>
                  <a:pt x="164" y="347"/>
                </a:lnTo>
                <a:cubicBezTo>
                  <a:pt x="170" y="346"/>
                  <a:pt x="173" y="343"/>
                  <a:pt x="173" y="338"/>
                </a:cubicBezTo>
                <a:lnTo>
                  <a:pt x="173" y="302"/>
                </a:lnTo>
                <a:cubicBezTo>
                  <a:pt x="173" y="297"/>
                  <a:pt x="169" y="293"/>
                  <a:pt x="164" y="293"/>
                </a:cubicBezTo>
                <a:lnTo>
                  <a:pt x="129" y="293"/>
                </a:lnTo>
                <a:close/>
                <a:moveTo>
                  <a:pt x="205" y="293"/>
                </a:moveTo>
                <a:cubicBezTo>
                  <a:pt x="200" y="294"/>
                  <a:pt x="196" y="297"/>
                  <a:pt x="196" y="302"/>
                </a:cubicBezTo>
                <a:lnTo>
                  <a:pt x="196" y="338"/>
                </a:lnTo>
                <a:cubicBezTo>
                  <a:pt x="197" y="343"/>
                  <a:pt x="200" y="347"/>
                  <a:pt x="205" y="347"/>
                </a:cubicBezTo>
                <a:lnTo>
                  <a:pt x="241" y="347"/>
                </a:lnTo>
                <a:cubicBezTo>
                  <a:pt x="246" y="346"/>
                  <a:pt x="250" y="343"/>
                  <a:pt x="250" y="338"/>
                </a:cubicBezTo>
                <a:lnTo>
                  <a:pt x="250" y="302"/>
                </a:lnTo>
                <a:cubicBezTo>
                  <a:pt x="249" y="297"/>
                  <a:pt x="246" y="293"/>
                  <a:pt x="241" y="293"/>
                </a:cubicBezTo>
                <a:lnTo>
                  <a:pt x="205" y="293"/>
                </a:lnTo>
                <a:close/>
                <a:moveTo>
                  <a:pt x="61" y="311"/>
                </a:moveTo>
                <a:lnTo>
                  <a:pt x="79" y="311"/>
                </a:lnTo>
                <a:lnTo>
                  <a:pt x="79" y="329"/>
                </a:lnTo>
                <a:lnTo>
                  <a:pt x="61" y="329"/>
                </a:lnTo>
                <a:lnTo>
                  <a:pt x="61" y="311"/>
                </a:lnTo>
                <a:close/>
                <a:moveTo>
                  <a:pt x="137" y="311"/>
                </a:moveTo>
                <a:lnTo>
                  <a:pt x="156" y="311"/>
                </a:lnTo>
                <a:lnTo>
                  <a:pt x="156" y="329"/>
                </a:lnTo>
                <a:lnTo>
                  <a:pt x="137" y="329"/>
                </a:lnTo>
                <a:lnTo>
                  <a:pt x="137" y="311"/>
                </a:lnTo>
                <a:close/>
                <a:moveTo>
                  <a:pt x="214" y="311"/>
                </a:moveTo>
                <a:lnTo>
                  <a:pt x="232" y="311"/>
                </a:lnTo>
                <a:lnTo>
                  <a:pt x="232" y="329"/>
                </a:lnTo>
                <a:lnTo>
                  <a:pt x="214" y="329"/>
                </a:lnTo>
                <a:lnTo>
                  <a:pt x="214" y="31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800"/>
          </a:p>
        </p:txBody>
      </p:sp>
      <p:sp>
        <p:nvSpPr>
          <p:cNvPr id="4" name="모서리가 둥근 직사각형 167">
            <a:extLst>
              <a:ext uri="{FF2B5EF4-FFF2-40B4-BE49-F238E27FC236}">
                <a16:creationId xmlns:a16="http://schemas.microsoft.com/office/drawing/2014/main" id="{95E6961F-B0C8-E111-7CA6-074AD216C6C1}"/>
              </a:ext>
            </a:extLst>
          </p:cNvPr>
          <p:cNvSpPr/>
          <p:nvPr/>
        </p:nvSpPr>
        <p:spPr>
          <a:xfrm>
            <a:off x="3539226" y="2179120"/>
            <a:ext cx="858053" cy="232902"/>
          </a:xfrm>
          <a:prstGeom prst="roundRect">
            <a:avLst>
              <a:gd name="adj" fmla="val 7253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9200" rIns="108000" bIns="79200" rtlCol="0" anchor="ctr">
            <a:spAutoFit/>
          </a:bodyPr>
          <a:lstStyle/>
          <a:p>
            <a:pPr>
              <a:defRPr/>
            </a:pPr>
            <a:endParaRPr lang="en-US" altLang="ko-KR" sz="900" dirty="0">
              <a:solidFill>
                <a:schemeClr val="tx1">
                  <a:lumMod val="50000"/>
                  <a:lumOff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Calibri" pitchFamily="34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793C8907-B99B-08E4-18AA-B987A6158FC3}"/>
              </a:ext>
            </a:extLst>
          </p:cNvPr>
          <p:cNvGrpSpPr/>
          <p:nvPr/>
        </p:nvGrpSpPr>
        <p:grpSpPr>
          <a:xfrm>
            <a:off x="4719233" y="2179787"/>
            <a:ext cx="798580" cy="232902"/>
            <a:chOff x="1141708" y="2810010"/>
            <a:chExt cx="798580" cy="340991"/>
          </a:xfrm>
          <a:solidFill>
            <a:schemeClr val="bg1">
              <a:lumMod val="95000"/>
            </a:schemeClr>
          </a:solidFill>
        </p:grpSpPr>
        <p:sp>
          <p:nvSpPr>
            <p:cNvPr id="6" name="모서리가 둥근 직사각형 164">
              <a:extLst>
                <a:ext uri="{FF2B5EF4-FFF2-40B4-BE49-F238E27FC236}">
                  <a16:creationId xmlns:a16="http://schemas.microsoft.com/office/drawing/2014/main" id="{1389C81C-022A-39DE-F6A3-0B6814E6FD77}"/>
                </a:ext>
              </a:extLst>
            </p:cNvPr>
            <p:cNvSpPr/>
            <p:nvPr/>
          </p:nvSpPr>
          <p:spPr>
            <a:xfrm>
              <a:off x="1141708" y="2810010"/>
              <a:ext cx="798580" cy="340991"/>
            </a:xfrm>
            <a:prstGeom prst="roundRect">
              <a:avLst>
                <a:gd name="adj" fmla="val 7253"/>
              </a:avLst>
            </a:prstGeom>
            <a:grp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spAutoFit/>
            </a:bodyPr>
            <a:lstStyle/>
            <a:p>
              <a:r>
                <a:rPr lang="en-US" altLang="ko-KR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00</a:t>
              </a:r>
              <a:r>
                <a:rPr lang="ko-KR" altLang="en-US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</a:t>
              </a:r>
              <a:endParaRPr lang="en-US" altLang="ko-KR" sz="900" spc="-6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" name="TextBox 56">
              <a:extLst>
                <a:ext uri="{FF2B5EF4-FFF2-40B4-BE49-F238E27FC236}">
                  <a16:creationId xmlns:a16="http://schemas.microsoft.com/office/drawing/2014/main" id="{844C4244-2C92-CED5-B0AA-BE7B7A2717F4}"/>
                </a:ext>
              </a:extLst>
            </p:cNvPr>
            <p:cNvSpPr txBox="1"/>
            <p:nvPr/>
          </p:nvSpPr>
          <p:spPr>
            <a:xfrm>
              <a:off x="1663114" y="2819950"/>
              <a:ext cx="165151" cy="323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B82E9058-8D4C-BE80-AD60-7B384D986D7A}"/>
              </a:ext>
            </a:extLst>
          </p:cNvPr>
          <p:cNvGrpSpPr/>
          <p:nvPr/>
        </p:nvGrpSpPr>
        <p:grpSpPr>
          <a:xfrm>
            <a:off x="5584017" y="2179788"/>
            <a:ext cx="798580" cy="232902"/>
            <a:chOff x="1141708" y="2810011"/>
            <a:chExt cx="798580" cy="340991"/>
          </a:xfrm>
          <a:solidFill>
            <a:schemeClr val="bg1">
              <a:lumMod val="95000"/>
            </a:schemeClr>
          </a:solidFill>
        </p:grpSpPr>
        <p:sp>
          <p:nvSpPr>
            <p:cNvPr id="9" name="모서리가 둥근 직사각형 164">
              <a:extLst>
                <a:ext uri="{FF2B5EF4-FFF2-40B4-BE49-F238E27FC236}">
                  <a16:creationId xmlns:a16="http://schemas.microsoft.com/office/drawing/2014/main" id="{4DE75C50-FD95-CA39-DFB4-B3C67F109329}"/>
                </a:ext>
              </a:extLst>
            </p:cNvPr>
            <p:cNvSpPr/>
            <p:nvPr/>
          </p:nvSpPr>
          <p:spPr>
            <a:xfrm>
              <a:off x="1141708" y="2810011"/>
              <a:ext cx="798580" cy="340991"/>
            </a:xfrm>
            <a:prstGeom prst="roundRect">
              <a:avLst>
                <a:gd name="adj" fmla="val 7253"/>
              </a:avLst>
            </a:prstGeom>
            <a:grp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spAutoFit/>
            </a:bodyPr>
            <a:lstStyle/>
            <a:p>
              <a:r>
                <a:rPr lang="en-US" altLang="ko-KR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00</a:t>
              </a:r>
              <a:r>
                <a:rPr lang="ko-KR" altLang="en-US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분</a:t>
              </a:r>
              <a:endParaRPr lang="en-US" altLang="ko-KR" sz="900" spc="-6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0" name="TextBox 56">
              <a:extLst>
                <a:ext uri="{FF2B5EF4-FFF2-40B4-BE49-F238E27FC236}">
                  <a16:creationId xmlns:a16="http://schemas.microsoft.com/office/drawing/2014/main" id="{52D04395-B833-C0DE-A282-2A5B8574F26F}"/>
                </a:ext>
              </a:extLst>
            </p:cNvPr>
            <p:cNvSpPr txBox="1"/>
            <p:nvPr/>
          </p:nvSpPr>
          <p:spPr>
            <a:xfrm>
              <a:off x="1663114" y="2819949"/>
              <a:ext cx="165151" cy="323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graphicFrame>
        <p:nvGraphicFramePr>
          <p:cNvPr id="25" name="다이어그램 24">
            <a:extLst>
              <a:ext uri="{FF2B5EF4-FFF2-40B4-BE49-F238E27FC236}">
                <a16:creationId xmlns:a16="http://schemas.microsoft.com/office/drawing/2014/main" id="{760C1ADE-F377-88BE-8062-80A1ABFB81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574537"/>
              </p:ext>
            </p:extLst>
          </p:nvPr>
        </p:nvGraphicFramePr>
        <p:xfrm>
          <a:off x="217092" y="1262416"/>
          <a:ext cx="6604000" cy="2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8" name="모서리가 둥근 직사각형 8">
            <a:extLst>
              <a:ext uri="{FF2B5EF4-FFF2-40B4-BE49-F238E27FC236}">
                <a16:creationId xmlns:a16="http://schemas.microsoft.com/office/drawing/2014/main" id="{29735798-8DFB-CE68-FFFE-3430A2964076}"/>
              </a:ext>
            </a:extLst>
          </p:cNvPr>
          <p:cNvSpPr/>
          <p:nvPr/>
        </p:nvSpPr>
        <p:spPr>
          <a:xfrm>
            <a:off x="6857042" y="6044536"/>
            <a:ext cx="900000" cy="268238"/>
          </a:xfrm>
          <a:prstGeom prst="roundRect">
            <a:avLst>
              <a:gd name="adj" fmla="val 6142"/>
            </a:avLst>
          </a:prstGeom>
          <a:solidFill>
            <a:srgbClr val="4D65E2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다음</a:t>
            </a:r>
            <a:endParaRPr lang="en-US" altLang="ko-KR" sz="900" b="1" dirty="0">
              <a:solidFill>
                <a:schemeClr val="bg1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EFBD7D1-2D86-8C3D-8031-EF226FEB06BA}"/>
              </a:ext>
            </a:extLst>
          </p:cNvPr>
          <p:cNvSpPr txBox="1"/>
          <p:nvPr/>
        </p:nvSpPr>
        <p:spPr>
          <a:xfrm>
            <a:off x="181692" y="1022722"/>
            <a:ext cx="1383392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수취채권 양도발행</a:t>
            </a:r>
          </a:p>
        </p:txBody>
      </p:sp>
      <p:sp>
        <p:nvSpPr>
          <p:cNvPr id="20" name="Header">
            <a:extLst>
              <a:ext uri="{FF2B5EF4-FFF2-40B4-BE49-F238E27FC236}">
                <a16:creationId xmlns:a16="http://schemas.microsoft.com/office/drawing/2014/main" id="{A5E97EA9-EA69-F289-1161-4C20CD878132}"/>
              </a:ext>
            </a:extLst>
          </p:cNvPr>
          <p:cNvSpPr txBox="1"/>
          <p:nvPr/>
        </p:nvSpPr>
        <p:spPr>
          <a:xfrm>
            <a:off x="15310" y="4325910"/>
            <a:ext cx="1231363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 dirty="0">
                <a:latin typeface="+mj-ea"/>
                <a:ea typeface="+mj-ea"/>
                <a:cs typeface="Segoe UI" panose="020B0502040204020203" pitchFamily="34" charset="0"/>
              </a:rPr>
              <a:t>발행신청 정보</a:t>
            </a:r>
            <a:endParaRPr lang="en-US" sz="1000" b="1" dirty="0"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539290-5468-8F9A-ACE1-DE32D2BCBE5C}"/>
              </a:ext>
            </a:extLst>
          </p:cNvPr>
          <p:cNvSpPr txBox="1"/>
          <p:nvPr/>
        </p:nvSpPr>
        <p:spPr>
          <a:xfrm>
            <a:off x="1862030" y="4336847"/>
            <a:ext cx="947582" cy="205881"/>
          </a:xfrm>
          <a:prstGeom prst="rect">
            <a:avLst/>
          </a:prstGeom>
        </p:spPr>
        <p:txBody>
          <a:bodyPr wrap="square" lIns="36000" tIns="36000" rIns="36000" bIns="36000" rtlCol="0" anchor="ctr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총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건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srgbClr val="E0403D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/n 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페이지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800" b="0" i="0" u="none" strike="noStrike" kern="0" cap="none" spc="-46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38FDBFFF-3247-E0DD-EC0A-E88A82E5CC3E}"/>
              </a:ext>
            </a:extLst>
          </p:cNvPr>
          <p:cNvGrpSpPr/>
          <p:nvPr/>
        </p:nvGrpSpPr>
        <p:grpSpPr>
          <a:xfrm>
            <a:off x="1234032" y="4327224"/>
            <a:ext cx="599985" cy="225127"/>
            <a:chOff x="1241006" y="2738913"/>
            <a:chExt cx="599985" cy="225127"/>
          </a:xfrm>
        </p:grpSpPr>
        <p:sp>
          <p:nvSpPr>
            <p:cNvPr id="28" name="모서리가 둥근 직사각형 164">
              <a:extLst>
                <a:ext uri="{FF2B5EF4-FFF2-40B4-BE49-F238E27FC236}">
                  <a16:creationId xmlns:a16="http://schemas.microsoft.com/office/drawing/2014/main" id="{05DA6EC7-0409-F382-BB9C-CD1B26E32897}"/>
                </a:ext>
              </a:extLst>
            </p:cNvPr>
            <p:cNvSpPr/>
            <p:nvPr/>
          </p:nvSpPr>
          <p:spPr>
            <a:xfrm>
              <a:off x="1241006" y="2738913"/>
              <a:ext cx="599985" cy="216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r>
                <a:rPr lang="en-US" altLang="ko-KR" sz="900" spc="-60" dirty="0">
                  <a:solidFill>
                    <a:schemeClr val="tx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50</a:t>
              </a:r>
            </a:p>
          </p:txBody>
        </p:sp>
        <p:sp>
          <p:nvSpPr>
            <p:cNvPr id="29" name="TextBox 56">
              <a:extLst>
                <a:ext uri="{FF2B5EF4-FFF2-40B4-BE49-F238E27FC236}">
                  <a16:creationId xmlns:a16="http://schemas.microsoft.com/office/drawing/2014/main" id="{0AAFA314-AEE2-E5D2-0F62-C481AE1B877E}"/>
                </a:ext>
              </a:extLst>
            </p:cNvPr>
            <p:cNvSpPr txBox="1"/>
            <p:nvPr/>
          </p:nvSpPr>
          <p:spPr>
            <a:xfrm>
              <a:off x="1549898" y="2743235"/>
              <a:ext cx="165151" cy="2208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6750" tIns="48375" rIns="96750" bIns="48375" rtlCol="0" anchor="ctr" anchorCtr="0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F7E6C501-F151-2953-9075-26C303C19625}"/>
              </a:ext>
            </a:extLst>
          </p:cNvPr>
          <p:cNvSpPr/>
          <p:nvPr/>
        </p:nvSpPr>
        <p:spPr bwMode="auto">
          <a:xfrm>
            <a:off x="6004197" y="4319597"/>
            <a:ext cx="584753" cy="216024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80808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/>
            <a:r>
              <a:rPr lang="ko-KR" altLang="en-US" sz="9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행추가</a:t>
            </a:r>
            <a:endParaRPr lang="ko-KR" altLang="en-US" sz="9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D366A64D-EA59-47B0-B804-9D54EFB472E5}"/>
              </a:ext>
            </a:extLst>
          </p:cNvPr>
          <p:cNvSpPr/>
          <p:nvPr/>
        </p:nvSpPr>
        <p:spPr bwMode="auto">
          <a:xfrm>
            <a:off x="6637062" y="4319597"/>
            <a:ext cx="584753" cy="216024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80808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/>
            <a:r>
              <a:rPr lang="ko-KR" altLang="en-US" sz="9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행삭제</a:t>
            </a:r>
            <a:endParaRPr lang="ko-KR" altLang="en-US" sz="9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08" name="그룹 107">
            <a:extLst>
              <a:ext uri="{FF2B5EF4-FFF2-40B4-BE49-F238E27FC236}">
                <a16:creationId xmlns:a16="http://schemas.microsoft.com/office/drawing/2014/main" id="{084AB66F-52FB-99E4-F1CF-71C997C75C7C}"/>
              </a:ext>
            </a:extLst>
          </p:cNvPr>
          <p:cNvGrpSpPr/>
          <p:nvPr/>
        </p:nvGrpSpPr>
        <p:grpSpPr>
          <a:xfrm>
            <a:off x="1938990" y="1939029"/>
            <a:ext cx="747809" cy="138499"/>
            <a:chOff x="1938990" y="1878069"/>
            <a:chExt cx="747809" cy="138499"/>
          </a:xfrm>
        </p:grpSpPr>
        <p:sp>
          <p:nvSpPr>
            <p:cNvPr id="19" name="Box">
              <a:extLst>
                <a:ext uri="{FF2B5EF4-FFF2-40B4-BE49-F238E27FC236}">
                  <a16:creationId xmlns:a16="http://schemas.microsoft.com/office/drawing/2014/main" id="{EE6D18D7-C0CB-AF3C-DD19-C2AE436DC8E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938990" y="1880305"/>
              <a:ext cx="128588" cy="128588"/>
            </a:xfrm>
            <a:prstGeom prst="rect">
              <a:avLst/>
            </a:prstGeom>
            <a:solidFill>
              <a:srgbClr val="FFFFFF"/>
            </a:solidFill>
            <a:ln w="6350" cap="flat">
              <a:solidFill>
                <a:srgbClr val="8080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 dirty="0">
                <a:solidFill>
                  <a:srgbClr val="5F5F5F"/>
                </a:solidFill>
                <a:latin typeface="+mn-ea"/>
                <a:cs typeface="Segoe UI" panose="020B0502040204020203" pitchFamily="34" charset="0"/>
              </a:endParaRPr>
            </a:p>
          </p:txBody>
        </p:sp>
        <p:sp>
          <p:nvSpPr>
            <p:cNvPr id="102" name="Label">
              <a:extLst>
                <a:ext uri="{FF2B5EF4-FFF2-40B4-BE49-F238E27FC236}">
                  <a16:creationId xmlns:a16="http://schemas.microsoft.com/office/drawing/2014/main" id="{5A2B8702-608B-6733-9364-BABF2C7666B7}"/>
                </a:ext>
              </a:extLst>
            </p:cNvPr>
            <p:cNvSpPr txBox="1"/>
            <p:nvPr/>
          </p:nvSpPr>
          <p:spPr>
            <a:xfrm>
              <a:off x="2077401" y="1878069"/>
              <a:ext cx="609398" cy="138499"/>
            </a:xfrm>
            <a:prstGeom prst="rect">
              <a:avLst/>
            </a:prstGeom>
            <a:noFill/>
          </p:spPr>
          <p:txBody>
            <a:bodyPr wrap="none" lIns="73152" tIns="0" rIns="73152" bIns="0" rtlCol="0" anchor="ctr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900" dirty="0">
                  <a:latin typeface="맑은 고딕" panose="020B0503020000020004" pitchFamily="50" charset="-127"/>
                  <a:ea typeface="맑은 고딕" panose="020B0503020000020004" pitchFamily="50" charset="-127"/>
                  <a:cs typeface="Segoe UI" panose="020B0502040204020203" pitchFamily="34" charset="0"/>
                </a:rPr>
                <a:t>그룹관리</a:t>
              </a:r>
            </a:p>
          </p:txBody>
        </p:sp>
      </p:grpSp>
      <p:graphicFrame>
        <p:nvGraphicFramePr>
          <p:cNvPr id="61" name="표 60">
            <a:extLst>
              <a:ext uri="{FF2B5EF4-FFF2-40B4-BE49-F238E27FC236}">
                <a16:creationId xmlns:a16="http://schemas.microsoft.com/office/drawing/2014/main" id="{A552F1A3-9130-414D-8243-44D233B066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082730"/>
              </p:ext>
            </p:extLst>
          </p:nvPr>
        </p:nvGraphicFramePr>
        <p:xfrm>
          <a:off x="163539" y="2721727"/>
          <a:ext cx="7584053" cy="14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4987">
                  <a:extLst>
                    <a:ext uri="{9D8B030D-6E8A-4147-A177-3AD203B41FA5}">
                      <a16:colId xmlns:a16="http://schemas.microsoft.com/office/drawing/2014/main" val="1215648188"/>
                    </a:ext>
                  </a:extLst>
                </a:gridCol>
                <a:gridCol w="2227104">
                  <a:extLst>
                    <a:ext uri="{9D8B030D-6E8A-4147-A177-3AD203B41FA5}">
                      <a16:colId xmlns:a16="http://schemas.microsoft.com/office/drawing/2014/main" val="828652714"/>
                    </a:ext>
                  </a:extLst>
                </a:gridCol>
                <a:gridCol w="1706960">
                  <a:extLst>
                    <a:ext uri="{9D8B030D-6E8A-4147-A177-3AD203B41FA5}">
                      <a16:colId xmlns:a16="http://schemas.microsoft.com/office/drawing/2014/main" val="3469178301"/>
                    </a:ext>
                  </a:extLst>
                </a:gridCol>
                <a:gridCol w="2045002">
                  <a:extLst>
                    <a:ext uri="{9D8B030D-6E8A-4147-A177-3AD203B41FA5}">
                      <a16:colId xmlns:a16="http://schemas.microsoft.com/office/drawing/2014/main" val="33851899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매출채권</a:t>
                      </a:r>
                      <a:r>
                        <a:rPr lang="en-US" altLang="ko-KR" sz="900" b="0" dirty="0">
                          <a:solidFill>
                            <a:srgbClr val="FF00FF"/>
                          </a:solidFill>
                          <a:latin typeface="+mn-ea"/>
                          <a:ea typeface="+mn-ea"/>
                          <a:cs typeface="Arial"/>
                          <a:sym typeface="Arial"/>
                        </a:rPr>
                        <a:t> </a:t>
                      </a:r>
                      <a:r>
                        <a:rPr lang="en-US" altLang="ko-KR" sz="9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204422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채권번호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1000000004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수취금액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70,000,000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67470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 기업명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종합상사㈜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재발행금액</a:t>
                      </a:r>
                      <a:endParaRPr lang="en-US" altLang="ko-KR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388781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수취 기업명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900" dirty="0" err="1">
                          <a:solidFill>
                            <a:schemeClr val="tx1"/>
                          </a:solidFill>
                        </a:rPr>
                        <a:t>국민테크</a:t>
                      </a:r>
                      <a:endParaRPr lang="en-US" altLang="ko-KR" sz="90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할인금액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0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575027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만기일자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진입일자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+ 30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일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latin typeface="+mn-ea"/>
                          <a:ea typeface="+mn-ea"/>
                        </a:rPr>
                        <a:t>재발행 가능금액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70,000,000</a:t>
                      </a:r>
                      <a:endParaRPr kumimoji="0" lang="ko-KR" altLang="en-US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4644418"/>
                  </a:ext>
                </a:extLst>
              </a:tr>
            </a:tbl>
          </a:graphicData>
        </a:graphic>
      </p:graphicFrame>
      <p:grpSp>
        <p:nvGrpSpPr>
          <p:cNvPr id="33" name="그룹 32">
            <a:extLst>
              <a:ext uri="{FF2B5EF4-FFF2-40B4-BE49-F238E27FC236}">
                <a16:creationId xmlns:a16="http://schemas.microsoft.com/office/drawing/2014/main" id="{452F6240-9D07-11B6-3252-7FFCF2B3E1BF}"/>
              </a:ext>
            </a:extLst>
          </p:cNvPr>
          <p:cNvGrpSpPr/>
          <p:nvPr/>
        </p:nvGrpSpPr>
        <p:grpSpPr>
          <a:xfrm>
            <a:off x="1836571" y="2747154"/>
            <a:ext cx="3694018" cy="232902"/>
            <a:chOff x="1141708" y="2825509"/>
            <a:chExt cx="1895614" cy="309992"/>
          </a:xfrm>
        </p:grpSpPr>
        <p:sp>
          <p:nvSpPr>
            <p:cNvPr id="34" name="모서리가 둥근 직사각형 164">
              <a:extLst>
                <a:ext uri="{FF2B5EF4-FFF2-40B4-BE49-F238E27FC236}">
                  <a16:creationId xmlns:a16="http://schemas.microsoft.com/office/drawing/2014/main" id="{6BEB15B4-1B25-0F6C-0B1D-1F7136805C7E}"/>
                </a:ext>
              </a:extLst>
            </p:cNvPr>
            <p:cNvSpPr/>
            <p:nvPr/>
          </p:nvSpPr>
          <p:spPr>
            <a:xfrm>
              <a:off x="1141708" y="2825509"/>
              <a:ext cx="1860527" cy="309992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spAutoFit/>
            </a:bodyPr>
            <a:lstStyle/>
            <a:p>
              <a:r>
                <a:rPr lang="ko-KR" altLang="en-US" sz="900" spc="-60" dirty="0">
                  <a:solidFill>
                    <a:schemeClr val="tx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선택</a:t>
              </a:r>
              <a:endParaRPr lang="en-US" altLang="ko-KR" sz="900" spc="-6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TextBox 56">
              <a:extLst>
                <a:ext uri="{FF2B5EF4-FFF2-40B4-BE49-F238E27FC236}">
                  <a16:creationId xmlns:a16="http://schemas.microsoft.com/office/drawing/2014/main" id="{5972611E-70D2-C978-DE4E-8AB0BA65D174}"/>
                </a:ext>
              </a:extLst>
            </p:cNvPr>
            <p:cNvSpPr txBox="1"/>
            <p:nvPr/>
          </p:nvSpPr>
          <p:spPr>
            <a:xfrm>
              <a:off x="2872171" y="2833559"/>
              <a:ext cx="165151" cy="2938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grpSp>
        <p:nvGrpSpPr>
          <p:cNvPr id="104" name="Checkbox">
            <a:extLst>
              <a:ext uri="{FF2B5EF4-FFF2-40B4-BE49-F238E27FC236}">
                <a16:creationId xmlns:a16="http://schemas.microsoft.com/office/drawing/2014/main" id="{1E7C18CA-A06B-93C8-FF3E-DA67857B98B0}"/>
              </a:ext>
            </a:extLst>
          </p:cNvPr>
          <p:cNvGrpSpPr/>
          <p:nvPr/>
        </p:nvGrpSpPr>
        <p:grpSpPr>
          <a:xfrm>
            <a:off x="5647084" y="2815357"/>
            <a:ext cx="128588" cy="128588"/>
            <a:chOff x="863600" y="1311275"/>
            <a:chExt cx="128588" cy="128588"/>
          </a:xfrm>
        </p:grpSpPr>
        <p:sp>
          <p:nvSpPr>
            <p:cNvPr id="105" name="Box">
              <a:extLst>
                <a:ext uri="{FF2B5EF4-FFF2-40B4-BE49-F238E27FC236}">
                  <a16:creationId xmlns:a16="http://schemas.microsoft.com/office/drawing/2014/main" id="{F6DE67EB-3DF3-D924-17EA-7E48D2F32DC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63600" y="1311275"/>
              <a:ext cx="128588" cy="128588"/>
            </a:xfrm>
            <a:prstGeom prst="rect">
              <a:avLst/>
            </a:prstGeom>
            <a:solidFill>
              <a:srgbClr val="FFFFFF"/>
            </a:solidFill>
            <a:ln w="6350" cap="flat">
              <a:solidFill>
                <a:srgbClr val="8080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>
                <a:solidFill>
                  <a:srgbClr val="5F5F5F"/>
                </a:solidFill>
                <a:latin typeface="+mn-ea"/>
                <a:cs typeface="Segoe UI" panose="020B0502040204020203" pitchFamily="34" charset="0"/>
              </a:endParaRPr>
            </a:p>
          </p:txBody>
        </p:sp>
        <p:sp>
          <p:nvSpPr>
            <p:cNvPr id="106" name="Check">
              <a:extLst>
                <a:ext uri="{FF2B5EF4-FFF2-40B4-BE49-F238E27FC236}">
                  <a16:creationId xmlns:a16="http://schemas.microsoft.com/office/drawing/2014/main" id="{7E31E4EC-1662-4BAD-993A-4C61DD05439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79475" y="1335088"/>
              <a:ext cx="96838" cy="80963"/>
            </a:xfrm>
            <a:custGeom>
              <a:avLst/>
              <a:gdLst>
                <a:gd name="T0" fmla="*/ 49 w 61"/>
                <a:gd name="T1" fmla="*/ 0 h 51"/>
                <a:gd name="T2" fmla="*/ 27 w 61"/>
                <a:gd name="T3" fmla="*/ 31 h 51"/>
                <a:gd name="T4" fmla="*/ 9 w 61"/>
                <a:gd name="T5" fmla="*/ 18 h 51"/>
                <a:gd name="T6" fmla="*/ 0 w 61"/>
                <a:gd name="T7" fmla="*/ 30 h 51"/>
                <a:gd name="T8" fmla="*/ 18 w 61"/>
                <a:gd name="T9" fmla="*/ 43 h 51"/>
                <a:gd name="T10" fmla="*/ 30 w 61"/>
                <a:gd name="T11" fmla="*/ 51 h 51"/>
                <a:gd name="T12" fmla="*/ 39 w 61"/>
                <a:gd name="T13" fmla="*/ 39 h 51"/>
                <a:gd name="T14" fmla="*/ 61 w 61"/>
                <a:gd name="T15" fmla="*/ 9 h 51"/>
                <a:gd name="T16" fmla="*/ 49 w 6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51">
                  <a:moveTo>
                    <a:pt x="49" y="0"/>
                  </a:moveTo>
                  <a:lnTo>
                    <a:pt x="27" y="31"/>
                  </a:lnTo>
                  <a:lnTo>
                    <a:pt x="9" y="18"/>
                  </a:lnTo>
                  <a:lnTo>
                    <a:pt x="0" y="30"/>
                  </a:lnTo>
                  <a:lnTo>
                    <a:pt x="18" y="43"/>
                  </a:lnTo>
                  <a:lnTo>
                    <a:pt x="30" y="51"/>
                  </a:lnTo>
                  <a:lnTo>
                    <a:pt x="39" y="39"/>
                  </a:lnTo>
                  <a:lnTo>
                    <a:pt x="6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>
                <a:solidFill>
                  <a:srgbClr val="5F5F5F"/>
                </a:solidFill>
                <a:latin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07" name="Label">
            <a:extLst>
              <a:ext uri="{FF2B5EF4-FFF2-40B4-BE49-F238E27FC236}">
                <a16:creationId xmlns:a16="http://schemas.microsoft.com/office/drawing/2014/main" id="{AC67E609-87CE-8A80-486B-E38B34B82753}"/>
              </a:ext>
            </a:extLst>
          </p:cNvPr>
          <p:cNvSpPr txBox="1"/>
          <p:nvPr/>
        </p:nvSpPr>
        <p:spPr>
          <a:xfrm>
            <a:off x="5825123" y="2813222"/>
            <a:ext cx="840230" cy="138499"/>
          </a:xfrm>
          <a:prstGeom prst="rect">
            <a:avLst/>
          </a:prstGeom>
          <a:noFill/>
        </p:spPr>
        <p:txBody>
          <a:bodyPr wrap="none" lIns="73152" tIns="0" rIns="73152" bIns="0" rtlCol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9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지사채권포함</a:t>
            </a:r>
          </a:p>
        </p:txBody>
      </p:sp>
      <p:sp>
        <p:nvSpPr>
          <p:cNvPr id="63" name="Header">
            <a:extLst>
              <a:ext uri="{FF2B5EF4-FFF2-40B4-BE49-F238E27FC236}">
                <a16:creationId xmlns:a16="http://schemas.microsoft.com/office/drawing/2014/main" id="{31916D85-7892-042C-7500-3BEBE22156E5}"/>
              </a:ext>
            </a:extLst>
          </p:cNvPr>
          <p:cNvSpPr txBox="1"/>
          <p:nvPr/>
        </p:nvSpPr>
        <p:spPr>
          <a:xfrm>
            <a:off x="25758" y="2486057"/>
            <a:ext cx="1231363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 dirty="0">
                <a:latin typeface="+mj-ea"/>
                <a:ea typeface="+mj-ea"/>
                <a:cs typeface="Segoe UI" panose="020B0502040204020203" pitchFamily="34" charset="0"/>
              </a:rPr>
              <a:t>담보채권 설정</a:t>
            </a:r>
            <a:endParaRPr lang="en-US" sz="1000" b="1" dirty="0">
              <a:latin typeface="+mj-ea"/>
              <a:ea typeface="+mj-ea"/>
              <a:cs typeface="Segoe UI" panose="020B0502040204020203" pitchFamily="34" charset="0"/>
            </a:endParaRPr>
          </a:p>
        </p:txBody>
      </p:sp>
      <p:graphicFrame>
        <p:nvGraphicFramePr>
          <p:cNvPr id="96" name="표 95">
            <a:extLst>
              <a:ext uri="{FF2B5EF4-FFF2-40B4-BE49-F238E27FC236}">
                <a16:creationId xmlns:a16="http://schemas.microsoft.com/office/drawing/2014/main" id="{16A0A829-D5BF-E183-3684-926728808C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979057"/>
              </p:ext>
            </p:extLst>
          </p:nvPr>
        </p:nvGraphicFramePr>
        <p:xfrm>
          <a:off x="163539" y="4586362"/>
          <a:ext cx="7584053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436">
                  <a:extLst>
                    <a:ext uri="{9D8B030D-6E8A-4147-A177-3AD203B41FA5}">
                      <a16:colId xmlns:a16="http://schemas.microsoft.com/office/drawing/2014/main" val="2093716086"/>
                    </a:ext>
                  </a:extLst>
                </a:gridCol>
                <a:gridCol w="285436">
                  <a:extLst>
                    <a:ext uri="{9D8B030D-6E8A-4147-A177-3AD203B41FA5}">
                      <a16:colId xmlns:a16="http://schemas.microsoft.com/office/drawing/2014/main" val="2766266706"/>
                    </a:ext>
                  </a:extLst>
                </a:gridCol>
                <a:gridCol w="1131294">
                  <a:extLst>
                    <a:ext uri="{9D8B030D-6E8A-4147-A177-3AD203B41FA5}">
                      <a16:colId xmlns:a16="http://schemas.microsoft.com/office/drawing/2014/main" val="4234322484"/>
                    </a:ext>
                  </a:extLst>
                </a:gridCol>
                <a:gridCol w="1409105">
                  <a:extLst>
                    <a:ext uri="{9D8B030D-6E8A-4147-A177-3AD203B41FA5}">
                      <a16:colId xmlns:a16="http://schemas.microsoft.com/office/drawing/2014/main" val="616476298"/>
                    </a:ext>
                  </a:extLst>
                </a:gridCol>
                <a:gridCol w="1751386">
                  <a:extLst>
                    <a:ext uri="{9D8B030D-6E8A-4147-A177-3AD203B41FA5}">
                      <a16:colId xmlns:a16="http://schemas.microsoft.com/office/drawing/2014/main" val="3130679190"/>
                    </a:ext>
                  </a:extLst>
                </a:gridCol>
                <a:gridCol w="1607463">
                  <a:extLst>
                    <a:ext uri="{9D8B030D-6E8A-4147-A177-3AD203B41FA5}">
                      <a16:colId xmlns:a16="http://schemas.microsoft.com/office/drawing/2014/main" val="1044213396"/>
                    </a:ext>
                  </a:extLst>
                </a:gridCol>
                <a:gridCol w="1113933">
                  <a:extLst>
                    <a:ext uri="{9D8B030D-6E8A-4147-A177-3AD203B41FA5}">
                      <a16:colId xmlns:a16="http://schemas.microsoft.com/office/drawing/2014/main" val="2108604740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No.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5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담보채권번호 </a:t>
                      </a:r>
                      <a:r>
                        <a:rPr lang="en-US" altLang="ko-KR" sz="8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 ▼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사업자등록번호 </a:t>
                      </a:r>
                      <a:r>
                        <a:rPr lang="en-US" altLang="ko-KR" sz="8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발행금액 </a:t>
                      </a:r>
                      <a:r>
                        <a:rPr lang="en-US" altLang="ko-KR" sz="8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만기일자 </a:t>
                      </a:r>
                      <a:r>
                        <a:rPr lang="en-US" altLang="ko-KR" sz="8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원인품목 </a:t>
                      </a:r>
                      <a:r>
                        <a:rPr lang="en-US" altLang="ko-KR" sz="8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80492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맑은 고딕" panose="020B0503020000020004" pitchFamily="50" charset="-127"/>
                        </a:rPr>
                        <a:t>1</a:t>
                      </a:r>
                      <a:endParaRPr lang="ko-KR" altLang="en-US" sz="800" dirty="0"/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u="sng" dirty="0">
                        <a:solidFill>
                          <a:srgbClr val="0070C0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6351412"/>
                  </a:ext>
                </a:extLst>
              </a:tr>
            </a:tbl>
          </a:graphicData>
        </a:graphic>
      </p:graphicFrame>
      <p:sp>
        <p:nvSpPr>
          <p:cNvPr id="97" name="직사각형 96">
            <a:extLst>
              <a:ext uri="{FF2B5EF4-FFF2-40B4-BE49-F238E27FC236}">
                <a16:creationId xmlns:a16="http://schemas.microsoft.com/office/drawing/2014/main" id="{BB659745-99B6-6919-6DC6-8AA31459135E}"/>
              </a:ext>
            </a:extLst>
          </p:cNvPr>
          <p:cNvSpPr/>
          <p:nvPr/>
        </p:nvSpPr>
        <p:spPr bwMode="auto">
          <a:xfrm>
            <a:off x="3339464" y="4893048"/>
            <a:ext cx="1625600" cy="240251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" rIns="36000" bIns="32400" rtlCol="0" anchor="ctr"/>
          <a:lstStyle/>
          <a:p>
            <a:pPr algn="r"/>
            <a:r>
              <a:rPr lang="en-US" altLang="ko-KR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123,000,000    </a:t>
            </a:r>
            <a:endParaRPr lang="ko-KR" altLang="en-US" sz="800" dirty="0">
              <a:solidFill>
                <a:srgbClr val="262626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Calibri" pitchFamily="34" charset="0"/>
            </a:endParaRPr>
          </a:p>
        </p:txBody>
      </p:sp>
      <p:sp>
        <p:nvSpPr>
          <p:cNvPr id="100" name="직사각형 99">
            <a:extLst>
              <a:ext uri="{FF2B5EF4-FFF2-40B4-BE49-F238E27FC236}">
                <a16:creationId xmlns:a16="http://schemas.microsoft.com/office/drawing/2014/main" id="{EE52CE6B-EFB2-8626-0815-33176DB43340}"/>
              </a:ext>
            </a:extLst>
          </p:cNvPr>
          <p:cNvSpPr/>
          <p:nvPr/>
        </p:nvSpPr>
        <p:spPr bwMode="auto">
          <a:xfrm>
            <a:off x="5111527" y="4893048"/>
            <a:ext cx="1443277" cy="240251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" rIns="36000" bIns="32400" rtlCol="0" anchor="ctr"/>
          <a:lstStyle/>
          <a:p>
            <a:pPr algn="ctr"/>
            <a:r>
              <a:rPr lang="en-US" altLang="ko-KR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YYYY-MM-DD</a:t>
            </a:r>
            <a:endParaRPr lang="ko-KR" altLang="en-US" sz="800" dirty="0">
              <a:solidFill>
                <a:srgbClr val="262626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Calibri" pitchFamily="34" charset="0"/>
            </a:endParaRPr>
          </a:p>
        </p:txBody>
      </p:sp>
      <p:sp>
        <p:nvSpPr>
          <p:cNvPr id="109" name="Box">
            <a:extLst>
              <a:ext uri="{FF2B5EF4-FFF2-40B4-BE49-F238E27FC236}">
                <a16:creationId xmlns:a16="http://schemas.microsoft.com/office/drawing/2014/main" id="{0338392F-AD99-C711-5250-76BC7EBAA88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14811" y="4947153"/>
            <a:ext cx="128588" cy="128588"/>
          </a:xfrm>
          <a:prstGeom prst="rect">
            <a:avLst/>
          </a:prstGeom>
          <a:solidFill>
            <a:srgbClr val="FFFFFF"/>
          </a:solidFill>
          <a:ln w="6350" cap="flat">
            <a:solidFill>
              <a:srgbClr val="80808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>
              <a:solidFill>
                <a:srgbClr val="5F5F5F"/>
              </a:solidFill>
              <a:latin typeface="+mn-ea"/>
              <a:cs typeface="Segoe UI" panose="020B0502040204020203" pitchFamily="34" charset="0"/>
            </a:endParaRPr>
          </a:p>
        </p:txBody>
      </p:sp>
      <p:sp>
        <p:nvSpPr>
          <p:cNvPr id="111" name="직사각형 110">
            <a:extLst>
              <a:ext uri="{FF2B5EF4-FFF2-40B4-BE49-F238E27FC236}">
                <a16:creationId xmlns:a16="http://schemas.microsoft.com/office/drawing/2014/main" id="{83376C80-8DF2-B48A-170B-767AE1A8B6B5}"/>
              </a:ext>
            </a:extLst>
          </p:cNvPr>
          <p:cNvSpPr/>
          <p:nvPr/>
        </p:nvSpPr>
        <p:spPr bwMode="auto">
          <a:xfrm>
            <a:off x="1948108" y="4893048"/>
            <a:ext cx="1021436" cy="240251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" rIns="36000" bIns="3240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ko-KR" sz="800" dirty="0">
                <a:solidFill>
                  <a:schemeClr val="tx1"/>
                </a:solidFill>
                <a:latin typeface="+mn-ea"/>
                <a:ea typeface="+mn-ea"/>
              </a:rPr>
              <a:t>123-45-67890</a:t>
            </a:r>
            <a:endParaRPr lang="ko-KR" altLang="en-US" sz="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2" name="직사각형 111">
            <a:extLst>
              <a:ext uri="{FF2B5EF4-FFF2-40B4-BE49-F238E27FC236}">
                <a16:creationId xmlns:a16="http://schemas.microsoft.com/office/drawing/2014/main" id="{DA6416F3-6326-6ACA-F0D1-653464D5E34A}"/>
              </a:ext>
            </a:extLst>
          </p:cNvPr>
          <p:cNvSpPr/>
          <p:nvPr/>
        </p:nvSpPr>
        <p:spPr bwMode="auto">
          <a:xfrm>
            <a:off x="6702015" y="4891322"/>
            <a:ext cx="985777" cy="240251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" rIns="36000" bIns="32400" rtlCol="0" anchor="ctr"/>
          <a:lstStyle/>
          <a:p>
            <a:pPr algn="ctr"/>
            <a:r>
              <a:rPr lang="ko-KR" altLang="en-US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떡갈비</a:t>
            </a:r>
          </a:p>
        </p:txBody>
      </p:sp>
      <p:sp>
        <p:nvSpPr>
          <p:cNvPr id="113" name="직사각형 112">
            <a:extLst>
              <a:ext uri="{FF2B5EF4-FFF2-40B4-BE49-F238E27FC236}">
                <a16:creationId xmlns:a16="http://schemas.microsoft.com/office/drawing/2014/main" id="{1D43CB42-991A-1E34-CC24-8E1F88D8079E}"/>
              </a:ext>
            </a:extLst>
          </p:cNvPr>
          <p:cNvSpPr/>
          <p:nvPr/>
        </p:nvSpPr>
        <p:spPr bwMode="auto">
          <a:xfrm>
            <a:off x="786408" y="4896317"/>
            <a:ext cx="1021436" cy="240251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" rIns="36000" bIns="32400" rtlCol="0" anchor="ctr"/>
          <a:lstStyle/>
          <a:p>
            <a:pPr algn="ctr" latinLnBrk="1"/>
            <a:r>
              <a:rPr kumimoji="0" lang="en-US" altLang="ko-KR" sz="800" b="0" i="0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1234567890</a:t>
            </a:r>
            <a:endParaRPr lang="ko-KR" altLang="en-US" sz="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114" name="그룹 113">
            <a:extLst>
              <a:ext uri="{FF2B5EF4-FFF2-40B4-BE49-F238E27FC236}">
                <a16:creationId xmlns:a16="http://schemas.microsoft.com/office/drawing/2014/main" id="{608BAC4F-3B78-DF61-2564-1C9E24873B20}"/>
              </a:ext>
            </a:extLst>
          </p:cNvPr>
          <p:cNvGrpSpPr/>
          <p:nvPr/>
        </p:nvGrpSpPr>
        <p:grpSpPr>
          <a:xfrm>
            <a:off x="3022079" y="4893048"/>
            <a:ext cx="208184" cy="240251"/>
            <a:chOff x="136304" y="4268463"/>
            <a:chExt cx="208184" cy="240251"/>
          </a:xfrm>
        </p:grpSpPr>
        <p:sp>
          <p:nvSpPr>
            <p:cNvPr id="115" name="Date Picker Field">
              <a:extLst>
                <a:ext uri="{FF2B5EF4-FFF2-40B4-BE49-F238E27FC236}">
                  <a16:creationId xmlns:a16="http://schemas.microsoft.com/office/drawing/2014/main" id="{14F413E3-CF4D-0E1B-C832-FF8E8C1F33AD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36304" y="4268463"/>
              <a:ext cx="208184" cy="240251"/>
            </a:xfrm>
            <a:prstGeom prst="rect">
              <a:avLst/>
            </a:prstGeom>
            <a:solidFill>
              <a:schemeClr val="bg1"/>
            </a:solidFill>
            <a:ln w="6350" cap="flat" cmpd="sng" algn="ctr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32400" rIns="36000" bIns="324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endParaRPr>
            </a:p>
          </p:txBody>
        </p:sp>
        <p:sp>
          <p:nvSpPr>
            <p:cNvPr id="116" name="Magnifier">
              <a:extLst>
                <a:ext uri="{FF2B5EF4-FFF2-40B4-BE49-F238E27FC236}">
                  <a16:creationId xmlns:a16="http://schemas.microsoft.com/office/drawing/2014/main" id="{D6A1B0B7-E826-CA65-A16E-AD6A218360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453" y="4331990"/>
              <a:ext cx="115887" cy="127000"/>
            </a:xfrm>
            <a:custGeom>
              <a:avLst/>
              <a:gdLst>
                <a:gd name="T0" fmla="*/ 2147483647 w 315"/>
                <a:gd name="T1" fmla="*/ 0 h 343"/>
                <a:gd name="T2" fmla="*/ 0 w 315"/>
                <a:gd name="T3" fmla="*/ 2147483647 h 343"/>
                <a:gd name="T4" fmla="*/ 2147483647 w 315"/>
                <a:gd name="T5" fmla="*/ 2147483647 h 343"/>
                <a:gd name="T6" fmla="*/ 2147483647 w 315"/>
                <a:gd name="T7" fmla="*/ 2147483647 h 343"/>
                <a:gd name="T8" fmla="*/ 2147483647 w 315"/>
                <a:gd name="T9" fmla="*/ 0 h 343"/>
                <a:gd name="T10" fmla="*/ 2147483647 w 315"/>
                <a:gd name="T11" fmla="*/ 1319806216 h 343"/>
                <a:gd name="T12" fmla="*/ 2147483647 w 315"/>
                <a:gd name="T13" fmla="*/ 2147483647 h 343"/>
                <a:gd name="T14" fmla="*/ 2147483647 w 315"/>
                <a:gd name="T15" fmla="*/ 2147483647 h 343"/>
                <a:gd name="T16" fmla="*/ 1294593175 w 315"/>
                <a:gd name="T17" fmla="*/ 2147483647 h 343"/>
                <a:gd name="T18" fmla="*/ 2147483647 w 315"/>
                <a:gd name="T19" fmla="*/ 1319806216 h 343"/>
                <a:gd name="T20" fmla="*/ 2147483647 w 315"/>
                <a:gd name="T21" fmla="*/ 2147483647 h 343"/>
                <a:gd name="T22" fmla="*/ 2147483647 w 315"/>
                <a:gd name="T23" fmla="*/ 2147483647 h 343"/>
                <a:gd name="T24" fmla="*/ 2147483647 w 315"/>
                <a:gd name="T25" fmla="*/ 2147483647 h 343"/>
                <a:gd name="T26" fmla="*/ 2147483647 w 315"/>
                <a:gd name="T27" fmla="*/ 2147483647 h 343"/>
                <a:gd name="T28" fmla="*/ 2147483647 w 315"/>
                <a:gd name="T29" fmla="*/ 2147483647 h 343"/>
                <a:gd name="T30" fmla="*/ 2147483647 w 315"/>
                <a:gd name="T31" fmla="*/ 2147483647 h 343"/>
                <a:gd name="T32" fmla="*/ 2147483647 w 315"/>
                <a:gd name="T33" fmla="*/ 2147483647 h 343"/>
                <a:gd name="T34" fmla="*/ 2147483647 w 315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5" h="343">
                  <a:moveTo>
                    <a:pt x="117" y="0"/>
                  </a:moveTo>
                  <a:cubicBezTo>
                    <a:pt x="53" y="0"/>
                    <a:pt x="0" y="53"/>
                    <a:pt x="0" y="117"/>
                  </a:cubicBezTo>
                  <a:cubicBezTo>
                    <a:pt x="0" y="181"/>
                    <a:pt x="53" y="232"/>
                    <a:pt x="117" y="232"/>
                  </a:cubicBezTo>
                  <a:cubicBezTo>
                    <a:pt x="181" y="232"/>
                    <a:pt x="232" y="181"/>
                    <a:pt x="232" y="117"/>
                  </a:cubicBezTo>
                  <a:cubicBezTo>
                    <a:pt x="232" y="53"/>
                    <a:pt x="181" y="0"/>
                    <a:pt x="117" y="0"/>
                  </a:cubicBezTo>
                  <a:close/>
                  <a:moveTo>
                    <a:pt x="117" y="26"/>
                  </a:moveTo>
                  <a:cubicBezTo>
                    <a:pt x="167" y="26"/>
                    <a:pt x="208" y="66"/>
                    <a:pt x="208" y="117"/>
                  </a:cubicBezTo>
                  <a:cubicBezTo>
                    <a:pt x="208" y="167"/>
                    <a:pt x="167" y="207"/>
                    <a:pt x="117" y="207"/>
                  </a:cubicBezTo>
                  <a:cubicBezTo>
                    <a:pt x="67" y="207"/>
                    <a:pt x="26" y="167"/>
                    <a:pt x="26" y="117"/>
                  </a:cubicBezTo>
                  <a:cubicBezTo>
                    <a:pt x="26" y="66"/>
                    <a:pt x="67" y="26"/>
                    <a:pt x="117" y="26"/>
                  </a:cubicBezTo>
                  <a:close/>
                  <a:moveTo>
                    <a:pt x="218" y="196"/>
                  </a:moveTo>
                  <a:cubicBezTo>
                    <a:pt x="208" y="208"/>
                    <a:pt x="197" y="218"/>
                    <a:pt x="184" y="226"/>
                  </a:cubicBezTo>
                  <a:lnTo>
                    <a:pt x="186" y="228"/>
                  </a:lnTo>
                  <a:lnTo>
                    <a:pt x="271" y="331"/>
                  </a:lnTo>
                  <a:cubicBezTo>
                    <a:pt x="279" y="341"/>
                    <a:pt x="296" y="343"/>
                    <a:pt x="305" y="335"/>
                  </a:cubicBezTo>
                  <a:cubicBezTo>
                    <a:pt x="315" y="326"/>
                    <a:pt x="315" y="309"/>
                    <a:pt x="306" y="301"/>
                  </a:cubicBezTo>
                  <a:lnTo>
                    <a:pt x="221" y="199"/>
                  </a:lnTo>
                  <a:lnTo>
                    <a:pt x="218" y="19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17" name="Date Picker Button">
            <a:extLst>
              <a:ext uri="{FF2B5EF4-FFF2-40B4-BE49-F238E27FC236}">
                <a16:creationId xmlns:a16="http://schemas.microsoft.com/office/drawing/2014/main" id="{7E8E12D8-0D68-A1F1-9504-7C5200C353DB}"/>
              </a:ext>
            </a:extLst>
          </p:cNvPr>
          <p:cNvSpPr>
            <a:spLocks noEditPoints="1"/>
          </p:cNvSpPr>
          <p:nvPr/>
        </p:nvSpPr>
        <p:spPr bwMode="auto">
          <a:xfrm>
            <a:off x="6252097" y="4952282"/>
            <a:ext cx="134884" cy="144173"/>
          </a:xfrm>
          <a:custGeom>
            <a:avLst/>
            <a:gdLst>
              <a:gd name="T0" fmla="*/ 2147483647 w 369"/>
              <a:gd name="T1" fmla="*/ 2147483647 h 395"/>
              <a:gd name="T2" fmla="*/ 0 w 369"/>
              <a:gd name="T3" fmla="*/ 2147483647 h 395"/>
              <a:gd name="T4" fmla="*/ 2147483647 w 369"/>
              <a:gd name="T5" fmla="*/ 2147483647 h 395"/>
              <a:gd name="T6" fmla="*/ 2147483647 w 369"/>
              <a:gd name="T7" fmla="*/ 2147483647 h 395"/>
              <a:gd name="T8" fmla="*/ 2147483647 w 369"/>
              <a:gd name="T9" fmla="*/ 733795237 h 395"/>
              <a:gd name="T10" fmla="*/ 2147483647 w 369"/>
              <a:gd name="T11" fmla="*/ 2147483647 h 395"/>
              <a:gd name="T12" fmla="*/ 2147483647 w 369"/>
              <a:gd name="T13" fmla="*/ 2147483647 h 395"/>
              <a:gd name="T14" fmla="*/ 2147483647 w 369"/>
              <a:gd name="T15" fmla="*/ 831572184 h 395"/>
              <a:gd name="T16" fmla="*/ 2147483647 w 369"/>
              <a:gd name="T17" fmla="*/ 2147483647 h 395"/>
              <a:gd name="T18" fmla="*/ 2147483647 w 369"/>
              <a:gd name="T19" fmla="*/ 1125170373 h 395"/>
              <a:gd name="T20" fmla="*/ 2147483647 w 369"/>
              <a:gd name="T21" fmla="*/ 1125170373 h 395"/>
              <a:gd name="T22" fmla="*/ 2147483647 w 369"/>
              <a:gd name="T23" fmla="*/ 2147483647 h 395"/>
              <a:gd name="T24" fmla="*/ 2147483647 w 369"/>
              <a:gd name="T25" fmla="*/ 831572184 h 395"/>
              <a:gd name="T26" fmla="*/ 2147483647 w 369"/>
              <a:gd name="T27" fmla="*/ 2147483647 h 395"/>
              <a:gd name="T28" fmla="*/ 2147483647 w 369"/>
              <a:gd name="T29" fmla="*/ 2147483647 h 395"/>
              <a:gd name="T30" fmla="*/ 2147483647 w 369"/>
              <a:gd name="T31" fmla="*/ 2147483647 h 395"/>
              <a:gd name="T32" fmla="*/ 2147483647 w 369"/>
              <a:gd name="T33" fmla="*/ 2147483647 h 395"/>
              <a:gd name="T34" fmla="*/ 2147483647 w 369"/>
              <a:gd name="T35" fmla="*/ 2147483647 h 395"/>
              <a:gd name="T36" fmla="*/ 2147483647 w 369"/>
              <a:gd name="T37" fmla="*/ 2147483647 h 395"/>
              <a:gd name="T38" fmla="*/ 2147483647 w 369"/>
              <a:gd name="T39" fmla="*/ 2147483647 h 395"/>
              <a:gd name="T40" fmla="*/ 2147483647 w 369"/>
              <a:gd name="T41" fmla="*/ 2147483647 h 395"/>
              <a:gd name="T42" fmla="*/ 2147483647 w 369"/>
              <a:gd name="T43" fmla="*/ 2147483647 h 395"/>
              <a:gd name="T44" fmla="*/ 2147483647 w 369"/>
              <a:gd name="T45" fmla="*/ 2147483647 h 395"/>
              <a:gd name="T46" fmla="*/ 2147483647 w 369"/>
              <a:gd name="T47" fmla="*/ 2147483647 h 395"/>
              <a:gd name="T48" fmla="*/ 2147483647 w 369"/>
              <a:gd name="T49" fmla="*/ 2147483647 h 395"/>
              <a:gd name="T50" fmla="*/ 2147483647 w 369"/>
              <a:gd name="T51" fmla="*/ 2147483647 h 395"/>
              <a:gd name="T52" fmla="*/ 2147483647 w 369"/>
              <a:gd name="T53" fmla="*/ 2147483647 h 395"/>
              <a:gd name="T54" fmla="*/ 2147483647 w 369"/>
              <a:gd name="T55" fmla="*/ 2147483647 h 395"/>
              <a:gd name="T56" fmla="*/ 1943305517 w 369"/>
              <a:gd name="T57" fmla="*/ 2147483647 h 395"/>
              <a:gd name="T58" fmla="*/ 1943305517 w 369"/>
              <a:gd name="T59" fmla="*/ 2147483647 h 395"/>
              <a:gd name="T60" fmla="*/ 2147483647 w 369"/>
              <a:gd name="T61" fmla="*/ 2147483647 h 395"/>
              <a:gd name="T62" fmla="*/ 2147483647 w 369"/>
              <a:gd name="T63" fmla="*/ 2147483647 h 395"/>
              <a:gd name="T64" fmla="*/ 2147483647 w 369"/>
              <a:gd name="T65" fmla="*/ 2147483647 h 395"/>
              <a:gd name="T66" fmla="*/ 2147483647 w 369"/>
              <a:gd name="T67" fmla="*/ 2147483647 h 395"/>
              <a:gd name="T68" fmla="*/ 2147483647 w 369"/>
              <a:gd name="T69" fmla="*/ 2147483647 h 395"/>
              <a:gd name="T70" fmla="*/ 2147483647 w 369"/>
              <a:gd name="T71" fmla="*/ 2147483647 h 395"/>
              <a:gd name="T72" fmla="*/ 2147483647 w 369"/>
              <a:gd name="T73" fmla="*/ 2147483647 h 395"/>
              <a:gd name="T74" fmla="*/ 2147483647 w 369"/>
              <a:gd name="T75" fmla="*/ 2147483647 h 395"/>
              <a:gd name="T76" fmla="*/ 2147483647 w 369"/>
              <a:gd name="T77" fmla="*/ 2147483647 h 395"/>
              <a:gd name="T78" fmla="*/ 2147483647 w 369"/>
              <a:gd name="T79" fmla="*/ 2147483647 h 395"/>
              <a:gd name="T80" fmla="*/ 2147483647 w 369"/>
              <a:gd name="T81" fmla="*/ 2147483647 h 395"/>
              <a:gd name="T82" fmla="*/ 2147483647 w 369"/>
              <a:gd name="T83" fmla="*/ 2147483647 h 395"/>
              <a:gd name="T84" fmla="*/ 2147483647 w 369"/>
              <a:gd name="T85" fmla="*/ 2147483647 h 395"/>
              <a:gd name="T86" fmla="*/ 2147483647 w 369"/>
              <a:gd name="T87" fmla="*/ 2147483647 h 395"/>
              <a:gd name="T88" fmla="*/ 2147483647 w 369"/>
              <a:gd name="T89" fmla="*/ 2147483647 h 395"/>
              <a:gd name="T90" fmla="*/ 2147483647 w 369"/>
              <a:gd name="T91" fmla="*/ 2147483647 h 395"/>
              <a:gd name="T92" fmla="*/ 2147483647 w 369"/>
              <a:gd name="T93" fmla="*/ 2147483647 h 395"/>
              <a:gd name="T94" fmla="*/ 1719073688 w 369"/>
              <a:gd name="T95" fmla="*/ 2147483647 h 395"/>
              <a:gd name="T96" fmla="*/ 1943305517 w 369"/>
              <a:gd name="T97" fmla="*/ 2147483647 h 395"/>
              <a:gd name="T98" fmla="*/ 2147483647 w 369"/>
              <a:gd name="T99" fmla="*/ 2147483647 h 395"/>
              <a:gd name="T100" fmla="*/ 2147483647 w 369"/>
              <a:gd name="T101" fmla="*/ 2147483647 h 395"/>
              <a:gd name="T102" fmla="*/ 2147483647 w 369"/>
              <a:gd name="T103" fmla="*/ 2147483647 h 395"/>
              <a:gd name="T104" fmla="*/ 2147483647 w 369"/>
              <a:gd name="T105" fmla="*/ 2147483647 h 395"/>
              <a:gd name="T106" fmla="*/ 2147483647 w 369"/>
              <a:gd name="T107" fmla="*/ 2147483647 h 395"/>
              <a:gd name="T108" fmla="*/ 2147483647 w 369"/>
              <a:gd name="T109" fmla="*/ 2147483647 h 395"/>
              <a:gd name="T110" fmla="*/ 2147483647 w 369"/>
              <a:gd name="T111" fmla="*/ 2147483647 h 395"/>
              <a:gd name="T112" fmla="*/ 2147483647 w 369"/>
              <a:gd name="T113" fmla="*/ 2147483647 h 395"/>
              <a:gd name="T114" fmla="*/ 2147483647 w 369"/>
              <a:gd name="T115" fmla="*/ 2147483647 h 395"/>
              <a:gd name="T116" fmla="*/ 2147483647 w 369"/>
              <a:gd name="T117" fmla="*/ 2147483647 h 395"/>
              <a:gd name="T118" fmla="*/ 2147483647 w 369"/>
              <a:gd name="T119" fmla="*/ 2147483647 h 395"/>
              <a:gd name="T120" fmla="*/ 2147483647 w 369"/>
              <a:gd name="T121" fmla="*/ 2147483647 h 39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69" h="395">
                <a:moveTo>
                  <a:pt x="98" y="0"/>
                </a:moveTo>
                <a:cubicBezTo>
                  <a:pt x="88" y="0"/>
                  <a:pt x="81" y="7"/>
                  <a:pt x="77" y="15"/>
                </a:cubicBezTo>
                <a:cubicBezTo>
                  <a:pt x="73" y="23"/>
                  <a:pt x="71" y="33"/>
                  <a:pt x="71" y="44"/>
                </a:cubicBezTo>
                <a:cubicBezTo>
                  <a:pt x="71" y="48"/>
                  <a:pt x="71" y="52"/>
                  <a:pt x="72" y="56"/>
                </a:cubicBezTo>
                <a:lnTo>
                  <a:pt x="9" y="56"/>
                </a:lnTo>
                <a:cubicBezTo>
                  <a:pt x="4" y="56"/>
                  <a:pt x="1" y="60"/>
                  <a:pt x="0" y="64"/>
                </a:cubicBezTo>
                <a:lnTo>
                  <a:pt x="0" y="386"/>
                </a:lnTo>
                <a:cubicBezTo>
                  <a:pt x="1" y="391"/>
                  <a:pt x="5" y="395"/>
                  <a:pt x="9" y="395"/>
                </a:cubicBezTo>
                <a:lnTo>
                  <a:pt x="360" y="395"/>
                </a:lnTo>
                <a:cubicBezTo>
                  <a:pt x="365" y="394"/>
                  <a:pt x="369" y="391"/>
                  <a:pt x="369" y="386"/>
                </a:cubicBezTo>
                <a:lnTo>
                  <a:pt x="369" y="64"/>
                </a:lnTo>
                <a:cubicBezTo>
                  <a:pt x="369" y="59"/>
                  <a:pt x="365" y="56"/>
                  <a:pt x="360" y="56"/>
                </a:cubicBezTo>
                <a:lnTo>
                  <a:pt x="298" y="56"/>
                </a:lnTo>
                <a:cubicBezTo>
                  <a:pt x="299" y="52"/>
                  <a:pt x="299" y="48"/>
                  <a:pt x="299" y="44"/>
                </a:cubicBezTo>
                <a:cubicBezTo>
                  <a:pt x="299" y="33"/>
                  <a:pt x="297" y="23"/>
                  <a:pt x="293" y="15"/>
                </a:cubicBezTo>
                <a:cubicBezTo>
                  <a:pt x="289" y="7"/>
                  <a:pt x="282" y="0"/>
                  <a:pt x="272" y="0"/>
                </a:cubicBezTo>
                <a:cubicBezTo>
                  <a:pt x="262" y="0"/>
                  <a:pt x="256" y="7"/>
                  <a:pt x="251" y="15"/>
                </a:cubicBezTo>
                <a:cubicBezTo>
                  <a:pt x="247" y="23"/>
                  <a:pt x="245" y="33"/>
                  <a:pt x="245" y="44"/>
                </a:cubicBezTo>
                <a:cubicBezTo>
                  <a:pt x="245" y="48"/>
                  <a:pt x="245" y="52"/>
                  <a:pt x="246" y="56"/>
                </a:cubicBezTo>
                <a:lnTo>
                  <a:pt x="124" y="56"/>
                </a:lnTo>
                <a:cubicBezTo>
                  <a:pt x="124" y="52"/>
                  <a:pt x="125" y="48"/>
                  <a:pt x="125" y="44"/>
                </a:cubicBezTo>
                <a:cubicBezTo>
                  <a:pt x="125" y="33"/>
                  <a:pt x="122" y="23"/>
                  <a:pt x="118" y="15"/>
                </a:cubicBezTo>
                <a:cubicBezTo>
                  <a:pt x="114" y="7"/>
                  <a:pt x="107" y="0"/>
                  <a:pt x="98" y="0"/>
                </a:cubicBezTo>
                <a:close/>
                <a:moveTo>
                  <a:pt x="98" y="17"/>
                </a:moveTo>
                <a:cubicBezTo>
                  <a:pt x="98" y="17"/>
                  <a:pt x="101" y="18"/>
                  <a:pt x="103" y="23"/>
                </a:cubicBezTo>
                <a:cubicBezTo>
                  <a:pt x="106" y="28"/>
                  <a:pt x="108" y="35"/>
                  <a:pt x="108" y="44"/>
                </a:cubicBezTo>
                <a:cubicBezTo>
                  <a:pt x="108" y="48"/>
                  <a:pt x="107" y="52"/>
                  <a:pt x="106" y="56"/>
                </a:cubicBezTo>
                <a:lnTo>
                  <a:pt x="89" y="56"/>
                </a:lnTo>
                <a:cubicBezTo>
                  <a:pt x="88" y="52"/>
                  <a:pt x="88" y="48"/>
                  <a:pt x="88" y="44"/>
                </a:cubicBezTo>
                <a:cubicBezTo>
                  <a:pt x="88" y="35"/>
                  <a:pt x="90" y="28"/>
                  <a:pt x="92" y="23"/>
                </a:cubicBezTo>
                <a:cubicBezTo>
                  <a:pt x="95" y="18"/>
                  <a:pt x="97" y="17"/>
                  <a:pt x="98" y="17"/>
                </a:cubicBezTo>
                <a:close/>
                <a:moveTo>
                  <a:pt x="272" y="17"/>
                </a:moveTo>
                <a:cubicBezTo>
                  <a:pt x="273" y="17"/>
                  <a:pt x="275" y="18"/>
                  <a:pt x="277" y="23"/>
                </a:cubicBezTo>
                <a:cubicBezTo>
                  <a:pt x="280" y="28"/>
                  <a:pt x="282" y="35"/>
                  <a:pt x="282" y="44"/>
                </a:cubicBezTo>
                <a:cubicBezTo>
                  <a:pt x="282" y="48"/>
                  <a:pt x="281" y="52"/>
                  <a:pt x="281" y="56"/>
                </a:cubicBezTo>
                <a:lnTo>
                  <a:pt x="263" y="56"/>
                </a:lnTo>
                <a:cubicBezTo>
                  <a:pt x="263" y="52"/>
                  <a:pt x="262" y="48"/>
                  <a:pt x="262" y="44"/>
                </a:cubicBezTo>
                <a:cubicBezTo>
                  <a:pt x="262" y="35"/>
                  <a:pt x="264" y="28"/>
                  <a:pt x="267" y="23"/>
                </a:cubicBezTo>
                <a:cubicBezTo>
                  <a:pt x="269" y="18"/>
                  <a:pt x="272" y="17"/>
                  <a:pt x="272" y="17"/>
                </a:cubicBezTo>
                <a:close/>
                <a:moveTo>
                  <a:pt x="18" y="118"/>
                </a:moveTo>
                <a:lnTo>
                  <a:pt x="351" y="118"/>
                </a:lnTo>
                <a:lnTo>
                  <a:pt x="351" y="377"/>
                </a:lnTo>
                <a:lnTo>
                  <a:pt x="18" y="377"/>
                </a:lnTo>
                <a:lnTo>
                  <a:pt x="18" y="118"/>
                </a:lnTo>
                <a:close/>
                <a:moveTo>
                  <a:pt x="129" y="146"/>
                </a:moveTo>
                <a:cubicBezTo>
                  <a:pt x="123" y="146"/>
                  <a:pt x="120" y="150"/>
                  <a:pt x="120" y="155"/>
                </a:cubicBezTo>
                <a:lnTo>
                  <a:pt x="120" y="191"/>
                </a:lnTo>
                <a:cubicBezTo>
                  <a:pt x="120" y="196"/>
                  <a:pt x="124" y="199"/>
                  <a:pt x="129" y="199"/>
                </a:cubicBezTo>
                <a:lnTo>
                  <a:pt x="164" y="199"/>
                </a:lnTo>
                <a:cubicBezTo>
                  <a:pt x="170" y="199"/>
                  <a:pt x="173" y="195"/>
                  <a:pt x="173" y="191"/>
                </a:cubicBezTo>
                <a:lnTo>
                  <a:pt x="173" y="155"/>
                </a:lnTo>
                <a:cubicBezTo>
                  <a:pt x="173" y="150"/>
                  <a:pt x="169" y="146"/>
                  <a:pt x="164" y="146"/>
                </a:cubicBezTo>
                <a:lnTo>
                  <a:pt x="129" y="146"/>
                </a:lnTo>
                <a:close/>
                <a:moveTo>
                  <a:pt x="205" y="146"/>
                </a:moveTo>
                <a:cubicBezTo>
                  <a:pt x="200" y="146"/>
                  <a:pt x="196" y="150"/>
                  <a:pt x="196" y="155"/>
                </a:cubicBezTo>
                <a:lnTo>
                  <a:pt x="196" y="191"/>
                </a:lnTo>
                <a:cubicBezTo>
                  <a:pt x="197" y="196"/>
                  <a:pt x="200" y="199"/>
                  <a:pt x="205" y="199"/>
                </a:cubicBezTo>
                <a:lnTo>
                  <a:pt x="241" y="199"/>
                </a:lnTo>
                <a:cubicBezTo>
                  <a:pt x="246" y="199"/>
                  <a:pt x="250" y="195"/>
                  <a:pt x="250" y="191"/>
                </a:cubicBezTo>
                <a:lnTo>
                  <a:pt x="250" y="155"/>
                </a:lnTo>
                <a:cubicBezTo>
                  <a:pt x="249" y="150"/>
                  <a:pt x="246" y="146"/>
                  <a:pt x="241" y="146"/>
                </a:cubicBezTo>
                <a:lnTo>
                  <a:pt x="205" y="146"/>
                </a:lnTo>
                <a:close/>
                <a:moveTo>
                  <a:pt x="282" y="146"/>
                </a:moveTo>
                <a:cubicBezTo>
                  <a:pt x="276" y="146"/>
                  <a:pt x="273" y="150"/>
                  <a:pt x="273" y="155"/>
                </a:cubicBezTo>
                <a:lnTo>
                  <a:pt x="273" y="191"/>
                </a:lnTo>
                <a:cubicBezTo>
                  <a:pt x="273" y="196"/>
                  <a:pt x="277" y="199"/>
                  <a:pt x="282" y="199"/>
                </a:cubicBezTo>
                <a:lnTo>
                  <a:pt x="317" y="199"/>
                </a:lnTo>
                <a:cubicBezTo>
                  <a:pt x="323" y="199"/>
                  <a:pt x="326" y="195"/>
                  <a:pt x="326" y="191"/>
                </a:cubicBezTo>
                <a:lnTo>
                  <a:pt x="326" y="155"/>
                </a:lnTo>
                <a:cubicBezTo>
                  <a:pt x="326" y="150"/>
                  <a:pt x="322" y="146"/>
                  <a:pt x="317" y="146"/>
                </a:cubicBezTo>
                <a:lnTo>
                  <a:pt x="282" y="146"/>
                </a:lnTo>
                <a:close/>
                <a:moveTo>
                  <a:pt x="137" y="164"/>
                </a:moveTo>
                <a:lnTo>
                  <a:pt x="156" y="164"/>
                </a:lnTo>
                <a:lnTo>
                  <a:pt x="156" y="182"/>
                </a:lnTo>
                <a:lnTo>
                  <a:pt x="137" y="182"/>
                </a:lnTo>
                <a:lnTo>
                  <a:pt x="137" y="164"/>
                </a:lnTo>
                <a:close/>
                <a:moveTo>
                  <a:pt x="214" y="164"/>
                </a:moveTo>
                <a:lnTo>
                  <a:pt x="232" y="164"/>
                </a:lnTo>
                <a:lnTo>
                  <a:pt x="232" y="182"/>
                </a:lnTo>
                <a:lnTo>
                  <a:pt x="214" y="182"/>
                </a:lnTo>
                <a:lnTo>
                  <a:pt x="214" y="164"/>
                </a:lnTo>
                <a:close/>
                <a:moveTo>
                  <a:pt x="290" y="164"/>
                </a:moveTo>
                <a:lnTo>
                  <a:pt x="309" y="164"/>
                </a:lnTo>
                <a:lnTo>
                  <a:pt x="309" y="182"/>
                </a:lnTo>
                <a:lnTo>
                  <a:pt x="290" y="182"/>
                </a:lnTo>
                <a:lnTo>
                  <a:pt x="290" y="164"/>
                </a:lnTo>
                <a:close/>
                <a:moveTo>
                  <a:pt x="52" y="220"/>
                </a:moveTo>
                <a:cubicBezTo>
                  <a:pt x="47" y="220"/>
                  <a:pt x="43" y="224"/>
                  <a:pt x="43" y="228"/>
                </a:cubicBezTo>
                <a:lnTo>
                  <a:pt x="43" y="264"/>
                </a:lnTo>
                <a:cubicBezTo>
                  <a:pt x="50" y="274"/>
                  <a:pt x="42" y="272"/>
                  <a:pt x="52" y="273"/>
                </a:cubicBezTo>
                <a:lnTo>
                  <a:pt x="88" y="273"/>
                </a:lnTo>
                <a:cubicBezTo>
                  <a:pt x="93" y="273"/>
                  <a:pt x="97" y="269"/>
                  <a:pt x="97" y="264"/>
                </a:cubicBezTo>
                <a:lnTo>
                  <a:pt x="97" y="228"/>
                </a:lnTo>
                <a:cubicBezTo>
                  <a:pt x="96" y="223"/>
                  <a:pt x="93" y="220"/>
                  <a:pt x="88" y="220"/>
                </a:cubicBezTo>
                <a:lnTo>
                  <a:pt x="52" y="220"/>
                </a:lnTo>
                <a:close/>
                <a:moveTo>
                  <a:pt x="129" y="220"/>
                </a:moveTo>
                <a:cubicBezTo>
                  <a:pt x="123" y="220"/>
                  <a:pt x="120" y="224"/>
                  <a:pt x="120" y="228"/>
                </a:cubicBezTo>
                <a:lnTo>
                  <a:pt x="120" y="264"/>
                </a:lnTo>
                <a:cubicBezTo>
                  <a:pt x="120" y="269"/>
                  <a:pt x="124" y="273"/>
                  <a:pt x="129" y="273"/>
                </a:cubicBezTo>
                <a:lnTo>
                  <a:pt x="164" y="273"/>
                </a:lnTo>
                <a:cubicBezTo>
                  <a:pt x="170" y="273"/>
                  <a:pt x="173" y="269"/>
                  <a:pt x="173" y="264"/>
                </a:cubicBezTo>
                <a:lnTo>
                  <a:pt x="173" y="228"/>
                </a:lnTo>
                <a:cubicBezTo>
                  <a:pt x="173" y="223"/>
                  <a:pt x="169" y="220"/>
                  <a:pt x="164" y="220"/>
                </a:cubicBezTo>
                <a:lnTo>
                  <a:pt x="129" y="220"/>
                </a:lnTo>
                <a:close/>
                <a:moveTo>
                  <a:pt x="205" y="220"/>
                </a:moveTo>
                <a:cubicBezTo>
                  <a:pt x="200" y="220"/>
                  <a:pt x="196" y="224"/>
                  <a:pt x="196" y="228"/>
                </a:cubicBezTo>
                <a:lnTo>
                  <a:pt x="196" y="264"/>
                </a:lnTo>
                <a:cubicBezTo>
                  <a:pt x="197" y="269"/>
                  <a:pt x="200" y="273"/>
                  <a:pt x="205" y="273"/>
                </a:cubicBezTo>
                <a:lnTo>
                  <a:pt x="241" y="273"/>
                </a:lnTo>
                <a:cubicBezTo>
                  <a:pt x="246" y="273"/>
                  <a:pt x="250" y="269"/>
                  <a:pt x="250" y="264"/>
                </a:cubicBezTo>
                <a:lnTo>
                  <a:pt x="250" y="228"/>
                </a:lnTo>
                <a:cubicBezTo>
                  <a:pt x="249" y="223"/>
                  <a:pt x="246" y="220"/>
                  <a:pt x="241" y="220"/>
                </a:cubicBezTo>
                <a:lnTo>
                  <a:pt x="205" y="220"/>
                </a:lnTo>
                <a:close/>
                <a:moveTo>
                  <a:pt x="282" y="220"/>
                </a:moveTo>
                <a:cubicBezTo>
                  <a:pt x="276" y="220"/>
                  <a:pt x="273" y="224"/>
                  <a:pt x="273" y="228"/>
                </a:cubicBezTo>
                <a:lnTo>
                  <a:pt x="273" y="264"/>
                </a:lnTo>
                <a:cubicBezTo>
                  <a:pt x="273" y="269"/>
                  <a:pt x="277" y="273"/>
                  <a:pt x="282" y="273"/>
                </a:cubicBezTo>
                <a:lnTo>
                  <a:pt x="317" y="273"/>
                </a:lnTo>
                <a:cubicBezTo>
                  <a:pt x="323" y="273"/>
                  <a:pt x="326" y="269"/>
                  <a:pt x="326" y="264"/>
                </a:cubicBezTo>
                <a:lnTo>
                  <a:pt x="326" y="228"/>
                </a:lnTo>
                <a:cubicBezTo>
                  <a:pt x="326" y="223"/>
                  <a:pt x="322" y="220"/>
                  <a:pt x="317" y="220"/>
                </a:cubicBezTo>
                <a:lnTo>
                  <a:pt x="282" y="220"/>
                </a:lnTo>
                <a:close/>
                <a:moveTo>
                  <a:pt x="61" y="237"/>
                </a:moveTo>
                <a:lnTo>
                  <a:pt x="79" y="237"/>
                </a:lnTo>
                <a:lnTo>
                  <a:pt x="79" y="255"/>
                </a:lnTo>
                <a:lnTo>
                  <a:pt x="61" y="255"/>
                </a:lnTo>
                <a:lnTo>
                  <a:pt x="61" y="237"/>
                </a:lnTo>
                <a:close/>
                <a:moveTo>
                  <a:pt x="137" y="237"/>
                </a:moveTo>
                <a:lnTo>
                  <a:pt x="156" y="237"/>
                </a:lnTo>
                <a:lnTo>
                  <a:pt x="156" y="255"/>
                </a:lnTo>
                <a:lnTo>
                  <a:pt x="137" y="255"/>
                </a:lnTo>
                <a:lnTo>
                  <a:pt x="137" y="237"/>
                </a:lnTo>
                <a:close/>
                <a:moveTo>
                  <a:pt x="214" y="237"/>
                </a:moveTo>
                <a:lnTo>
                  <a:pt x="232" y="237"/>
                </a:lnTo>
                <a:lnTo>
                  <a:pt x="232" y="255"/>
                </a:lnTo>
                <a:lnTo>
                  <a:pt x="214" y="255"/>
                </a:lnTo>
                <a:lnTo>
                  <a:pt x="214" y="237"/>
                </a:lnTo>
                <a:close/>
                <a:moveTo>
                  <a:pt x="290" y="237"/>
                </a:moveTo>
                <a:lnTo>
                  <a:pt x="309" y="237"/>
                </a:lnTo>
                <a:lnTo>
                  <a:pt x="309" y="255"/>
                </a:lnTo>
                <a:lnTo>
                  <a:pt x="290" y="255"/>
                </a:lnTo>
                <a:lnTo>
                  <a:pt x="290" y="237"/>
                </a:lnTo>
                <a:close/>
                <a:moveTo>
                  <a:pt x="52" y="293"/>
                </a:moveTo>
                <a:cubicBezTo>
                  <a:pt x="50" y="293"/>
                  <a:pt x="47" y="294"/>
                  <a:pt x="46" y="296"/>
                </a:cubicBezTo>
                <a:cubicBezTo>
                  <a:pt x="44" y="297"/>
                  <a:pt x="43" y="300"/>
                  <a:pt x="43" y="302"/>
                </a:cubicBezTo>
                <a:lnTo>
                  <a:pt x="43" y="338"/>
                </a:lnTo>
                <a:cubicBezTo>
                  <a:pt x="44" y="343"/>
                  <a:pt x="47" y="347"/>
                  <a:pt x="52" y="347"/>
                </a:cubicBezTo>
                <a:lnTo>
                  <a:pt x="88" y="347"/>
                </a:lnTo>
                <a:cubicBezTo>
                  <a:pt x="93" y="346"/>
                  <a:pt x="97" y="343"/>
                  <a:pt x="97" y="338"/>
                </a:cubicBezTo>
                <a:lnTo>
                  <a:pt x="97" y="302"/>
                </a:lnTo>
                <a:cubicBezTo>
                  <a:pt x="96" y="297"/>
                  <a:pt x="93" y="293"/>
                  <a:pt x="88" y="293"/>
                </a:cubicBezTo>
                <a:lnTo>
                  <a:pt x="52" y="293"/>
                </a:lnTo>
                <a:close/>
                <a:moveTo>
                  <a:pt x="129" y="293"/>
                </a:moveTo>
                <a:cubicBezTo>
                  <a:pt x="123" y="294"/>
                  <a:pt x="120" y="297"/>
                  <a:pt x="120" y="302"/>
                </a:cubicBezTo>
                <a:lnTo>
                  <a:pt x="120" y="338"/>
                </a:lnTo>
                <a:cubicBezTo>
                  <a:pt x="120" y="343"/>
                  <a:pt x="124" y="347"/>
                  <a:pt x="129" y="347"/>
                </a:cubicBezTo>
                <a:lnTo>
                  <a:pt x="164" y="347"/>
                </a:lnTo>
                <a:cubicBezTo>
                  <a:pt x="170" y="346"/>
                  <a:pt x="173" y="343"/>
                  <a:pt x="173" y="338"/>
                </a:cubicBezTo>
                <a:lnTo>
                  <a:pt x="173" y="302"/>
                </a:lnTo>
                <a:cubicBezTo>
                  <a:pt x="173" y="297"/>
                  <a:pt x="169" y="293"/>
                  <a:pt x="164" y="293"/>
                </a:cubicBezTo>
                <a:lnTo>
                  <a:pt x="129" y="293"/>
                </a:lnTo>
                <a:close/>
                <a:moveTo>
                  <a:pt x="205" y="293"/>
                </a:moveTo>
                <a:cubicBezTo>
                  <a:pt x="200" y="294"/>
                  <a:pt x="196" y="297"/>
                  <a:pt x="196" y="302"/>
                </a:cubicBezTo>
                <a:lnTo>
                  <a:pt x="196" y="338"/>
                </a:lnTo>
                <a:cubicBezTo>
                  <a:pt x="197" y="343"/>
                  <a:pt x="200" y="347"/>
                  <a:pt x="205" y="347"/>
                </a:cubicBezTo>
                <a:lnTo>
                  <a:pt x="241" y="347"/>
                </a:lnTo>
                <a:cubicBezTo>
                  <a:pt x="246" y="346"/>
                  <a:pt x="250" y="343"/>
                  <a:pt x="250" y="338"/>
                </a:cubicBezTo>
                <a:lnTo>
                  <a:pt x="250" y="302"/>
                </a:lnTo>
                <a:cubicBezTo>
                  <a:pt x="249" y="297"/>
                  <a:pt x="246" y="293"/>
                  <a:pt x="241" y="293"/>
                </a:cubicBezTo>
                <a:lnTo>
                  <a:pt x="205" y="293"/>
                </a:lnTo>
                <a:close/>
                <a:moveTo>
                  <a:pt x="61" y="311"/>
                </a:moveTo>
                <a:lnTo>
                  <a:pt x="79" y="311"/>
                </a:lnTo>
                <a:lnTo>
                  <a:pt x="79" y="329"/>
                </a:lnTo>
                <a:lnTo>
                  <a:pt x="61" y="329"/>
                </a:lnTo>
                <a:lnTo>
                  <a:pt x="61" y="311"/>
                </a:lnTo>
                <a:close/>
                <a:moveTo>
                  <a:pt x="137" y="311"/>
                </a:moveTo>
                <a:lnTo>
                  <a:pt x="156" y="311"/>
                </a:lnTo>
                <a:lnTo>
                  <a:pt x="156" y="329"/>
                </a:lnTo>
                <a:lnTo>
                  <a:pt x="137" y="329"/>
                </a:lnTo>
                <a:lnTo>
                  <a:pt x="137" y="311"/>
                </a:lnTo>
                <a:close/>
                <a:moveTo>
                  <a:pt x="214" y="311"/>
                </a:moveTo>
                <a:lnTo>
                  <a:pt x="232" y="311"/>
                </a:lnTo>
                <a:lnTo>
                  <a:pt x="232" y="329"/>
                </a:lnTo>
                <a:lnTo>
                  <a:pt x="214" y="329"/>
                </a:lnTo>
                <a:lnTo>
                  <a:pt x="214" y="31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80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746D2F2F-BB01-0954-89B8-57EF9B8C3C69}"/>
              </a:ext>
            </a:extLst>
          </p:cNvPr>
          <p:cNvSpPr/>
          <p:nvPr/>
        </p:nvSpPr>
        <p:spPr>
          <a:xfrm>
            <a:off x="143219" y="1862087"/>
            <a:ext cx="7613329" cy="591273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794F71F-13F9-57FB-15DB-E7FA03848882}"/>
              </a:ext>
            </a:extLst>
          </p:cNvPr>
          <p:cNvSpPr/>
          <p:nvPr/>
        </p:nvSpPr>
        <p:spPr>
          <a:xfrm>
            <a:off x="143219" y="2706829"/>
            <a:ext cx="7613329" cy="145489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15355904-3CBB-DE4F-8A46-DE1C6376F594}"/>
              </a:ext>
            </a:extLst>
          </p:cNvPr>
          <p:cNvSpPr/>
          <p:nvPr/>
        </p:nvSpPr>
        <p:spPr>
          <a:xfrm>
            <a:off x="143219" y="4563721"/>
            <a:ext cx="7613329" cy="640449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57">
            <a:extLst>
              <a:ext uri="{FF2B5EF4-FFF2-40B4-BE49-F238E27FC236}">
                <a16:creationId xmlns:a16="http://schemas.microsoft.com/office/drawing/2014/main" id="{C48F26B6-EFED-C7E5-9FD8-1EDDBB7CEE18}"/>
              </a:ext>
            </a:extLst>
          </p:cNvPr>
          <p:cNvSpPr txBox="1"/>
          <p:nvPr/>
        </p:nvSpPr>
        <p:spPr>
          <a:xfrm>
            <a:off x="10033061" y="2778304"/>
            <a:ext cx="774074" cy="236194"/>
          </a:xfrm>
          <a:prstGeom prst="rect">
            <a:avLst/>
          </a:prstGeom>
          <a:noFill/>
          <a:ln>
            <a:noFill/>
          </a:ln>
        </p:spPr>
        <p:txBody>
          <a:bodyPr wrap="none" lIns="96750" tIns="48375" rIns="96750" bIns="48375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rtl="0">
              <a:spcBef>
                <a:spcPts val="0"/>
              </a:spcBef>
              <a:buSzPct val="25000"/>
              <a:buNone/>
            </a:pPr>
            <a:r>
              <a:rPr lang="ko-KR" altLang="en-US" sz="900" dirty="0">
                <a:latin typeface="+mn-ea"/>
                <a:cs typeface="Arial"/>
              </a:rPr>
              <a:t>매출채권</a:t>
            </a:r>
            <a:r>
              <a:rPr lang="en-US" altLang="ko-KR" sz="900" dirty="0">
                <a:solidFill>
                  <a:srgbClr val="FF00FF"/>
                </a:solidFill>
                <a:latin typeface="+mn-ea"/>
                <a:cs typeface="Arial"/>
              </a:rPr>
              <a:t> </a:t>
            </a:r>
            <a:r>
              <a:rPr lang="en-US" altLang="ko-KR" sz="900" baseline="30000" dirty="0">
                <a:solidFill>
                  <a:srgbClr val="EE2E62"/>
                </a:solidFill>
                <a:latin typeface="맑은 고딕" panose="020B0503020000020004" pitchFamily="50" charset="-127"/>
                <a:ea typeface="+mn-ea"/>
              </a:rPr>
              <a:t>●</a:t>
            </a:r>
            <a:endParaRPr lang="ko-KR" altLang="en-US" sz="900" dirty="0">
              <a:solidFill>
                <a:srgbClr val="FF00FF"/>
              </a:solidFill>
              <a:latin typeface="+mn-ea"/>
              <a:cs typeface="Arial"/>
              <a:sym typeface="Arial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BD885019-C7DF-FB37-B72F-72422D46094F}"/>
              </a:ext>
            </a:extLst>
          </p:cNvPr>
          <p:cNvGrpSpPr/>
          <p:nvPr/>
        </p:nvGrpSpPr>
        <p:grpSpPr>
          <a:xfrm>
            <a:off x="10766085" y="2741872"/>
            <a:ext cx="4199627" cy="612699"/>
            <a:chOff x="1139439" y="2852705"/>
            <a:chExt cx="2607636" cy="612699"/>
          </a:xfrm>
        </p:grpSpPr>
        <p:sp>
          <p:nvSpPr>
            <p:cNvPr id="13" name="모서리가 둥근 직사각형 164">
              <a:extLst>
                <a:ext uri="{FF2B5EF4-FFF2-40B4-BE49-F238E27FC236}">
                  <a16:creationId xmlns:a16="http://schemas.microsoft.com/office/drawing/2014/main" id="{ADB0E8BF-C835-1B0F-96DF-EEE07D234317}"/>
                </a:ext>
              </a:extLst>
            </p:cNvPr>
            <p:cNvSpPr/>
            <p:nvPr/>
          </p:nvSpPr>
          <p:spPr>
            <a:xfrm>
              <a:off x="1139439" y="3155412"/>
              <a:ext cx="2589052" cy="309992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spAutoFit/>
            </a:bodyPr>
            <a:lstStyle/>
            <a:p>
              <a:pPr latinLnBrk="1">
                <a:buClrTx/>
                <a:defRPr/>
              </a:pPr>
              <a:r>
                <a:rPr lang="en-US" altLang="ko-KR" sz="900" b="0" dirty="0">
                  <a:solidFill>
                    <a:schemeClr val="tx1"/>
                  </a:solidFill>
                  <a:latin typeface="+mn-ea"/>
                  <a:ea typeface="+mn-ea"/>
                </a:rPr>
                <a:t>1000000004</a:t>
              </a:r>
              <a:r>
                <a:rPr lang="ko-KR" altLang="en-US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 </a:t>
              </a:r>
              <a:r>
                <a:rPr lang="ko-KR" altLang="en-US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종합상사㈜ </a:t>
              </a:r>
              <a:r>
                <a:rPr lang="en-US" altLang="ko-KR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 </a:t>
              </a:r>
              <a:r>
                <a:rPr lang="ko-KR" altLang="en-US" sz="900" spc="-60" dirty="0" err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국민테크</a:t>
              </a:r>
              <a:r>
                <a:rPr lang="ko-KR" altLang="en-US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 70,000,000</a:t>
              </a:r>
              <a:r>
                <a:rPr lang="ko-KR" altLang="en-US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 </a:t>
              </a:r>
              <a:r>
                <a:rPr kumimoji="0" lang="en-US" altLang="ko-KR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+mn-ea"/>
                  <a:cs typeface="+mn-cs"/>
                </a:rPr>
                <a:t>(</a:t>
              </a:r>
              <a:r>
                <a:rPr kumimoji="0" lang="ko-KR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+mn-ea"/>
                  <a:cs typeface="+mn-cs"/>
                </a:rPr>
                <a:t>진입일자 </a:t>
              </a:r>
              <a:r>
                <a:rPr kumimoji="0" lang="en-US" altLang="ko-KR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+mn-ea"/>
                  <a:cs typeface="+mn-cs"/>
                </a:rPr>
                <a:t>+ 30</a:t>
              </a:r>
              <a:r>
                <a:rPr kumimoji="0" lang="ko-KR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+mn-ea"/>
                  <a:cs typeface="+mn-cs"/>
                </a:rPr>
                <a:t>일</a:t>
              </a:r>
              <a:r>
                <a:rPr kumimoji="0" lang="en-US" altLang="ko-KR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+mn-ea"/>
                  <a:cs typeface="+mn-cs"/>
                </a:rPr>
                <a:t>)</a:t>
              </a:r>
              <a:endParaRPr lang="ko-KR" altLang="en-US" sz="900" b="0" dirty="0">
                <a:latin typeface="+mn-ea"/>
                <a:ea typeface="+mn-ea"/>
              </a:endParaRPr>
            </a:p>
          </p:txBody>
        </p:sp>
        <p:sp>
          <p:nvSpPr>
            <p:cNvPr id="14" name="모서리가 둥근 직사각형 164">
              <a:extLst>
                <a:ext uri="{FF2B5EF4-FFF2-40B4-BE49-F238E27FC236}">
                  <a16:creationId xmlns:a16="http://schemas.microsoft.com/office/drawing/2014/main" id="{1C1FE6BF-04FE-0849-82BC-02B0681D492F}"/>
                </a:ext>
              </a:extLst>
            </p:cNvPr>
            <p:cNvSpPr/>
            <p:nvPr/>
          </p:nvSpPr>
          <p:spPr>
            <a:xfrm>
              <a:off x="1141708" y="2852705"/>
              <a:ext cx="2586783" cy="309992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spAutoFit/>
            </a:bodyPr>
            <a:lstStyle/>
            <a:p>
              <a:r>
                <a:rPr lang="ko-KR" altLang="en-US" sz="900" spc="-6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선택</a:t>
              </a:r>
              <a:endParaRPr lang="en-US" altLang="ko-KR" sz="900" spc="-6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TextBox 56">
              <a:extLst>
                <a:ext uri="{FF2B5EF4-FFF2-40B4-BE49-F238E27FC236}">
                  <a16:creationId xmlns:a16="http://schemas.microsoft.com/office/drawing/2014/main" id="{649F2EB6-E03C-0924-880E-558DDB360294}"/>
                </a:ext>
              </a:extLst>
            </p:cNvPr>
            <p:cNvSpPr txBox="1"/>
            <p:nvPr/>
          </p:nvSpPr>
          <p:spPr>
            <a:xfrm>
              <a:off x="3581924" y="2888471"/>
              <a:ext cx="165151" cy="2208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BDE64964-63F6-A93E-6593-5B2E4D5ECBB9}"/>
              </a:ext>
            </a:extLst>
          </p:cNvPr>
          <p:cNvGrpSpPr/>
          <p:nvPr/>
        </p:nvGrpSpPr>
        <p:grpSpPr>
          <a:xfrm>
            <a:off x="93032" y="2373417"/>
            <a:ext cx="1654425" cy="462339"/>
            <a:chOff x="3298575" y="5943600"/>
            <a:chExt cx="1654425" cy="462339"/>
          </a:xfrm>
        </p:grpSpPr>
        <p:sp>
          <p:nvSpPr>
            <p:cNvPr id="44" name="자유형 52">
              <a:extLst>
                <a:ext uri="{FF2B5EF4-FFF2-40B4-BE49-F238E27FC236}">
                  <a16:creationId xmlns:a16="http://schemas.microsoft.com/office/drawing/2014/main" id="{1128F466-8078-2DE8-231E-284C109A3C3A}"/>
                </a:ext>
              </a:extLst>
            </p:cNvPr>
            <p:cNvSpPr/>
            <p:nvPr/>
          </p:nvSpPr>
          <p:spPr>
            <a:xfrm>
              <a:off x="3298575" y="5943600"/>
              <a:ext cx="1654425" cy="462339"/>
            </a:xfrm>
            <a:custGeom>
              <a:avLst/>
              <a:gdLst>
                <a:gd name="connsiteX0" fmla="*/ 55034 w 1635845"/>
                <a:gd name="connsiteY0" fmla="*/ 0 h 376129"/>
                <a:gd name="connsiteX1" fmla="*/ 1580811 w 1635845"/>
                <a:gd name="connsiteY1" fmla="*/ 0 h 376129"/>
                <a:gd name="connsiteX2" fmla="*/ 1635845 w 1635845"/>
                <a:gd name="connsiteY2" fmla="*/ 55034 h 376129"/>
                <a:gd name="connsiteX3" fmla="*/ 1635845 w 1635845"/>
                <a:gd name="connsiteY3" fmla="*/ 275161 h 376129"/>
                <a:gd name="connsiteX4" fmla="*/ 1580811 w 1635845"/>
                <a:gd name="connsiteY4" fmla="*/ 330195 h 376129"/>
                <a:gd name="connsiteX5" fmla="*/ 869229 w 1635845"/>
                <a:gd name="connsiteY5" fmla="*/ 330195 h 376129"/>
                <a:gd name="connsiteX6" fmla="*/ 842340 w 1635845"/>
                <a:gd name="connsiteY6" fmla="*/ 376129 h 376129"/>
                <a:gd name="connsiteX7" fmla="*/ 815452 w 1635845"/>
                <a:gd name="connsiteY7" fmla="*/ 330195 h 376129"/>
                <a:gd name="connsiteX8" fmla="*/ 55034 w 1635845"/>
                <a:gd name="connsiteY8" fmla="*/ 330195 h 376129"/>
                <a:gd name="connsiteX9" fmla="*/ 0 w 1635845"/>
                <a:gd name="connsiteY9" fmla="*/ 275161 h 376129"/>
                <a:gd name="connsiteX10" fmla="*/ 0 w 1635845"/>
                <a:gd name="connsiteY10" fmla="*/ 55034 h 376129"/>
                <a:gd name="connsiteX11" fmla="*/ 55034 w 1635845"/>
                <a:gd name="connsiteY11" fmla="*/ 0 h 37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5845" h="376129">
                  <a:moveTo>
                    <a:pt x="55034" y="0"/>
                  </a:moveTo>
                  <a:lnTo>
                    <a:pt x="1580811" y="0"/>
                  </a:lnTo>
                  <a:cubicBezTo>
                    <a:pt x="1611205" y="0"/>
                    <a:pt x="1635845" y="24640"/>
                    <a:pt x="1635845" y="55034"/>
                  </a:cubicBezTo>
                  <a:lnTo>
                    <a:pt x="1635845" y="275161"/>
                  </a:lnTo>
                  <a:cubicBezTo>
                    <a:pt x="1635845" y="305555"/>
                    <a:pt x="1611205" y="330195"/>
                    <a:pt x="1580811" y="330195"/>
                  </a:cubicBezTo>
                  <a:lnTo>
                    <a:pt x="869229" y="330195"/>
                  </a:lnTo>
                  <a:lnTo>
                    <a:pt x="842340" y="376129"/>
                  </a:lnTo>
                  <a:lnTo>
                    <a:pt x="815452" y="330195"/>
                  </a:lnTo>
                  <a:lnTo>
                    <a:pt x="55034" y="330195"/>
                  </a:lnTo>
                  <a:cubicBezTo>
                    <a:pt x="24640" y="330195"/>
                    <a:pt x="0" y="305555"/>
                    <a:pt x="0" y="275161"/>
                  </a:cubicBezTo>
                  <a:lnTo>
                    <a:pt x="0" y="55034"/>
                  </a:lnTo>
                  <a:cubicBezTo>
                    <a:pt x="0" y="24640"/>
                    <a:pt x="24640" y="0"/>
                    <a:pt x="55034" y="0"/>
                  </a:cubicBezTo>
                  <a:close/>
                </a:path>
              </a:pathLst>
            </a:custGeom>
            <a:solidFill>
              <a:schemeClr val="bg1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108000" tIns="36000" rIns="108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ko-KR" altLang="en-US" sz="7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담보채권을 설정하신 후 발행신청 정보를 입력해 주세요</a:t>
              </a:r>
              <a:r>
                <a:rPr lang="en-US" altLang="ko-KR" sz="7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</p:txBody>
        </p:sp>
        <p:sp>
          <p:nvSpPr>
            <p:cNvPr id="45" name="Close" descr="&lt;SmartSettings&gt;&lt;SmartResize anchorLeft=&quot;None&quot; anchorTop=&quot;Absolute&quot; anchorRight=&quot;Absolute&quot; anchorBottom=&quot;None&quot; /&gt;&lt;/SmartSettings&gt;">
              <a:extLst>
                <a:ext uri="{FF2B5EF4-FFF2-40B4-BE49-F238E27FC236}">
                  <a16:creationId xmlns:a16="http://schemas.microsoft.com/office/drawing/2014/main" id="{E322CFCA-395D-C595-41BB-95916BB86718}"/>
                </a:ext>
              </a:extLst>
            </p:cNvPr>
            <p:cNvSpPr>
              <a:spLocks noChangeAspect="1"/>
            </p:cNvSpPr>
            <p:nvPr>
              <p:custDataLst>
                <p:tags r:id="rId2"/>
              </p:custDataLst>
            </p:nvPr>
          </p:nvSpPr>
          <p:spPr bwMode="auto">
            <a:xfrm>
              <a:off x="4840476" y="5969282"/>
              <a:ext cx="50401" cy="79438"/>
            </a:xfrm>
            <a:custGeom>
              <a:avLst/>
              <a:gdLst>
                <a:gd name="T0" fmla="*/ 3 w 47"/>
                <a:gd name="T1" fmla="*/ 0 h 50"/>
                <a:gd name="T2" fmla="*/ 0 w 47"/>
                <a:gd name="T3" fmla="*/ 3 h 50"/>
                <a:gd name="T4" fmla="*/ 20 w 47"/>
                <a:gd name="T5" fmla="*/ 25 h 50"/>
                <a:gd name="T6" fmla="*/ 0 w 47"/>
                <a:gd name="T7" fmla="*/ 46 h 50"/>
                <a:gd name="T8" fmla="*/ 3 w 47"/>
                <a:gd name="T9" fmla="*/ 50 h 50"/>
                <a:gd name="T10" fmla="*/ 23 w 47"/>
                <a:gd name="T11" fmla="*/ 28 h 50"/>
                <a:gd name="T12" fmla="*/ 44 w 47"/>
                <a:gd name="T13" fmla="*/ 49 h 50"/>
                <a:gd name="T14" fmla="*/ 47 w 47"/>
                <a:gd name="T15" fmla="*/ 46 h 50"/>
                <a:gd name="T16" fmla="*/ 27 w 47"/>
                <a:gd name="T17" fmla="*/ 25 h 50"/>
                <a:gd name="T18" fmla="*/ 47 w 47"/>
                <a:gd name="T19" fmla="*/ 3 h 50"/>
                <a:gd name="T20" fmla="*/ 44 w 47"/>
                <a:gd name="T21" fmla="*/ 0 h 50"/>
                <a:gd name="T22" fmla="*/ 24 w 47"/>
                <a:gd name="T23" fmla="*/ 21 h 50"/>
                <a:gd name="T24" fmla="*/ 3 w 47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0">
                  <a:moveTo>
                    <a:pt x="3" y="0"/>
                  </a:moveTo>
                  <a:lnTo>
                    <a:pt x="0" y="3"/>
                  </a:lnTo>
                  <a:lnTo>
                    <a:pt x="20" y="25"/>
                  </a:lnTo>
                  <a:lnTo>
                    <a:pt x="0" y="46"/>
                  </a:lnTo>
                  <a:lnTo>
                    <a:pt x="3" y="50"/>
                  </a:lnTo>
                  <a:lnTo>
                    <a:pt x="23" y="28"/>
                  </a:lnTo>
                  <a:lnTo>
                    <a:pt x="44" y="49"/>
                  </a:lnTo>
                  <a:lnTo>
                    <a:pt x="47" y="46"/>
                  </a:lnTo>
                  <a:lnTo>
                    <a:pt x="27" y="25"/>
                  </a:lnTo>
                  <a:lnTo>
                    <a:pt x="47" y="3"/>
                  </a:lnTo>
                  <a:lnTo>
                    <a:pt x="44" y="0"/>
                  </a:lnTo>
                  <a:lnTo>
                    <a:pt x="24" y="2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981321DB-3FE0-970F-DF33-510C3877072D}"/>
              </a:ext>
            </a:extLst>
          </p:cNvPr>
          <p:cNvSpPr/>
          <p:nvPr/>
        </p:nvSpPr>
        <p:spPr>
          <a:xfrm>
            <a:off x="66621" y="2330081"/>
            <a:ext cx="1724967" cy="520183"/>
          </a:xfrm>
          <a:prstGeom prst="rect">
            <a:avLst/>
          </a:prstGeom>
          <a:noFill/>
          <a:ln>
            <a:solidFill>
              <a:srgbClr val="EE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9BFFB6D5-A566-6131-989D-5044432946A8}"/>
              </a:ext>
            </a:extLst>
          </p:cNvPr>
          <p:cNvSpPr/>
          <p:nvPr/>
        </p:nvSpPr>
        <p:spPr>
          <a:xfrm>
            <a:off x="64571" y="2170915"/>
            <a:ext cx="427050" cy="161116"/>
          </a:xfrm>
          <a:prstGeom prst="rect">
            <a:avLst/>
          </a:prstGeom>
          <a:solidFill>
            <a:srgbClr val="EE0000"/>
          </a:solidFill>
          <a:ln>
            <a:solidFill>
              <a:srgbClr val="EE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/>
              <a:t>신규</a:t>
            </a: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AEB2BF75-DB14-560B-686D-D119C2331405}"/>
              </a:ext>
            </a:extLst>
          </p:cNvPr>
          <p:cNvGrpSpPr/>
          <p:nvPr/>
        </p:nvGrpSpPr>
        <p:grpSpPr>
          <a:xfrm>
            <a:off x="143526" y="5339293"/>
            <a:ext cx="2658872" cy="1098970"/>
            <a:chOff x="437145" y="5130333"/>
            <a:chExt cx="2658872" cy="1098970"/>
          </a:xfrm>
        </p:grpSpPr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D4C030AA-6D95-4AD2-39DB-5FE4D7E551EF}"/>
                </a:ext>
              </a:extLst>
            </p:cNvPr>
            <p:cNvGrpSpPr/>
            <p:nvPr/>
          </p:nvGrpSpPr>
          <p:grpSpPr>
            <a:xfrm>
              <a:off x="437145" y="5130333"/>
              <a:ext cx="2658872" cy="1098970"/>
              <a:chOff x="676726" y="5310774"/>
              <a:chExt cx="2658872" cy="1098970"/>
            </a:xfrm>
          </p:grpSpPr>
          <p:sp>
            <p:nvSpPr>
              <p:cNvPr id="57" name="직사각형 56">
                <a:extLst>
                  <a:ext uri="{FF2B5EF4-FFF2-40B4-BE49-F238E27FC236}">
                    <a16:creationId xmlns:a16="http://schemas.microsoft.com/office/drawing/2014/main" id="{D2D2417C-E912-4742-9636-95DBA0A4FDCC}"/>
                  </a:ext>
                </a:extLst>
              </p:cNvPr>
              <p:cNvSpPr/>
              <p:nvPr/>
            </p:nvSpPr>
            <p:spPr>
              <a:xfrm>
                <a:off x="678776" y="5469940"/>
                <a:ext cx="2656822" cy="939804"/>
              </a:xfrm>
              <a:prstGeom prst="rect">
                <a:avLst/>
              </a:prstGeom>
              <a:noFill/>
              <a:ln>
                <a:solidFill>
                  <a:srgbClr val="EE0000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5" name="직사각형 64">
                <a:extLst>
                  <a:ext uri="{FF2B5EF4-FFF2-40B4-BE49-F238E27FC236}">
                    <a16:creationId xmlns:a16="http://schemas.microsoft.com/office/drawing/2014/main" id="{0E844D66-97F0-FF1A-B94B-84C6ECBCE0C3}"/>
                  </a:ext>
                </a:extLst>
              </p:cNvPr>
              <p:cNvSpPr/>
              <p:nvPr/>
            </p:nvSpPr>
            <p:spPr>
              <a:xfrm>
                <a:off x="676726" y="5310774"/>
                <a:ext cx="427050" cy="161116"/>
              </a:xfrm>
              <a:prstGeom prst="rect">
                <a:avLst/>
              </a:prstGeom>
              <a:solidFill>
                <a:srgbClr val="EE0000"/>
              </a:solidFill>
              <a:ln>
                <a:solidFill>
                  <a:srgbClr val="EE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900" dirty="0"/>
                  <a:t>신규</a:t>
                </a:r>
              </a:p>
            </p:txBody>
          </p:sp>
        </p:grp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44FC7FE8-BE29-C60C-6992-BAF2551FA41F}"/>
                </a:ext>
              </a:extLst>
            </p:cNvPr>
            <p:cNvGrpSpPr/>
            <p:nvPr/>
          </p:nvGrpSpPr>
          <p:grpSpPr>
            <a:xfrm>
              <a:off x="491818" y="5364011"/>
              <a:ext cx="2549525" cy="838167"/>
              <a:chOff x="3425825" y="5391136"/>
              <a:chExt cx="2549525" cy="838167"/>
            </a:xfrm>
          </p:grpSpPr>
          <p:sp>
            <p:nvSpPr>
              <p:cNvPr id="38" name="말풍선: 모서리가 둥근 사각형 37">
                <a:extLst>
                  <a:ext uri="{FF2B5EF4-FFF2-40B4-BE49-F238E27FC236}">
                    <a16:creationId xmlns:a16="http://schemas.microsoft.com/office/drawing/2014/main" id="{0738AFCC-0CF7-4A37-6045-1440814888A6}"/>
                  </a:ext>
                </a:extLst>
              </p:cNvPr>
              <p:cNvSpPr/>
              <p:nvPr/>
            </p:nvSpPr>
            <p:spPr>
              <a:xfrm>
                <a:off x="3425825" y="5391136"/>
                <a:ext cx="2549525" cy="838167"/>
              </a:xfrm>
              <a:prstGeom prst="wedgeRoundRectCallout">
                <a:avLst>
                  <a:gd name="adj1" fmla="val 22402"/>
                  <a:gd name="adj2" fmla="val -138610"/>
                  <a:gd name="adj3" fmla="val 16667"/>
                </a:avLst>
              </a:prstGeom>
              <a:solidFill>
                <a:schemeClr val="bg1"/>
              </a:solidFill>
              <a:ln w="635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ko-KR" altLang="en-US" sz="800" dirty="0">
                    <a:solidFill>
                      <a:schemeClr val="tx1"/>
                    </a:solidFill>
                    <a:latin typeface="+mn-ea"/>
                  </a:rPr>
                  <a:t>사업자등록번호 항목에는 데모 진행을 위해 </a:t>
                </a:r>
                <a:r>
                  <a:rPr lang="en-US" altLang="ko-KR" sz="800" dirty="0">
                    <a:solidFill>
                      <a:schemeClr val="tx1"/>
                    </a:solidFill>
                    <a:latin typeface="+mn-ea"/>
                  </a:rPr>
                  <a:t>1108500010</a:t>
                </a:r>
                <a:r>
                  <a:rPr lang="ko-KR" altLang="en-US" sz="800" dirty="0">
                    <a:solidFill>
                      <a:schemeClr val="tx1"/>
                    </a:solidFill>
                    <a:latin typeface="+mn-ea"/>
                  </a:rPr>
                  <a:t>를 입력해 주세요</a:t>
                </a:r>
                <a:r>
                  <a:rPr lang="en-US" altLang="ko-KR" sz="800" dirty="0">
                    <a:solidFill>
                      <a:schemeClr val="tx1"/>
                    </a:solidFill>
                    <a:latin typeface="+mn-ea"/>
                  </a:rPr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ko-KR" altLang="en-US" sz="800" dirty="0">
                    <a:solidFill>
                      <a:schemeClr val="tx1"/>
                    </a:solidFill>
                    <a:latin typeface="+mn-ea"/>
                  </a:rPr>
                  <a:t>실제 채권을 발행할 때는 수취기업의 실제 사업자등록번호를 자유롭게 입력하시면 됩니다</a:t>
                </a:r>
                <a:r>
                  <a:rPr lang="en-US" altLang="ko-KR" sz="800" dirty="0">
                    <a:solidFill>
                      <a:schemeClr val="tx1"/>
                    </a:solidFill>
                    <a:latin typeface="+mn-ea"/>
                  </a:rPr>
                  <a:t>.</a:t>
                </a:r>
              </a:p>
            </p:txBody>
          </p:sp>
          <p:sp>
            <p:nvSpPr>
              <p:cNvPr id="41" name="Close" descr="&lt;SmartSettings&gt;&lt;SmartResize anchorLeft=&quot;None&quot; anchorTop=&quot;Absolute&quot; anchorRight=&quot;Absolute&quot; anchorBottom=&quot;None&quot; /&gt;&lt;/SmartSettings&gt;">
                <a:extLst>
                  <a:ext uri="{FF2B5EF4-FFF2-40B4-BE49-F238E27FC236}">
                    <a16:creationId xmlns:a16="http://schemas.microsoft.com/office/drawing/2014/main" id="{6CCB0D8E-8FD1-D310-CAE7-BCBBEFDBD391}"/>
                  </a:ext>
                </a:extLst>
              </p:cNvPr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5862333" y="5443771"/>
                <a:ext cx="50401" cy="79438"/>
              </a:xfrm>
              <a:custGeom>
                <a:avLst/>
                <a:gdLst>
                  <a:gd name="T0" fmla="*/ 3 w 47"/>
                  <a:gd name="T1" fmla="*/ 0 h 50"/>
                  <a:gd name="T2" fmla="*/ 0 w 47"/>
                  <a:gd name="T3" fmla="*/ 3 h 50"/>
                  <a:gd name="T4" fmla="*/ 20 w 47"/>
                  <a:gd name="T5" fmla="*/ 25 h 50"/>
                  <a:gd name="T6" fmla="*/ 0 w 47"/>
                  <a:gd name="T7" fmla="*/ 46 h 50"/>
                  <a:gd name="T8" fmla="*/ 3 w 47"/>
                  <a:gd name="T9" fmla="*/ 50 h 50"/>
                  <a:gd name="T10" fmla="*/ 23 w 47"/>
                  <a:gd name="T11" fmla="*/ 28 h 50"/>
                  <a:gd name="T12" fmla="*/ 44 w 47"/>
                  <a:gd name="T13" fmla="*/ 49 h 50"/>
                  <a:gd name="T14" fmla="*/ 47 w 47"/>
                  <a:gd name="T15" fmla="*/ 46 h 50"/>
                  <a:gd name="T16" fmla="*/ 27 w 47"/>
                  <a:gd name="T17" fmla="*/ 25 h 50"/>
                  <a:gd name="T18" fmla="*/ 47 w 47"/>
                  <a:gd name="T19" fmla="*/ 3 h 50"/>
                  <a:gd name="T20" fmla="*/ 44 w 47"/>
                  <a:gd name="T21" fmla="*/ 0 h 50"/>
                  <a:gd name="T22" fmla="*/ 24 w 47"/>
                  <a:gd name="T23" fmla="*/ 21 h 50"/>
                  <a:gd name="T24" fmla="*/ 3 w 47"/>
                  <a:gd name="T2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50">
                    <a:moveTo>
                      <a:pt x="3" y="0"/>
                    </a:moveTo>
                    <a:lnTo>
                      <a:pt x="0" y="3"/>
                    </a:lnTo>
                    <a:lnTo>
                      <a:pt x="20" y="25"/>
                    </a:lnTo>
                    <a:lnTo>
                      <a:pt x="0" y="46"/>
                    </a:lnTo>
                    <a:lnTo>
                      <a:pt x="3" y="50"/>
                    </a:lnTo>
                    <a:lnTo>
                      <a:pt x="23" y="28"/>
                    </a:lnTo>
                    <a:lnTo>
                      <a:pt x="44" y="49"/>
                    </a:lnTo>
                    <a:lnTo>
                      <a:pt x="47" y="46"/>
                    </a:lnTo>
                    <a:lnTo>
                      <a:pt x="27" y="25"/>
                    </a:lnTo>
                    <a:lnTo>
                      <a:pt x="47" y="3"/>
                    </a:lnTo>
                    <a:lnTo>
                      <a:pt x="44" y="0"/>
                    </a:lnTo>
                    <a:lnTo>
                      <a:pt x="24" y="2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+mn-ea"/>
                  <a:cs typeface="Segoe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809650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B2D61-BE32-9B65-943C-637919974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897ABF35-9E15-DC6A-3832-54AD6638F3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TR_00055P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CAD5BBE-44FB-E995-261B-E9F7FBCEED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판매기업 찾기 팝업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90C87AD-53C0-C288-E811-C9DA3BC8A0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Popup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E75650D-3748-F3AF-6EEA-1DAF32F083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구매 </a:t>
            </a:r>
            <a:r>
              <a:rPr lang="en-US" altLang="ko-KR" dirty="0"/>
              <a:t>+ </a:t>
            </a:r>
            <a:r>
              <a:rPr lang="ko-KR" altLang="en-US" dirty="0"/>
              <a:t>판매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1BAD95DB-3BAE-CB6C-6DD4-B4225B9C76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외상</a:t>
            </a:r>
            <a:r>
              <a:rPr lang="en-US" altLang="ko-KR" dirty="0"/>
              <a:t>,</a:t>
            </a:r>
            <a:r>
              <a:rPr lang="ko-KR" altLang="en-US" dirty="0"/>
              <a:t>상생매출채권발행 </a:t>
            </a:r>
            <a:r>
              <a:rPr lang="en-US" altLang="ko-KR" dirty="0"/>
              <a:t>&gt; </a:t>
            </a:r>
            <a:r>
              <a:rPr lang="ko-KR" altLang="en-US" dirty="0"/>
              <a:t>판매기업</a:t>
            </a:r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DF6540BC-CD1F-3472-800B-D60A06BBE6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ko-KR" altLang="en-US" dirty="0"/>
              <a:t>판매기업 찾기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968E744-9914-55E6-47B5-C5C12966913A}"/>
              </a:ext>
            </a:extLst>
          </p:cNvPr>
          <p:cNvSpPr/>
          <p:nvPr/>
        </p:nvSpPr>
        <p:spPr bwMode="auto">
          <a:xfrm>
            <a:off x="719381" y="2495283"/>
            <a:ext cx="5957714" cy="3572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49530" tIns="49530" rIns="49530" bIns="4953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050" b="1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DABB2A70-975A-4361-1523-54B2D8BCE608}"/>
              </a:ext>
            </a:extLst>
          </p:cNvPr>
          <p:cNvSpPr/>
          <p:nvPr/>
        </p:nvSpPr>
        <p:spPr bwMode="auto">
          <a:xfrm>
            <a:off x="5588323" y="2576724"/>
            <a:ext cx="508027" cy="216024"/>
          </a:xfrm>
          <a:prstGeom prst="rect">
            <a:avLst/>
          </a:prstGeom>
          <a:solidFill>
            <a:srgbClr val="40404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2000" tIns="32400" rIns="36000" bIns="324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8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조회</a:t>
            </a:r>
          </a:p>
        </p:txBody>
      </p:sp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9989F3F1-18A9-FF4F-A9B1-C21C4F6B30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67587"/>
              </p:ext>
            </p:extLst>
          </p:nvPr>
        </p:nvGraphicFramePr>
        <p:xfrm>
          <a:off x="726796" y="3204807"/>
          <a:ext cx="5913939" cy="612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129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3081012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437089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908709">
                  <a:extLst>
                    <a:ext uri="{9D8B030D-6E8A-4147-A177-3AD203B41FA5}">
                      <a16:colId xmlns:a16="http://schemas.microsoft.com/office/drawing/2014/main" val="1435321311"/>
                    </a:ext>
                  </a:extLst>
                </a:gridCol>
              </a:tblGrid>
              <a:tr h="3243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No.</a:t>
                      </a:r>
                      <a:endParaRPr lang="ko-KR" altLang="en-US" sz="800" b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사업자명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사업자등록번호</a:t>
                      </a:r>
                      <a:endParaRPr lang="ko-KR" altLang="en-US" sz="800" b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신규전자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110-85-00010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1572451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26378B1D-12AE-0096-54F2-3C8D5F40CF14}"/>
              </a:ext>
            </a:extLst>
          </p:cNvPr>
          <p:cNvSpPr txBox="1"/>
          <p:nvPr/>
        </p:nvSpPr>
        <p:spPr>
          <a:xfrm>
            <a:off x="703281" y="2991648"/>
            <a:ext cx="1224136" cy="205881"/>
          </a:xfrm>
          <a:prstGeom prst="rect">
            <a:avLst/>
          </a:prstGeom>
        </p:spPr>
        <p:txBody>
          <a:bodyPr wrap="square" lIns="36000" tIns="36000" rIns="36000" bIns="36000" rtlCol="0" anchor="ctr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총 </a:t>
            </a:r>
            <a:r>
              <a:rPr kumimoji="0" lang="en-US" altLang="ko-KR" sz="800" b="1" i="0" u="none" strike="noStrike" kern="0" cap="none" spc="-46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 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건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srgbClr val="E0403D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/n 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페이지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800" b="0" i="0" u="none" strike="noStrike" kern="0" cap="none" spc="-46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26631803-15AF-7D18-A16F-4F7DB740A511}"/>
              </a:ext>
            </a:extLst>
          </p:cNvPr>
          <p:cNvSpPr/>
          <p:nvPr/>
        </p:nvSpPr>
        <p:spPr bwMode="auto">
          <a:xfrm>
            <a:off x="5973720" y="3552011"/>
            <a:ext cx="439334" cy="196385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" rIns="36000" bIns="32400" rtlCol="0" anchor="ctr"/>
          <a:lstStyle/>
          <a:p>
            <a:pPr algn="ctr"/>
            <a:r>
              <a:rPr lang="ko-KR" altLang="en-US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선택</a:t>
            </a:r>
          </a:p>
        </p:txBody>
      </p:sp>
      <p:grpSp>
        <p:nvGrpSpPr>
          <p:cNvPr id="31" name="Google Shape;469;p30">
            <a:extLst>
              <a:ext uri="{FF2B5EF4-FFF2-40B4-BE49-F238E27FC236}">
                <a16:creationId xmlns:a16="http://schemas.microsoft.com/office/drawing/2014/main" id="{1162C9C2-919F-FD06-3EF0-8CC7D8EE0F12}"/>
              </a:ext>
            </a:extLst>
          </p:cNvPr>
          <p:cNvGrpSpPr/>
          <p:nvPr/>
        </p:nvGrpSpPr>
        <p:grpSpPr>
          <a:xfrm>
            <a:off x="2262103" y="5815509"/>
            <a:ext cx="2714403" cy="210506"/>
            <a:chOff x="2707463" y="2116431"/>
            <a:chExt cx="2714403" cy="210506"/>
          </a:xfrm>
        </p:grpSpPr>
        <p:sp>
          <p:nvSpPr>
            <p:cNvPr id="32" name="Google Shape;470;p30">
              <a:extLst>
                <a:ext uri="{FF2B5EF4-FFF2-40B4-BE49-F238E27FC236}">
                  <a16:creationId xmlns:a16="http://schemas.microsoft.com/office/drawing/2014/main" id="{420F3B58-9300-692B-5D4D-6D6D5FBEF9A1}"/>
                </a:ext>
              </a:extLst>
            </p:cNvPr>
            <p:cNvSpPr/>
            <p:nvPr/>
          </p:nvSpPr>
          <p:spPr>
            <a:xfrm>
              <a:off x="327456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3" name="Google Shape;471;p30">
              <a:extLst>
                <a:ext uri="{FF2B5EF4-FFF2-40B4-BE49-F238E27FC236}">
                  <a16:creationId xmlns:a16="http://schemas.microsoft.com/office/drawing/2014/main" id="{0C8EB366-5A96-CE9B-AC7E-EB09695D9643}"/>
                </a:ext>
              </a:extLst>
            </p:cNvPr>
            <p:cNvSpPr/>
            <p:nvPr/>
          </p:nvSpPr>
          <p:spPr>
            <a:xfrm>
              <a:off x="356793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2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4" name="Google Shape;472;p30">
              <a:extLst>
                <a:ext uri="{FF2B5EF4-FFF2-40B4-BE49-F238E27FC236}">
                  <a16:creationId xmlns:a16="http://schemas.microsoft.com/office/drawing/2014/main" id="{697BF3B8-430D-7282-5C2D-93A0BE910E0D}"/>
                </a:ext>
              </a:extLst>
            </p:cNvPr>
            <p:cNvSpPr/>
            <p:nvPr/>
          </p:nvSpPr>
          <p:spPr>
            <a:xfrm>
              <a:off x="383844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3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5" name="Google Shape;473;p30">
              <a:extLst>
                <a:ext uri="{FF2B5EF4-FFF2-40B4-BE49-F238E27FC236}">
                  <a16:creationId xmlns:a16="http://schemas.microsoft.com/office/drawing/2014/main" id="{C9E93786-3DBC-3C2C-118D-F2B68B4480A3}"/>
                </a:ext>
              </a:extLst>
            </p:cNvPr>
            <p:cNvSpPr/>
            <p:nvPr/>
          </p:nvSpPr>
          <p:spPr>
            <a:xfrm>
              <a:off x="467156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10</a:t>
              </a:r>
              <a:endParaRPr sz="700" dirty="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6" name="Google Shape;474;p30">
              <a:extLst>
                <a:ext uri="{FF2B5EF4-FFF2-40B4-BE49-F238E27FC236}">
                  <a16:creationId xmlns:a16="http://schemas.microsoft.com/office/drawing/2014/main" id="{91A18CFD-0429-5CC2-AFC7-96AB7A7F3062}"/>
                </a:ext>
              </a:extLst>
            </p:cNvPr>
            <p:cNvSpPr/>
            <p:nvPr/>
          </p:nvSpPr>
          <p:spPr>
            <a:xfrm>
              <a:off x="420435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…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7" name="Google Shape;475;p30">
              <a:extLst>
                <a:ext uri="{FF2B5EF4-FFF2-40B4-BE49-F238E27FC236}">
                  <a16:creationId xmlns:a16="http://schemas.microsoft.com/office/drawing/2014/main" id="{06E0741F-1591-CFE3-AD1E-070E74374113}"/>
                </a:ext>
              </a:extLst>
            </p:cNvPr>
            <p:cNvSpPr/>
            <p:nvPr/>
          </p:nvSpPr>
          <p:spPr>
            <a:xfrm>
              <a:off x="2991943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&lt;</a:t>
              </a:r>
              <a:endParaRPr sz="700" dirty="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8" name="Google Shape;476;p30">
              <a:extLst>
                <a:ext uri="{FF2B5EF4-FFF2-40B4-BE49-F238E27FC236}">
                  <a16:creationId xmlns:a16="http://schemas.microsoft.com/office/drawing/2014/main" id="{6874025D-B7AA-C3CF-A3CE-083669C316AB}"/>
                </a:ext>
              </a:extLst>
            </p:cNvPr>
            <p:cNvSpPr/>
            <p:nvPr/>
          </p:nvSpPr>
          <p:spPr>
            <a:xfrm>
              <a:off x="2707463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&lt;&lt;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9" name="Google Shape;477;p30">
              <a:extLst>
                <a:ext uri="{FF2B5EF4-FFF2-40B4-BE49-F238E27FC236}">
                  <a16:creationId xmlns:a16="http://schemas.microsoft.com/office/drawing/2014/main" id="{AE7F4B1C-F9C2-BB93-6147-9271CD7CB6F9}"/>
                </a:ext>
              </a:extLst>
            </p:cNvPr>
            <p:cNvSpPr/>
            <p:nvPr/>
          </p:nvSpPr>
          <p:spPr>
            <a:xfrm>
              <a:off x="5205866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&gt;&gt;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40" name="Google Shape;478;p30">
              <a:extLst>
                <a:ext uri="{FF2B5EF4-FFF2-40B4-BE49-F238E27FC236}">
                  <a16:creationId xmlns:a16="http://schemas.microsoft.com/office/drawing/2014/main" id="{DECC47DE-E1B8-37F1-D289-8BB92ACF615E}"/>
                </a:ext>
              </a:extLst>
            </p:cNvPr>
            <p:cNvSpPr/>
            <p:nvPr/>
          </p:nvSpPr>
          <p:spPr>
            <a:xfrm>
              <a:off x="4921386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&gt;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59" name="Google Shape;289;p47">
            <a:extLst>
              <a:ext uri="{FF2B5EF4-FFF2-40B4-BE49-F238E27FC236}">
                <a16:creationId xmlns:a16="http://schemas.microsoft.com/office/drawing/2014/main" id="{1AC4D639-B94C-D2FB-56F7-8EA5B0574163}"/>
              </a:ext>
            </a:extLst>
          </p:cNvPr>
          <p:cNvSpPr/>
          <p:nvPr/>
        </p:nvSpPr>
        <p:spPr>
          <a:xfrm>
            <a:off x="685306" y="1889397"/>
            <a:ext cx="1224765" cy="360000"/>
          </a:xfrm>
          <a:prstGeom prst="rect">
            <a:avLst/>
          </a:prstGeom>
          <a:solidFill>
            <a:srgbClr val="002060"/>
          </a:solidFill>
          <a:ln w="9525" cap="flat" cmpd="sng">
            <a:solidFill>
              <a:srgbClr val="DBDBD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ko-KR" altLang="en-US" sz="9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판매기업</a:t>
            </a:r>
            <a:endParaRPr sz="9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8A6B947F-C169-5FC4-11B5-C87A45C52B67}"/>
              </a:ext>
            </a:extLst>
          </p:cNvPr>
          <p:cNvGrpSpPr/>
          <p:nvPr/>
        </p:nvGrpSpPr>
        <p:grpSpPr>
          <a:xfrm>
            <a:off x="3417272" y="2529931"/>
            <a:ext cx="2041290" cy="288000"/>
            <a:chOff x="405330" y="2035246"/>
            <a:chExt cx="1925627" cy="288000"/>
          </a:xfrm>
        </p:grpSpPr>
        <p:sp>
          <p:nvSpPr>
            <p:cNvPr id="62" name="모서리가 둥근 직사각형 360">
              <a:extLst>
                <a:ext uri="{FF2B5EF4-FFF2-40B4-BE49-F238E27FC236}">
                  <a16:creationId xmlns:a16="http://schemas.microsoft.com/office/drawing/2014/main" id="{21E4AE71-EC6F-5D70-08FA-2D7997B1F1F6}"/>
                </a:ext>
              </a:extLst>
            </p:cNvPr>
            <p:cNvSpPr/>
            <p:nvPr/>
          </p:nvSpPr>
          <p:spPr>
            <a:xfrm>
              <a:off x="991087" y="2035246"/>
              <a:ext cx="1339870" cy="288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pPr lvl="0">
                <a:defRPr/>
              </a:pPr>
              <a:r>
                <a:rPr kumimoji="0" lang="ko-KR" altLang="en-US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사업자명을 입력하세요</a:t>
              </a:r>
              <a:endParaRPr kumimoji="0" lang="en-US" altLang="ko-KR" sz="900" b="0" i="0" u="none" strike="noStrike" kern="0" cap="none" spc="-6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AF20F98-DE7D-2555-23E2-302B6E573118}"/>
                </a:ext>
              </a:extLst>
            </p:cNvPr>
            <p:cNvSpPr txBox="1"/>
            <p:nvPr/>
          </p:nvSpPr>
          <p:spPr>
            <a:xfrm>
              <a:off x="405330" y="2065272"/>
              <a:ext cx="510948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  <a:sym typeface="Arial"/>
                </a:rPr>
                <a:t>기업명</a:t>
              </a:r>
            </a:p>
          </p:txBody>
        </p:sp>
      </p:grp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471A6F86-1BD1-3D7E-4851-4A704E67E7AD}"/>
              </a:ext>
            </a:extLst>
          </p:cNvPr>
          <p:cNvGrpSpPr/>
          <p:nvPr/>
        </p:nvGrpSpPr>
        <p:grpSpPr>
          <a:xfrm>
            <a:off x="672632" y="2529931"/>
            <a:ext cx="2533021" cy="288000"/>
            <a:chOff x="4407468" y="2035246"/>
            <a:chExt cx="2533021" cy="288000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E99F2A1-A3CD-F9C9-A39C-7851F828EBD9}"/>
                </a:ext>
              </a:extLst>
            </p:cNvPr>
            <p:cNvSpPr txBox="1"/>
            <p:nvPr/>
          </p:nvSpPr>
          <p:spPr>
            <a:xfrm>
              <a:off x="4407468" y="2052210"/>
              <a:ext cx="1070629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</a:rPr>
                <a:t>사업자등록번호</a:t>
              </a:r>
              <a:r>
                <a:rPr lang="en-US" altLang="ko-KR" sz="900" baseline="30000" dirty="0">
                  <a:solidFill>
                    <a:srgbClr val="EE2E62"/>
                  </a:solidFill>
                  <a:latin typeface="맑은 고딕" panose="020B0503020000020004" pitchFamily="50" charset="-127"/>
                  <a:ea typeface="+mn-ea"/>
                </a:rPr>
                <a:t> </a:t>
              </a:r>
              <a:r>
                <a:rPr lang="en-US" altLang="ko-KR" sz="900" dirty="0">
                  <a:solidFill>
                    <a:srgbClr val="FF00FF"/>
                  </a:solidFill>
                  <a:latin typeface="+mn-ea"/>
                  <a:cs typeface="Arial"/>
                  <a:sym typeface="Arial"/>
                </a:rPr>
                <a:t> </a:t>
              </a:r>
              <a:endParaRPr lang="ko-KR" altLang="en-US" sz="900" dirty="0">
                <a:latin typeface="+mn-ea"/>
                <a:cs typeface="Arial"/>
                <a:sym typeface="Arial"/>
              </a:endParaRPr>
            </a:p>
          </p:txBody>
        </p:sp>
        <p:sp>
          <p:nvSpPr>
            <p:cNvPr id="66" name="모서리가 둥근 직사각형 360">
              <a:extLst>
                <a:ext uri="{FF2B5EF4-FFF2-40B4-BE49-F238E27FC236}">
                  <a16:creationId xmlns:a16="http://schemas.microsoft.com/office/drawing/2014/main" id="{6EF8D770-C94F-067F-384E-DF5F99BB960C}"/>
                </a:ext>
              </a:extLst>
            </p:cNvPr>
            <p:cNvSpPr/>
            <p:nvPr/>
          </p:nvSpPr>
          <p:spPr>
            <a:xfrm>
              <a:off x="5547905" y="2035246"/>
              <a:ext cx="1392584" cy="288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pPr lvl="0">
                <a:defRPr/>
              </a:pPr>
              <a:r>
                <a:rPr kumimoji="0" lang="ko-KR" altLang="en-US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예</a:t>
              </a:r>
              <a:r>
                <a:rPr kumimoji="0" lang="en-US" altLang="ko-KR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) 1234567890</a:t>
              </a:r>
            </a:p>
          </p:txBody>
        </p:sp>
      </p:grpSp>
      <p:graphicFrame>
        <p:nvGraphicFramePr>
          <p:cNvPr id="11" name="표 개체 틀 17">
            <a:extLst>
              <a:ext uri="{FF2B5EF4-FFF2-40B4-BE49-F238E27FC236}">
                <a16:creationId xmlns:a16="http://schemas.microsoft.com/office/drawing/2014/main" id="{4E4FBB10-5B61-3AAB-982E-3D14AEAC7028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4132984643"/>
              </p:ext>
            </p:extLst>
          </p:nvPr>
        </p:nvGraphicFramePr>
        <p:xfrm>
          <a:off x="7994650" y="1098550"/>
          <a:ext cx="1898649" cy="188976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725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판매기업 찾기 팝업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88900" indent="-88900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판매기업 탭 외 다른 탭은 삭제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외상매출채권 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판매기업 찾기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초기화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 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0226677"/>
                  </a:ext>
                </a:extLst>
              </a:tr>
            </a:tbl>
          </a:graphicData>
        </a:graphic>
      </p:graphicFrame>
      <p:sp>
        <p:nvSpPr>
          <p:cNvPr id="12" name="직사각형 11">
            <a:extLst>
              <a:ext uri="{FF2B5EF4-FFF2-40B4-BE49-F238E27FC236}">
                <a16:creationId xmlns:a16="http://schemas.microsoft.com/office/drawing/2014/main" id="{94A915C1-15D2-6B60-49BE-2FE40AD98606}"/>
              </a:ext>
            </a:extLst>
          </p:cNvPr>
          <p:cNvSpPr/>
          <p:nvPr/>
        </p:nvSpPr>
        <p:spPr>
          <a:xfrm>
            <a:off x="726796" y="3167049"/>
            <a:ext cx="5913939" cy="68747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13862E0-A494-8D3B-34BC-AE4066E1ECC2}"/>
              </a:ext>
            </a:extLst>
          </p:cNvPr>
          <p:cNvSpPr/>
          <p:nvPr/>
        </p:nvSpPr>
        <p:spPr>
          <a:xfrm>
            <a:off x="757764" y="2495253"/>
            <a:ext cx="4727693" cy="366291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32777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6847F-28C6-E93E-CCAA-840B65ABE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모서리가 둥근 직사각형 8">
            <a:extLst>
              <a:ext uri="{FF2B5EF4-FFF2-40B4-BE49-F238E27FC236}">
                <a16:creationId xmlns:a16="http://schemas.microsoft.com/office/drawing/2014/main" id="{779BE57C-A0A6-258A-0FA5-B89F96C80442}"/>
              </a:ext>
            </a:extLst>
          </p:cNvPr>
          <p:cNvSpPr/>
          <p:nvPr/>
        </p:nvSpPr>
        <p:spPr>
          <a:xfrm>
            <a:off x="6860203" y="6207581"/>
            <a:ext cx="900000" cy="268238"/>
          </a:xfrm>
          <a:prstGeom prst="roundRect">
            <a:avLst>
              <a:gd name="adj" fmla="val 6142"/>
            </a:avLst>
          </a:prstGeom>
          <a:solidFill>
            <a:srgbClr val="4D65E2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다음</a:t>
            </a:r>
            <a:endParaRPr lang="en-US" altLang="ko-KR" sz="900" b="1" dirty="0">
              <a:solidFill>
                <a:schemeClr val="bg1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0" name="제목 9">
            <a:extLst>
              <a:ext uri="{FF2B5EF4-FFF2-40B4-BE49-F238E27FC236}">
                <a16:creationId xmlns:a16="http://schemas.microsoft.com/office/drawing/2014/main" id="{C1AD94C9-FABD-B422-4C4B-4B2B002241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TR_00003M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6E15CE9-E11D-C433-4EEB-BEEED556A5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신청내용 확인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0BE3F3C-84DB-DA00-8DFE-32F91DBCE1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91FB051-99F3-1C93-EE4D-59B26D5F95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판매기업</a:t>
            </a:r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1F5E0D64-E215-82DE-FB84-23D401F8A2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/>
              <a:t>신규</a:t>
            </a:r>
          </a:p>
        </p:txBody>
      </p:sp>
      <p:graphicFrame>
        <p:nvGraphicFramePr>
          <p:cNvPr id="21" name="표 개체 틀 17">
            <a:extLst>
              <a:ext uri="{FF2B5EF4-FFF2-40B4-BE49-F238E27FC236}">
                <a16:creationId xmlns:a16="http://schemas.microsoft.com/office/drawing/2014/main" id="{7D5D2BF8-E385-E82D-63D4-BE9C6BB201AA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2975695375"/>
              </p:ext>
            </p:extLst>
          </p:nvPr>
        </p:nvGraphicFramePr>
        <p:xfrm>
          <a:off x="7994650" y="1098550"/>
          <a:ext cx="1911350" cy="143256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91657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19693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2017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신청내용 확인 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화면설계서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발행처리 결과조회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(TR_00001M)</a:t>
                      </a: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</a:tbl>
          </a:graphicData>
        </a:graphic>
      </p:graphicFrame>
      <p:graphicFrame>
        <p:nvGraphicFramePr>
          <p:cNvPr id="25" name="표 24">
            <a:extLst>
              <a:ext uri="{FF2B5EF4-FFF2-40B4-BE49-F238E27FC236}">
                <a16:creationId xmlns:a16="http://schemas.microsoft.com/office/drawing/2014/main" id="{34DC8562-4451-2E16-04DB-C3481F9BA3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380562"/>
              </p:ext>
            </p:extLst>
          </p:nvPr>
        </p:nvGraphicFramePr>
        <p:xfrm>
          <a:off x="197428" y="1866779"/>
          <a:ext cx="7562776" cy="554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7785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198343">
                  <a:extLst>
                    <a:ext uri="{9D8B030D-6E8A-4147-A177-3AD203B41FA5}">
                      <a16:colId xmlns:a16="http://schemas.microsoft.com/office/drawing/2014/main" val="990185418"/>
                    </a:ext>
                  </a:extLst>
                </a:gridCol>
                <a:gridCol w="1803324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803324">
                  <a:extLst>
                    <a:ext uri="{9D8B030D-6E8A-4147-A177-3AD203B41FA5}">
                      <a16:colId xmlns:a16="http://schemas.microsoft.com/office/drawing/2014/main" val="2729073083"/>
                    </a:ext>
                  </a:extLst>
                </a:gridCol>
              </a:tblGrid>
              <a:tr h="2926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그룹명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 신청건수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 신청금액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발행유형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618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u="none" dirty="0">
                          <a:latin typeface="+mn-ea"/>
                          <a:ea typeface="+mn-ea"/>
                        </a:rPr>
                        <a:t>YYYYMMDD100030003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900" b="1" u="non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즉시발행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</a:tbl>
          </a:graphicData>
        </a:graphic>
      </p:graphicFrame>
      <p:graphicFrame>
        <p:nvGraphicFramePr>
          <p:cNvPr id="30" name="다이어그램 29">
            <a:extLst>
              <a:ext uri="{FF2B5EF4-FFF2-40B4-BE49-F238E27FC236}">
                <a16:creationId xmlns:a16="http://schemas.microsoft.com/office/drawing/2014/main" id="{E2FA8445-6CDE-8981-DAE2-47ADF91C15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65201013"/>
              </p:ext>
            </p:extLst>
          </p:nvPr>
        </p:nvGraphicFramePr>
        <p:xfrm>
          <a:off x="191211" y="1238963"/>
          <a:ext cx="6604000" cy="2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D05454BB-7FFC-805F-9AFC-B92DD507F477}"/>
              </a:ext>
            </a:extLst>
          </p:cNvPr>
          <p:cNvSpPr txBox="1"/>
          <p:nvPr/>
        </p:nvSpPr>
        <p:spPr>
          <a:xfrm>
            <a:off x="181692" y="1022722"/>
            <a:ext cx="1383392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수취채권 양도발행</a:t>
            </a:r>
          </a:p>
        </p:txBody>
      </p:sp>
      <p:sp>
        <p:nvSpPr>
          <p:cNvPr id="14" name="모서리가 둥근 직사각형 8">
            <a:extLst>
              <a:ext uri="{FF2B5EF4-FFF2-40B4-BE49-F238E27FC236}">
                <a16:creationId xmlns:a16="http://schemas.microsoft.com/office/drawing/2014/main" id="{7D585BD1-67B4-0502-320D-94320AB3D9E7}"/>
              </a:ext>
            </a:extLst>
          </p:cNvPr>
          <p:cNvSpPr/>
          <p:nvPr/>
        </p:nvSpPr>
        <p:spPr>
          <a:xfrm>
            <a:off x="5873504" y="6209327"/>
            <a:ext cx="900000" cy="268238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변경</a:t>
            </a:r>
            <a:endParaRPr lang="en-US" altLang="ko-KR" sz="900" b="1" dirty="0">
              <a:solidFill>
                <a:srgbClr val="4D65E3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23ECEB5A-3FAC-3130-975D-39A83CD4E7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28269"/>
              </p:ext>
            </p:extLst>
          </p:nvPr>
        </p:nvGraphicFramePr>
        <p:xfrm>
          <a:off x="196967" y="3244359"/>
          <a:ext cx="7563859" cy="60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38">
                  <a:extLst>
                    <a:ext uri="{9D8B030D-6E8A-4147-A177-3AD203B41FA5}">
                      <a16:colId xmlns:a16="http://schemas.microsoft.com/office/drawing/2014/main" val="2703475565"/>
                    </a:ext>
                  </a:extLst>
                </a:gridCol>
                <a:gridCol w="1411920">
                  <a:extLst>
                    <a:ext uri="{9D8B030D-6E8A-4147-A177-3AD203B41FA5}">
                      <a16:colId xmlns:a16="http://schemas.microsoft.com/office/drawing/2014/main" val="1492862101"/>
                    </a:ext>
                  </a:extLst>
                </a:gridCol>
                <a:gridCol w="1021715">
                  <a:extLst>
                    <a:ext uri="{9D8B030D-6E8A-4147-A177-3AD203B41FA5}">
                      <a16:colId xmlns:a16="http://schemas.microsoft.com/office/drawing/2014/main" val="235863659"/>
                    </a:ext>
                  </a:extLst>
                </a:gridCol>
                <a:gridCol w="1021715">
                  <a:extLst>
                    <a:ext uri="{9D8B030D-6E8A-4147-A177-3AD203B41FA5}">
                      <a16:colId xmlns:a16="http://schemas.microsoft.com/office/drawing/2014/main" val="3099538470"/>
                    </a:ext>
                  </a:extLst>
                </a:gridCol>
                <a:gridCol w="1269896">
                  <a:extLst>
                    <a:ext uri="{9D8B030D-6E8A-4147-A177-3AD203B41FA5}">
                      <a16:colId xmlns:a16="http://schemas.microsoft.com/office/drawing/2014/main" val="1123849787"/>
                    </a:ext>
                  </a:extLst>
                </a:gridCol>
                <a:gridCol w="994593">
                  <a:extLst>
                    <a:ext uri="{9D8B030D-6E8A-4147-A177-3AD203B41FA5}">
                      <a16:colId xmlns:a16="http://schemas.microsoft.com/office/drawing/2014/main" val="832492844"/>
                    </a:ext>
                  </a:extLst>
                </a:gridCol>
                <a:gridCol w="807691">
                  <a:extLst>
                    <a:ext uri="{9D8B030D-6E8A-4147-A177-3AD203B41FA5}">
                      <a16:colId xmlns:a16="http://schemas.microsoft.com/office/drawing/2014/main" val="2056221289"/>
                    </a:ext>
                  </a:extLst>
                </a:gridCol>
                <a:gridCol w="807691">
                  <a:extLst>
                    <a:ext uri="{9D8B030D-6E8A-4147-A177-3AD203B41FA5}">
                      <a16:colId xmlns:a16="http://schemas.microsoft.com/office/drawing/2014/main" val="203967364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50" dirty="0">
                          <a:solidFill>
                            <a:schemeClr val="bg1"/>
                          </a:solidFill>
                        </a:rPr>
                        <a:t>No.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담보채권번호 ▼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수취기업명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사업자등록번호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발행금액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만기일자 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발행기간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원인품목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06405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800" u="non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u="sng" dirty="0">
                          <a:solidFill>
                            <a:srgbClr val="0070C0"/>
                          </a:solidFill>
                          <a:latin typeface="+mn-ea"/>
                          <a:ea typeface="+mn-ea"/>
                        </a:rPr>
                        <a:t>1000000004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latin typeface="+mn-ea"/>
                          <a:ea typeface="+mn-ea"/>
                        </a:rPr>
                        <a:t>신규전자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n-ea"/>
                          <a:ea typeface="+mn-ea"/>
                        </a:rPr>
                        <a:t>110-85-00010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사용자 </a:t>
                      </a:r>
                      <a:r>
                        <a:rPr kumimoji="0" lang="ko-KR" altLang="en-US" sz="8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입력값</a:t>
                      </a: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사용자 </a:t>
                      </a:r>
                      <a:r>
                        <a:rPr kumimoji="0" lang="ko-KR" altLang="en-US" sz="8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입력값</a:t>
                      </a: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만기일자 </a:t>
                      </a: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–</a:t>
                      </a:r>
                    </a:p>
                    <a:p>
                      <a:pPr algn="ctr"/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진입일자</a:t>
                      </a:r>
                      <a:endParaRPr lang="en-US" altLang="ko-KR" sz="800" b="1" dirty="0">
                        <a:solidFill>
                          <a:srgbClr val="00B050"/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사용자 </a:t>
                      </a:r>
                      <a:r>
                        <a:rPr kumimoji="0" lang="ko-KR" altLang="en-US" sz="8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입력값</a:t>
                      </a: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229536"/>
                  </a:ext>
                </a:extLst>
              </a:tr>
            </a:tbl>
          </a:graphicData>
        </a:graphic>
      </p:graphicFrame>
      <p:grpSp>
        <p:nvGrpSpPr>
          <p:cNvPr id="17" name="Google Shape;469;p30">
            <a:extLst>
              <a:ext uri="{FF2B5EF4-FFF2-40B4-BE49-F238E27FC236}">
                <a16:creationId xmlns:a16="http://schemas.microsoft.com/office/drawing/2014/main" id="{298C0210-9E4B-2485-0648-E36F1F565F4C}"/>
              </a:ext>
            </a:extLst>
          </p:cNvPr>
          <p:cNvGrpSpPr/>
          <p:nvPr/>
        </p:nvGrpSpPr>
        <p:grpSpPr>
          <a:xfrm>
            <a:off x="2508401" y="4186622"/>
            <a:ext cx="2714403" cy="210506"/>
            <a:chOff x="2707463" y="2116431"/>
            <a:chExt cx="2714403" cy="210506"/>
          </a:xfrm>
        </p:grpSpPr>
        <p:sp>
          <p:nvSpPr>
            <p:cNvPr id="18" name="Google Shape;470;p30">
              <a:extLst>
                <a:ext uri="{FF2B5EF4-FFF2-40B4-BE49-F238E27FC236}">
                  <a16:creationId xmlns:a16="http://schemas.microsoft.com/office/drawing/2014/main" id="{80AD31C1-C14E-D1BA-83CB-5FD10AF71AB8}"/>
                </a:ext>
              </a:extLst>
            </p:cNvPr>
            <p:cNvSpPr/>
            <p:nvPr/>
          </p:nvSpPr>
          <p:spPr>
            <a:xfrm>
              <a:off x="327456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1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19" name="Google Shape;471;p30">
              <a:extLst>
                <a:ext uri="{FF2B5EF4-FFF2-40B4-BE49-F238E27FC236}">
                  <a16:creationId xmlns:a16="http://schemas.microsoft.com/office/drawing/2014/main" id="{5C4CACF5-05B1-B257-2F43-59FBF7C395CB}"/>
                </a:ext>
              </a:extLst>
            </p:cNvPr>
            <p:cNvSpPr/>
            <p:nvPr/>
          </p:nvSpPr>
          <p:spPr>
            <a:xfrm>
              <a:off x="356793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2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20" name="Google Shape;472;p30">
              <a:extLst>
                <a:ext uri="{FF2B5EF4-FFF2-40B4-BE49-F238E27FC236}">
                  <a16:creationId xmlns:a16="http://schemas.microsoft.com/office/drawing/2014/main" id="{D8205A26-29A7-9E9A-490D-090010E83EFE}"/>
                </a:ext>
              </a:extLst>
            </p:cNvPr>
            <p:cNvSpPr/>
            <p:nvPr/>
          </p:nvSpPr>
          <p:spPr>
            <a:xfrm>
              <a:off x="383844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3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22" name="Google Shape;473;p30">
              <a:extLst>
                <a:ext uri="{FF2B5EF4-FFF2-40B4-BE49-F238E27FC236}">
                  <a16:creationId xmlns:a16="http://schemas.microsoft.com/office/drawing/2014/main" id="{F0AA61EF-EF7E-A721-12A9-CDC86AB48B8D}"/>
                </a:ext>
              </a:extLst>
            </p:cNvPr>
            <p:cNvSpPr/>
            <p:nvPr/>
          </p:nvSpPr>
          <p:spPr>
            <a:xfrm>
              <a:off x="467156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10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24" name="Google Shape;474;p30">
              <a:extLst>
                <a:ext uri="{FF2B5EF4-FFF2-40B4-BE49-F238E27FC236}">
                  <a16:creationId xmlns:a16="http://schemas.microsoft.com/office/drawing/2014/main" id="{F6E6427E-F555-4DFA-6D3B-4C8F58C27824}"/>
                </a:ext>
              </a:extLst>
            </p:cNvPr>
            <p:cNvSpPr/>
            <p:nvPr/>
          </p:nvSpPr>
          <p:spPr>
            <a:xfrm>
              <a:off x="420435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…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29" name="Google Shape;475;p30">
              <a:extLst>
                <a:ext uri="{FF2B5EF4-FFF2-40B4-BE49-F238E27FC236}">
                  <a16:creationId xmlns:a16="http://schemas.microsoft.com/office/drawing/2014/main" id="{AE410608-50CC-2618-D1DC-E89A84D4F863}"/>
                </a:ext>
              </a:extLst>
            </p:cNvPr>
            <p:cNvSpPr/>
            <p:nvPr/>
          </p:nvSpPr>
          <p:spPr>
            <a:xfrm>
              <a:off x="2991943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&lt;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37" name="Google Shape;476;p30">
              <a:extLst>
                <a:ext uri="{FF2B5EF4-FFF2-40B4-BE49-F238E27FC236}">
                  <a16:creationId xmlns:a16="http://schemas.microsoft.com/office/drawing/2014/main" id="{3DBA6AFF-75AC-D0F5-7828-FFEAA56E66DC}"/>
                </a:ext>
              </a:extLst>
            </p:cNvPr>
            <p:cNvSpPr/>
            <p:nvPr/>
          </p:nvSpPr>
          <p:spPr>
            <a:xfrm>
              <a:off x="2707463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&lt;&lt;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39" name="Google Shape;477;p30">
              <a:extLst>
                <a:ext uri="{FF2B5EF4-FFF2-40B4-BE49-F238E27FC236}">
                  <a16:creationId xmlns:a16="http://schemas.microsoft.com/office/drawing/2014/main" id="{789BDD2E-FCBC-71E9-53F6-68BE603796CC}"/>
                </a:ext>
              </a:extLst>
            </p:cNvPr>
            <p:cNvSpPr/>
            <p:nvPr/>
          </p:nvSpPr>
          <p:spPr>
            <a:xfrm>
              <a:off x="5205866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&gt;&gt;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44" name="Google Shape;478;p30">
              <a:extLst>
                <a:ext uri="{FF2B5EF4-FFF2-40B4-BE49-F238E27FC236}">
                  <a16:creationId xmlns:a16="http://schemas.microsoft.com/office/drawing/2014/main" id="{85727780-0025-29DE-79E0-F9B3FB057D56}"/>
                </a:ext>
              </a:extLst>
            </p:cNvPr>
            <p:cNvSpPr/>
            <p:nvPr/>
          </p:nvSpPr>
          <p:spPr>
            <a:xfrm>
              <a:off x="4921386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&gt;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185BF6DD-6501-6877-1CEC-4ADC41C57A4F}"/>
              </a:ext>
            </a:extLst>
          </p:cNvPr>
          <p:cNvSpPr txBox="1"/>
          <p:nvPr/>
        </p:nvSpPr>
        <p:spPr>
          <a:xfrm>
            <a:off x="819209" y="2994395"/>
            <a:ext cx="947582" cy="205881"/>
          </a:xfrm>
          <a:prstGeom prst="rect">
            <a:avLst/>
          </a:prstGeom>
        </p:spPr>
        <p:txBody>
          <a:bodyPr wrap="square" lIns="36000" tIns="36000" rIns="36000" bIns="36000" rtlCol="0" anchor="ctr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총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건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srgbClr val="E0403D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/n 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페이지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800" b="0" i="0" u="none" strike="noStrike" kern="0" cap="none" spc="-46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734E2F00-FEA0-93D8-42F1-FDE816AA5316}"/>
              </a:ext>
            </a:extLst>
          </p:cNvPr>
          <p:cNvGrpSpPr/>
          <p:nvPr/>
        </p:nvGrpSpPr>
        <p:grpSpPr>
          <a:xfrm>
            <a:off x="191211" y="2984772"/>
            <a:ext cx="599985" cy="225127"/>
            <a:chOff x="1241006" y="2738913"/>
            <a:chExt cx="599985" cy="225127"/>
          </a:xfrm>
        </p:grpSpPr>
        <p:sp>
          <p:nvSpPr>
            <p:cNvPr id="53" name="모서리가 둥근 직사각형 164">
              <a:extLst>
                <a:ext uri="{FF2B5EF4-FFF2-40B4-BE49-F238E27FC236}">
                  <a16:creationId xmlns:a16="http://schemas.microsoft.com/office/drawing/2014/main" id="{1622B169-0A2E-ACFA-3FF4-CB586F896530}"/>
                </a:ext>
              </a:extLst>
            </p:cNvPr>
            <p:cNvSpPr/>
            <p:nvPr/>
          </p:nvSpPr>
          <p:spPr>
            <a:xfrm>
              <a:off x="1241006" y="2738913"/>
              <a:ext cx="599985" cy="216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r>
                <a:rPr lang="en-US" altLang="ko-KR" sz="900" spc="-60" dirty="0">
                  <a:solidFill>
                    <a:schemeClr val="tx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50</a:t>
              </a:r>
            </a:p>
          </p:txBody>
        </p:sp>
        <p:sp>
          <p:nvSpPr>
            <p:cNvPr id="54" name="TextBox 56">
              <a:extLst>
                <a:ext uri="{FF2B5EF4-FFF2-40B4-BE49-F238E27FC236}">
                  <a16:creationId xmlns:a16="http://schemas.microsoft.com/office/drawing/2014/main" id="{EFAC6E84-E647-003D-2F96-18082CD0FE85}"/>
                </a:ext>
              </a:extLst>
            </p:cNvPr>
            <p:cNvSpPr txBox="1"/>
            <p:nvPr/>
          </p:nvSpPr>
          <p:spPr>
            <a:xfrm>
              <a:off x="1549898" y="2743235"/>
              <a:ext cx="165151" cy="2208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6750" tIns="48375" rIns="96750" bIns="48375" rtlCol="0" anchor="ctr" anchorCtr="0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AFAB8856-FB2C-94F1-2C4A-5D1964190576}"/>
              </a:ext>
            </a:extLst>
          </p:cNvPr>
          <p:cNvSpPr txBox="1"/>
          <p:nvPr/>
        </p:nvSpPr>
        <p:spPr>
          <a:xfrm>
            <a:off x="6813244" y="2994395"/>
            <a:ext cx="947582" cy="205881"/>
          </a:xfrm>
          <a:prstGeom prst="rect">
            <a:avLst/>
          </a:prstGeom>
        </p:spPr>
        <p:txBody>
          <a:bodyPr wrap="square" lIns="36000" tIns="36000" rIns="36000" bIns="36000" rtlCol="0" anchor="ctr">
            <a:spAutoFit/>
          </a:bodyPr>
          <a:lstStyle/>
          <a:p>
            <a:pPr marL="0" marR="0" lvl="0" indent="0" algn="r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800" spc="-46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단위 </a:t>
            </a:r>
            <a:r>
              <a:rPr lang="en-US" altLang="ko-KR" sz="800" spc="-46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: </a:t>
            </a:r>
            <a:r>
              <a:rPr lang="ko-KR" altLang="en-US" sz="800" spc="-46" dirty="0">
                <a:solidFill>
                  <a:prstClr val="black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원</a:t>
            </a:r>
            <a:endParaRPr kumimoji="0" lang="ko-KR" altLang="en-US" sz="800" b="0" i="0" u="none" strike="noStrike" kern="0" cap="none" spc="-46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E262E4A-F6C4-30B4-9FF6-FB459911A667}"/>
              </a:ext>
            </a:extLst>
          </p:cNvPr>
          <p:cNvSpPr/>
          <p:nvPr/>
        </p:nvSpPr>
        <p:spPr>
          <a:xfrm>
            <a:off x="143219" y="1789247"/>
            <a:ext cx="7613329" cy="2112144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4846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B79BDE-2499-43DD-8FB6-DADFEA0ED5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AI_00016P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B554621-586D-45C4-AB1B-C436847975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외상매출채권 수취상세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29A1E50-834F-416F-A2EE-378BD1B1C0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Popup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791B458-79F9-4887-9B65-C7393B8089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구매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+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판매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317AC397-1C33-41E1-9BAF-CD75179652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신규</a:t>
            </a:r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017ACCC5-62F7-4973-BA13-69416E07D6C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/>
              <a:t>외상매출채권 수취상세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1FD8AA-0C54-44A5-A3F9-1103EAA84A34}"/>
              </a:ext>
            </a:extLst>
          </p:cNvPr>
          <p:cNvSpPr txBox="1"/>
          <p:nvPr/>
        </p:nvSpPr>
        <p:spPr>
          <a:xfrm>
            <a:off x="181692" y="1022722"/>
            <a:ext cx="666849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수취내역</a:t>
            </a:r>
          </a:p>
        </p:txBody>
      </p:sp>
      <p:graphicFrame>
        <p:nvGraphicFramePr>
          <p:cNvPr id="53" name="표 52">
            <a:extLst>
              <a:ext uri="{FF2B5EF4-FFF2-40B4-BE49-F238E27FC236}">
                <a16:creationId xmlns:a16="http://schemas.microsoft.com/office/drawing/2014/main" id="{50875C36-0968-4E0E-847C-73C430616D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300358"/>
              </p:ext>
            </p:extLst>
          </p:nvPr>
        </p:nvGraphicFramePr>
        <p:xfrm>
          <a:off x="784759" y="2228988"/>
          <a:ext cx="5842378" cy="115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331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778867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017854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973326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 기업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종합상사㈜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채권유형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외상매출채권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사업자등록번호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100-85-00000</a:t>
                      </a:r>
                      <a:endParaRPr lang="ko-KR" altLang="en-US" sz="900" b="0" dirty="0">
                        <a:solidFill>
                          <a:srgbClr val="EE2E62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0001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수취 기업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latin typeface="+mn-ea"/>
                          <a:ea typeface="+mn-ea"/>
                        </a:rPr>
                        <a:t>국민테크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en-US" altLang="ko-KR" sz="900" b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en-US" altLang="ko-KR" sz="900" b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91043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사업자등록번호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105-85-00005</a:t>
                      </a:r>
                      <a:endParaRPr lang="ko-KR" altLang="en-US" sz="900" b="0" dirty="0">
                        <a:solidFill>
                          <a:srgbClr val="EE2E62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10003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572451"/>
                  </a:ext>
                </a:extLst>
              </a:tr>
            </a:tbl>
          </a:graphicData>
        </a:graphic>
      </p:graphicFrame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6F44D306-3D97-4EF0-A4D8-73B7A6C4FA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8350"/>
              </p:ext>
            </p:extLst>
          </p:nvPr>
        </p:nvGraphicFramePr>
        <p:xfrm>
          <a:off x="784758" y="3533779"/>
          <a:ext cx="5842378" cy="265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331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778867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017854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973326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채권번호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1000000004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채권상태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수취일자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진입일자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- 30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일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수취금액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70,000,000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latin typeface="+mn-ea"/>
                          <a:ea typeface="+mn-ea"/>
                        </a:rPr>
                        <a:t>만기일자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진입일자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+ 30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일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할인가능일자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진입일자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- 20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일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취소요청일자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-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할인금액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</a:t>
                      </a:r>
                      <a:endParaRPr lang="ko-KR" altLang="en-US" sz="900" b="0" dirty="0">
                        <a:solidFill>
                          <a:srgbClr val="EE2E62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취소일자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-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latin typeface="+mn-ea"/>
                          <a:ea typeface="+mn-ea"/>
                        </a:rPr>
                        <a:t>재발행금액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0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완제일자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-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latin typeface="+mn-ea"/>
                          <a:ea typeface="+mn-ea"/>
                        </a:rPr>
                        <a:t>만기입금액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0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만기입금계좌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국민은행</a:t>
                      </a:r>
                      <a:endParaRPr lang="en-US" altLang="ko-KR" sz="900" b="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1010-0085-10010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할인정지여부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지급정지여부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latin typeface="+mn-ea"/>
                          <a:ea typeface="+mn-ea"/>
                        </a:rPr>
                        <a:t>재발행정지여부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원인품목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자동차 엔진 부품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3" name="표 개체 틀 12">
            <a:extLst>
              <a:ext uri="{FF2B5EF4-FFF2-40B4-BE49-F238E27FC236}">
                <a16:creationId xmlns:a16="http://schemas.microsoft.com/office/drawing/2014/main" id="{989908C9-2DBE-7801-BA91-5DF41622D5C3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4182874584"/>
              </p:ext>
            </p:extLst>
          </p:nvPr>
        </p:nvGraphicFramePr>
        <p:xfrm>
          <a:off x="7999095" y="1110298"/>
          <a:ext cx="1906906" cy="176784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90979">
                  <a:extLst>
                    <a:ext uri="{9D8B030D-6E8A-4147-A177-3AD203B41FA5}">
                      <a16:colId xmlns:a16="http://schemas.microsoft.com/office/drawing/2014/main" val="3605939179"/>
                    </a:ext>
                  </a:extLst>
                </a:gridCol>
                <a:gridCol w="1615927">
                  <a:extLst>
                    <a:ext uri="{9D8B030D-6E8A-4147-A177-3AD203B41FA5}">
                      <a16:colId xmlns:a16="http://schemas.microsoft.com/office/drawing/2014/main" val="25898122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외상매출채권 </a:t>
                      </a:r>
                      <a:r>
                        <a:rPr lang="ko-KR" altLang="en-US" sz="800" b="1" kern="1200" dirty="0" err="1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수취상세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화면설계서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발행처리 결과조회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4514429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인쇄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 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4282962"/>
                  </a:ext>
                </a:extLst>
              </a:tr>
            </a:tbl>
          </a:graphicData>
        </a:graphic>
      </p:graphicFrame>
      <p:sp>
        <p:nvSpPr>
          <p:cNvPr id="7" name="직사각형 6">
            <a:extLst>
              <a:ext uri="{FF2B5EF4-FFF2-40B4-BE49-F238E27FC236}">
                <a16:creationId xmlns:a16="http://schemas.microsoft.com/office/drawing/2014/main" id="{65A6BD8C-0D51-1967-90C3-D5EC7539A4E8}"/>
              </a:ext>
            </a:extLst>
          </p:cNvPr>
          <p:cNvSpPr/>
          <p:nvPr/>
        </p:nvSpPr>
        <p:spPr>
          <a:xfrm>
            <a:off x="741381" y="2177332"/>
            <a:ext cx="5923855" cy="40465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9783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>
            <a:extLst>
              <a:ext uri="{FF2B5EF4-FFF2-40B4-BE49-F238E27FC236}">
                <a16:creationId xmlns:a16="http://schemas.microsoft.com/office/drawing/2014/main" id="{9DA3E1A1-D9E3-02E7-ABA9-769542052B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TR_00004M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B885BED-23A0-F648-91E0-9C852D3C2F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전자서명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9A4C8A0-8DD2-6271-0445-5988744CB4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A020D19-53EA-0BD3-697D-5AC4C4BDF9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판매기업</a:t>
            </a:r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0A559FE0-C355-CB8F-52F4-1985AA3F38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/>
              <a:t>신규</a:t>
            </a:r>
          </a:p>
        </p:txBody>
      </p:sp>
      <p:graphicFrame>
        <p:nvGraphicFramePr>
          <p:cNvPr id="21" name="표 개체 틀 17">
            <a:extLst>
              <a:ext uri="{FF2B5EF4-FFF2-40B4-BE49-F238E27FC236}">
                <a16:creationId xmlns:a16="http://schemas.microsoft.com/office/drawing/2014/main" id="{0A1C0B1A-FE8B-1586-81D7-B2BEE0ABF260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1903709723"/>
              </p:ext>
            </p:extLst>
          </p:nvPr>
        </p:nvGraphicFramePr>
        <p:xfrm>
          <a:off x="7994650" y="1098550"/>
          <a:ext cx="1898649" cy="234696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725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전자서명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외상매출채권 발행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인증요청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버튼 선택 시 안내문구 노출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3663751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공동인증서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공인인증서 비밀번호 입력란에 임의의 값을 입력하더라도 인증 절차가 별도로 진행되지 않고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다음 단계로 이동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45943555"/>
                  </a:ext>
                </a:extLst>
              </a:tr>
            </a:tbl>
          </a:graphicData>
        </a:graphic>
      </p:graphicFrame>
      <p:graphicFrame>
        <p:nvGraphicFramePr>
          <p:cNvPr id="25" name="표 24">
            <a:extLst>
              <a:ext uri="{FF2B5EF4-FFF2-40B4-BE49-F238E27FC236}">
                <a16:creationId xmlns:a16="http://schemas.microsoft.com/office/drawing/2014/main" id="{8911EB9D-D6DB-62EF-0E33-63C339651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724724"/>
              </p:ext>
            </p:extLst>
          </p:nvPr>
        </p:nvGraphicFramePr>
        <p:xfrm>
          <a:off x="197428" y="1919604"/>
          <a:ext cx="7558112" cy="554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6084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197604">
                  <a:extLst>
                    <a:ext uri="{9D8B030D-6E8A-4147-A177-3AD203B41FA5}">
                      <a16:colId xmlns:a16="http://schemas.microsoft.com/office/drawing/2014/main" val="990185418"/>
                    </a:ext>
                  </a:extLst>
                </a:gridCol>
                <a:gridCol w="1802212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802212">
                  <a:extLst>
                    <a:ext uri="{9D8B030D-6E8A-4147-A177-3AD203B41FA5}">
                      <a16:colId xmlns:a16="http://schemas.microsoft.com/office/drawing/2014/main" val="2729073083"/>
                    </a:ext>
                  </a:extLst>
                </a:gridCol>
              </a:tblGrid>
              <a:tr h="2926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그룹명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 신청건수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 신청금액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발행방식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618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u="none" dirty="0">
                          <a:latin typeface="+mn-ea"/>
                          <a:ea typeface="+mn-ea"/>
                        </a:rPr>
                        <a:t>YYYYMMDD100030003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900" b="1" u="non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즉시발행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</a:tbl>
          </a:graphicData>
        </a:graphic>
      </p:graphicFrame>
      <p:graphicFrame>
        <p:nvGraphicFramePr>
          <p:cNvPr id="30" name="다이어그램 29">
            <a:extLst>
              <a:ext uri="{FF2B5EF4-FFF2-40B4-BE49-F238E27FC236}">
                <a16:creationId xmlns:a16="http://schemas.microsoft.com/office/drawing/2014/main" id="{B155D129-4BC1-A202-0030-FD2E54C1EA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6283503"/>
              </p:ext>
            </p:extLst>
          </p:nvPr>
        </p:nvGraphicFramePr>
        <p:xfrm>
          <a:off x="191211" y="1238963"/>
          <a:ext cx="6604000" cy="2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587A0F5F-E6DB-FD2E-582A-55077C3D2E59}"/>
              </a:ext>
            </a:extLst>
          </p:cNvPr>
          <p:cNvSpPr txBox="1"/>
          <p:nvPr/>
        </p:nvSpPr>
        <p:spPr>
          <a:xfrm>
            <a:off x="181692" y="1022722"/>
            <a:ext cx="1383392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수취채권 양도발행</a:t>
            </a:r>
          </a:p>
        </p:txBody>
      </p:sp>
      <p:sp>
        <p:nvSpPr>
          <p:cNvPr id="2" name="Header">
            <a:extLst>
              <a:ext uri="{FF2B5EF4-FFF2-40B4-BE49-F238E27FC236}">
                <a16:creationId xmlns:a16="http://schemas.microsoft.com/office/drawing/2014/main" id="{E01E9386-2FB8-3A54-AFF8-E08FB9F47AB0}"/>
              </a:ext>
            </a:extLst>
          </p:cNvPr>
          <p:cNvSpPr txBox="1"/>
          <p:nvPr/>
        </p:nvSpPr>
        <p:spPr>
          <a:xfrm>
            <a:off x="168195" y="2843737"/>
            <a:ext cx="4400500" cy="227755"/>
          </a:xfrm>
          <a:prstGeom prst="rect">
            <a:avLst/>
          </a:prstGeom>
          <a:noFill/>
        </p:spPr>
        <p:txBody>
          <a:bodyPr wrap="squar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 dirty="0">
                <a:latin typeface="+mj-ea"/>
                <a:ea typeface="+mj-ea"/>
                <a:cs typeface="Segoe UI" panose="020B0502040204020203" pitchFamily="34" charset="0"/>
              </a:rPr>
              <a:t>본인인증을 진행해 주세요</a:t>
            </a:r>
            <a:endParaRPr lang="en-US" altLang="ko-KR" sz="1000" b="1" dirty="0">
              <a:latin typeface="+mj-ea"/>
              <a:ea typeface="+mj-ea"/>
              <a:cs typeface="Segoe UI" panose="020B0502040204020203" pitchFamily="34" charset="0"/>
            </a:endParaRPr>
          </a:p>
        </p:txBody>
      </p:sp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3D8D757B-694C-5DE9-A324-0D0B17EEA641}"/>
              </a:ext>
            </a:extLst>
          </p:cNvPr>
          <p:cNvGraphicFramePr>
            <a:graphicFrameLocks noGrp="1"/>
          </p:cNvGraphicFramePr>
          <p:nvPr/>
        </p:nvGraphicFramePr>
        <p:xfrm>
          <a:off x="191210" y="3097192"/>
          <a:ext cx="7570269" cy="997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2416">
                  <a:extLst>
                    <a:ext uri="{9D8B030D-6E8A-4147-A177-3AD203B41FA5}">
                      <a16:colId xmlns:a16="http://schemas.microsoft.com/office/drawing/2014/main" val="2921466098"/>
                    </a:ext>
                  </a:extLst>
                </a:gridCol>
                <a:gridCol w="5327853">
                  <a:extLst>
                    <a:ext uri="{9D8B030D-6E8A-4147-A177-3AD203B41FA5}">
                      <a16:colId xmlns:a16="http://schemas.microsoft.com/office/drawing/2014/main" val="637326375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휴대폰 인증번호 </a:t>
                      </a:r>
                      <a:r>
                        <a:rPr lang="en-US" altLang="ko-KR" sz="9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089689"/>
                  </a:ext>
                </a:extLst>
              </a:tr>
              <a:tr h="521648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공동인증서 인증 </a:t>
                      </a:r>
                      <a:r>
                        <a:rPr lang="en-US" altLang="ko-KR" sz="9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4138" indent="-84138">
                        <a:lnSpc>
                          <a:spcPct val="150000"/>
                        </a:lnSpc>
                        <a:buSzPts val="9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등록된 공동인증서를 선택 후 비밀번호를 입력 후 확인버튼을 클릭 하세요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72000" marR="72000" marT="36000" marB="36000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509986"/>
                  </a:ext>
                </a:extLst>
              </a:tr>
            </a:tbl>
          </a:graphicData>
        </a:graphic>
      </p:graphicFrame>
      <p:sp>
        <p:nvSpPr>
          <p:cNvPr id="28" name="모서리가 둥근 직사각형 8">
            <a:extLst>
              <a:ext uri="{FF2B5EF4-FFF2-40B4-BE49-F238E27FC236}">
                <a16:creationId xmlns:a16="http://schemas.microsoft.com/office/drawing/2014/main" id="{9D1654C9-9947-13CF-E630-C504BCC04A77}"/>
              </a:ext>
            </a:extLst>
          </p:cNvPr>
          <p:cNvSpPr/>
          <p:nvPr/>
        </p:nvSpPr>
        <p:spPr>
          <a:xfrm>
            <a:off x="4257243" y="3186233"/>
            <a:ext cx="676184" cy="30999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2"/>
                </a:solidFill>
                <a:latin typeface="+mn-ea"/>
              </a:rPr>
              <a:t>인증 요청</a:t>
            </a:r>
            <a:endParaRPr lang="en-US" altLang="ko-KR" sz="900" b="1" dirty="0">
              <a:solidFill>
                <a:srgbClr val="4D65E2"/>
              </a:solidFill>
              <a:effectLst/>
              <a:latin typeface="+mn-ea"/>
            </a:endParaRPr>
          </a:p>
        </p:txBody>
      </p:sp>
      <p:sp>
        <p:nvSpPr>
          <p:cNvPr id="38" name="모서리가 둥근 직사각형 167">
            <a:extLst>
              <a:ext uri="{FF2B5EF4-FFF2-40B4-BE49-F238E27FC236}">
                <a16:creationId xmlns:a16="http://schemas.microsoft.com/office/drawing/2014/main" id="{A0C2D3F5-3127-4310-DBBC-DE13D488A87D}"/>
              </a:ext>
            </a:extLst>
          </p:cNvPr>
          <p:cNvSpPr/>
          <p:nvPr/>
        </p:nvSpPr>
        <p:spPr>
          <a:xfrm>
            <a:off x="2519487" y="3186233"/>
            <a:ext cx="1703594" cy="309992"/>
          </a:xfrm>
          <a:prstGeom prst="roundRect">
            <a:avLst>
              <a:gd name="adj" fmla="val 7253"/>
            </a:avLst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9200" rIns="108000" bIns="79200" rtlCol="0" anchor="ctr">
            <a:spAutoFit/>
          </a:bodyPr>
          <a:lstStyle/>
          <a:p>
            <a:pPr lvl="0" algn="r">
              <a:defRPr/>
            </a:pPr>
            <a:endParaRPr lang="ko-KR" altLang="en-US" sz="9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1" name="모서리가 둥근 직사각형 8">
            <a:extLst>
              <a:ext uri="{FF2B5EF4-FFF2-40B4-BE49-F238E27FC236}">
                <a16:creationId xmlns:a16="http://schemas.microsoft.com/office/drawing/2014/main" id="{7D93976C-0B9D-36DE-AA84-382B87295DA7}"/>
              </a:ext>
            </a:extLst>
          </p:cNvPr>
          <p:cNvSpPr/>
          <p:nvPr/>
        </p:nvSpPr>
        <p:spPr>
          <a:xfrm>
            <a:off x="2519487" y="3620314"/>
            <a:ext cx="900000" cy="268238"/>
          </a:xfrm>
          <a:prstGeom prst="roundRect">
            <a:avLst>
              <a:gd name="adj" fmla="val 6142"/>
            </a:avLst>
          </a:prstGeom>
          <a:solidFill>
            <a:srgbClr val="4D65E2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effectLst/>
                <a:latin typeface="+mn-ea"/>
              </a:rPr>
              <a:t>공동인증서</a:t>
            </a:r>
            <a:endParaRPr lang="en-US" altLang="ko-KR" sz="900" b="1" dirty="0">
              <a:solidFill>
                <a:schemeClr val="bg1"/>
              </a:solidFill>
              <a:effectLst/>
              <a:latin typeface="+mn-ea"/>
            </a:endParaRPr>
          </a:p>
        </p:txBody>
      </p: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5579E002-C89A-42BB-84F7-03AEE9CDACD2}"/>
              </a:ext>
            </a:extLst>
          </p:cNvPr>
          <p:cNvGrpSpPr/>
          <p:nvPr/>
        </p:nvGrpSpPr>
        <p:grpSpPr>
          <a:xfrm>
            <a:off x="191210" y="4469650"/>
            <a:ext cx="7571737" cy="679298"/>
            <a:chOff x="177720" y="5489246"/>
            <a:chExt cx="7344914" cy="679298"/>
          </a:xfrm>
        </p:grpSpPr>
        <p:sp>
          <p:nvSpPr>
            <p:cNvPr id="45" name="Google Shape;222;p45">
              <a:extLst>
                <a:ext uri="{FF2B5EF4-FFF2-40B4-BE49-F238E27FC236}">
                  <a16:creationId xmlns:a16="http://schemas.microsoft.com/office/drawing/2014/main" id="{68927452-7820-1B3F-A026-35D3DE3B5395}"/>
                </a:ext>
              </a:extLst>
            </p:cNvPr>
            <p:cNvSpPr/>
            <p:nvPr/>
          </p:nvSpPr>
          <p:spPr>
            <a:xfrm>
              <a:off x="177720" y="5489246"/>
              <a:ext cx="7344914" cy="679298"/>
            </a:xfrm>
            <a:prstGeom prst="roundRect">
              <a:avLst>
                <a:gd name="adj" fmla="val 4935"/>
              </a:avLst>
            </a:prstGeom>
            <a:solidFill>
              <a:schemeClr val="bg1"/>
            </a:solidFill>
            <a:ln w="9525" cap="flat" cmpd="sng">
              <a:solidFill>
                <a:srgbClr val="DBDB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36000" tIns="144000" rIns="0" bIns="144000" anchor="t" anchorCtr="0">
              <a:spAutoFit/>
            </a:bodyPr>
            <a:lstStyle/>
            <a:p>
              <a:pPr marL="88900" lvl="0" indent="-88900">
                <a:lnSpc>
                  <a:spcPct val="150000"/>
                </a:lnSpc>
                <a:buSzPts val="900"/>
                <a:buFont typeface="Arial"/>
                <a:buChar char="•"/>
              </a:pPr>
              <a:r>
                <a:rPr lang="ko-KR" altLang="en-US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휴대폰 </a:t>
              </a:r>
              <a:r>
                <a:rPr lang="ko-KR" altLang="en-US" sz="800" dirty="0">
                  <a:solidFill>
                    <a:schemeClr val="tx1"/>
                  </a:solidFill>
                  <a:latin typeface="+mn-ea"/>
                  <a:ea typeface="+mn-ea"/>
                </a:rPr>
                <a:t>인증번호</a:t>
              </a:r>
              <a:r>
                <a:rPr lang="ko-KR" altLang="en-US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는 회원정보에 등록된 번호로 진행됩니다</a:t>
              </a:r>
              <a:r>
                <a:rPr lang="en-US" altLang="ko-KR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. </a:t>
              </a:r>
              <a:r>
                <a:rPr lang="ko-KR" altLang="en-US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휴대폰 번호 변경은 마이페이지 </a:t>
              </a:r>
              <a:r>
                <a:rPr lang="en-US" altLang="ko-KR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&gt; </a:t>
              </a:r>
              <a:r>
                <a:rPr lang="ko-KR" altLang="en-US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회원정보 </a:t>
              </a:r>
              <a:r>
                <a:rPr lang="en-US" altLang="ko-KR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&gt; </a:t>
              </a:r>
              <a:r>
                <a:rPr lang="ko-KR" altLang="en-US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회원정보 변경 메뉴에서 가능합니다</a:t>
              </a:r>
              <a:r>
                <a:rPr lang="en-US" altLang="ko-KR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.</a:t>
              </a:r>
            </a:p>
            <a:p>
              <a:pPr marL="88900" lvl="0" indent="-88900">
                <a:lnSpc>
                  <a:spcPct val="150000"/>
                </a:lnSpc>
                <a:buSzPts val="900"/>
                <a:buFont typeface="Arial"/>
                <a:buChar char="•"/>
              </a:pPr>
              <a:r>
                <a:rPr lang="ko-KR" altLang="en-US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공동인증서 인증은 등록된 공동인증서로 진행됩니다</a:t>
              </a:r>
              <a:r>
                <a:rPr lang="en-US" altLang="ko-KR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. </a:t>
              </a:r>
              <a:r>
                <a:rPr lang="ko-KR" altLang="en-US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공동인증서 갱신은 마이페이지 </a:t>
              </a:r>
              <a:r>
                <a:rPr lang="en-US" altLang="ko-KR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&gt; </a:t>
              </a:r>
              <a:r>
                <a:rPr lang="ko-KR" altLang="en-US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회원정보 </a:t>
              </a:r>
              <a:r>
                <a:rPr lang="en-US" altLang="ko-KR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&gt; </a:t>
              </a:r>
              <a:r>
                <a:rPr lang="ko-KR" altLang="en-US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인증서 갱신 메뉴에서 가능합니다</a:t>
              </a:r>
              <a:r>
                <a:rPr lang="en-US" altLang="ko-KR" sz="800" dirty="0">
                  <a:solidFill>
                    <a:srgbClr val="4A4A4A"/>
                  </a:solidFill>
                  <a:latin typeface="+mn-ea"/>
                  <a:ea typeface="+mn-ea"/>
                  <a:sym typeface="Malgun Gothic"/>
                </a:rPr>
                <a:t>.</a:t>
              </a:r>
              <a:endParaRPr lang="ko-KR" altLang="en-US" sz="800" dirty="0">
                <a:solidFill>
                  <a:srgbClr val="4A4A4A"/>
                </a:solidFill>
                <a:latin typeface="+mn-ea"/>
                <a:ea typeface="+mn-ea"/>
              </a:endParaRPr>
            </a:p>
          </p:txBody>
        </p:sp>
        <p:sp>
          <p:nvSpPr>
            <p:cNvPr id="46" name="직사각형 45">
              <a:extLst>
                <a:ext uri="{FF2B5EF4-FFF2-40B4-BE49-F238E27FC236}">
                  <a16:creationId xmlns:a16="http://schemas.microsoft.com/office/drawing/2014/main" id="{4E8E6CF8-6F76-A9B1-544B-060089ABF6F1}"/>
                </a:ext>
              </a:extLst>
            </p:cNvPr>
            <p:cNvSpPr/>
            <p:nvPr/>
          </p:nvSpPr>
          <p:spPr>
            <a:xfrm>
              <a:off x="242572" y="5639635"/>
              <a:ext cx="747320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800" b="1" spc="-100" dirty="0">
                  <a:solidFill>
                    <a:schemeClr val="tx1"/>
                  </a:solidFill>
                  <a:latin typeface="+mn-ea"/>
                  <a:ea typeface="+mn-ea"/>
                </a:rPr>
                <a:t>꼭 알아두세요</a:t>
              </a:r>
            </a:p>
          </p:txBody>
        </p:sp>
      </p:grpSp>
      <p:sp>
        <p:nvSpPr>
          <p:cNvPr id="27" name="모서리가 둥근 직사각형 8">
            <a:extLst>
              <a:ext uri="{FF2B5EF4-FFF2-40B4-BE49-F238E27FC236}">
                <a16:creationId xmlns:a16="http://schemas.microsoft.com/office/drawing/2014/main" id="{43954451-19D3-C9E1-E5B6-8B9863834FF3}"/>
              </a:ext>
            </a:extLst>
          </p:cNvPr>
          <p:cNvSpPr/>
          <p:nvPr/>
        </p:nvSpPr>
        <p:spPr>
          <a:xfrm>
            <a:off x="6855540" y="5899920"/>
            <a:ext cx="900000" cy="268238"/>
          </a:xfrm>
          <a:prstGeom prst="roundRect">
            <a:avLst>
              <a:gd name="adj" fmla="val 6142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발행</a:t>
            </a:r>
            <a:endParaRPr lang="en-US" altLang="ko-KR" sz="900" b="1" dirty="0">
              <a:solidFill>
                <a:schemeClr val="bg1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9" name="모서리가 둥근 직사각형 8">
            <a:extLst>
              <a:ext uri="{FF2B5EF4-FFF2-40B4-BE49-F238E27FC236}">
                <a16:creationId xmlns:a16="http://schemas.microsoft.com/office/drawing/2014/main" id="{BA1CA967-BCD4-039C-A5EA-59AFDAD0FBAD}"/>
              </a:ext>
            </a:extLst>
          </p:cNvPr>
          <p:cNvSpPr/>
          <p:nvPr/>
        </p:nvSpPr>
        <p:spPr>
          <a:xfrm>
            <a:off x="6855540" y="6207290"/>
            <a:ext cx="900000" cy="268238"/>
          </a:xfrm>
          <a:prstGeom prst="roundRect">
            <a:avLst>
              <a:gd name="adj" fmla="val 6142"/>
            </a:avLst>
          </a:prstGeom>
          <a:solidFill>
            <a:srgbClr val="4D65E2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발행</a:t>
            </a:r>
            <a:endParaRPr lang="en-US" altLang="ko-KR" sz="900" b="1" dirty="0">
              <a:solidFill>
                <a:schemeClr val="bg1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F6168B7E-7F69-EB9D-DA23-0D57674E5862}"/>
              </a:ext>
            </a:extLst>
          </p:cNvPr>
          <p:cNvSpPr/>
          <p:nvPr/>
        </p:nvSpPr>
        <p:spPr>
          <a:xfrm>
            <a:off x="190012" y="1900554"/>
            <a:ext cx="7580992" cy="594883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Google Shape;222;p45">
            <a:extLst>
              <a:ext uri="{FF2B5EF4-FFF2-40B4-BE49-F238E27FC236}">
                <a16:creationId xmlns:a16="http://schemas.microsoft.com/office/drawing/2014/main" id="{51F55891-D5DE-4569-CF8A-0F8E1117C472}"/>
              </a:ext>
            </a:extLst>
          </p:cNvPr>
          <p:cNvSpPr/>
          <p:nvPr/>
        </p:nvSpPr>
        <p:spPr>
          <a:xfrm>
            <a:off x="4967589" y="3136344"/>
            <a:ext cx="2787951" cy="380048"/>
          </a:xfrm>
          <a:prstGeom prst="roundRect">
            <a:avLst>
              <a:gd name="adj" fmla="val 4935"/>
            </a:avLst>
          </a:prstGeom>
          <a:noFill/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8900" lvl="0" indent="-88900">
              <a:lnSpc>
                <a:spcPct val="150000"/>
              </a:lnSpc>
              <a:buSzPts val="900"/>
              <a:buFont typeface="Arial"/>
              <a:buChar char="•"/>
            </a:pPr>
            <a:r>
              <a:rPr lang="ko-KR" altLang="en-US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본 데모에서는 인증번호가 휴대폰으로 발송되지 않습니다</a:t>
            </a:r>
            <a:r>
              <a:rPr lang="en-US" altLang="ko-KR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. </a:t>
            </a:r>
            <a:r>
              <a:rPr lang="ko-KR" altLang="en-US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인증번호 </a:t>
            </a:r>
            <a:r>
              <a:rPr lang="en-US" altLang="ko-KR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123456</a:t>
            </a:r>
            <a:r>
              <a:rPr lang="ko-KR" altLang="en-US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을 입력해 주세요</a:t>
            </a:r>
            <a:r>
              <a:rPr lang="en-US" altLang="ko-KR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E13AFB8-49AC-7643-F537-731B78EEE501}"/>
              </a:ext>
            </a:extLst>
          </p:cNvPr>
          <p:cNvSpPr/>
          <p:nvPr/>
        </p:nvSpPr>
        <p:spPr>
          <a:xfrm>
            <a:off x="4945598" y="3134394"/>
            <a:ext cx="2809942" cy="376510"/>
          </a:xfrm>
          <a:prstGeom prst="rect">
            <a:avLst/>
          </a:prstGeom>
          <a:noFill/>
          <a:ln>
            <a:solidFill>
              <a:srgbClr val="EE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D7AAD688-E30D-C406-FF66-84D05912AC0E}"/>
              </a:ext>
            </a:extLst>
          </p:cNvPr>
          <p:cNvSpPr/>
          <p:nvPr/>
        </p:nvSpPr>
        <p:spPr>
          <a:xfrm>
            <a:off x="4943548" y="2975228"/>
            <a:ext cx="427050" cy="161116"/>
          </a:xfrm>
          <a:prstGeom prst="rect">
            <a:avLst/>
          </a:prstGeom>
          <a:solidFill>
            <a:srgbClr val="EE0000"/>
          </a:solidFill>
          <a:ln>
            <a:solidFill>
              <a:srgbClr val="EE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/>
              <a:t>신규</a:t>
            </a:r>
          </a:p>
        </p:txBody>
      </p:sp>
    </p:spTree>
    <p:extLst>
      <p:ext uri="{BB962C8B-B14F-4D97-AF65-F5344CB8AC3E}">
        <p14:creationId xmlns:p14="http://schemas.microsoft.com/office/powerpoint/2010/main" val="22023095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90C87-D725-DD9F-CA1C-B0B51674A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C8F540F9-DD75-D5AC-30D8-93B0ABB700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TR_00005M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B1F57D3-2B56-5917-61DA-C2E81255F7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신청완료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6C70A3B-7F06-4DCF-5737-CF98F2E946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D545CC9-A0B7-9579-6690-96310AA16F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판매기업</a:t>
            </a:r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225DE699-0FC8-0A26-A50C-BDCE2EB9A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/>
              <a:t>신규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32AE282-3703-DF70-C657-0F441B569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021" y="2070549"/>
            <a:ext cx="720000" cy="720000"/>
          </a:xfrm>
          <a:prstGeom prst="rect">
            <a:avLst/>
          </a:prstGeom>
        </p:spPr>
      </p:pic>
      <p:sp>
        <p:nvSpPr>
          <p:cNvPr id="11" name="Header">
            <a:extLst>
              <a:ext uri="{FF2B5EF4-FFF2-40B4-BE49-F238E27FC236}">
                <a16:creationId xmlns:a16="http://schemas.microsoft.com/office/drawing/2014/main" id="{71DFBA59-4EBF-FED7-1871-045CADEAA02A}"/>
              </a:ext>
            </a:extLst>
          </p:cNvPr>
          <p:cNvSpPr txBox="1"/>
          <p:nvPr/>
        </p:nvSpPr>
        <p:spPr>
          <a:xfrm>
            <a:off x="1850927" y="3117713"/>
            <a:ext cx="4068678" cy="598112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 algn="ctr">
              <a:lnSpc>
                <a:spcPct val="150000"/>
              </a:lnSpc>
            </a:pPr>
            <a:r>
              <a:rPr lang="ko-KR" altLang="en-US" sz="1400" b="1" dirty="0">
                <a:latin typeface="+mj-ea"/>
                <a:ea typeface="+mj-ea"/>
                <a:cs typeface="Segoe UI" panose="020B0502040204020203" pitchFamily="34" charset="0"/>
              </a:rPr>
              <a:t>수취채권 양도발행 </a:t>
            </a:r>
            <a:r>
              <a:rPr lang="ko-KR" altLang="en-US" sz="14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신청접수가</a:t>
            </a:r>
            <a:r>
              <a:rPr lang="ko-KR" altLang="en-US" sz="1400" b="1" dirty="0">
                <a:latin typeface="+mj-ea"/>
                <a:ea typeface="+mj-ea"/>
                <a:cs typeface="Segoe UI" panose="020B0502040204020203" pitchFamily="34" charset="0"/>
              </a:rPr>
              <a:t> 완료되었습니다</a:t>
            </a:r>
            <a:r>
              <a:rPr lang="en-US" altLang="ko-KR" sz="1400" b="1" dirty="0">
                <a:latin typeface="+mj-ea"/>
                <a:ea typeface="+mj-ea"/>
                <a:cs typeface="Segoe UI" panose="020B0502040204020203" pitchFamily="34" charset="0"/>
              </a:rPr>
              <a:t>.</a:t>
            </a:r>
            <a:endParaRPr lang="en-US" altLang="ko-KR" sz="800" b="1" dirty="0">
              <a:latin typeface="+mj-ea"/>
              <a:ea typeface="+mj-ea"/>
              <a:cs typeface="Segoe UI" panose="020B0502040204020203" pitchFamily="34" charset="0"/>
            </a:endParaRPr>
          </a:p>
          <a:p>
            <a:pPr marL="95250" algn="ctr">
              <a:lnSpc>
                <a:spcPct val="150000"/>
              </a:lnSpc>
            </a:pPr>
            <a:r>
              <a:rPr lang="ko-KR" altLang="en-US" sz="1000" dirty="0">
                <a:latin typeface="+mj-ea"/>
                <a:ea typeface="+mj-ea"/>
                <a:cs typeface="Segoe UI" panose="020B0502040204020203" pitchFamily="34" charset="0"/>
              </a:rPr>
              <a:t>발행처리 결과조회</a:t>
            </a:r>
            <a:r>
              <a:rPr lang="en-US" altLang="ko-KR" sz="1000" dirty="0">
                <a:latin typeface="+mj-ea"/>
                <a:ea typeface="+mj-ea"/>
                <a:cs typeface="Segoe UI" panose="020B0502040204020203" pitchFamily="34" charset="0"/>
              </a:rPr>
              <a:t> </a:t>
            </a:r>
            <a:r>
              <a:rPr lang="ko-KR" altLang="en-US" sz="1000" dirty="0">
                <a:latin typeface="+mj-ea"/>
                <a:ea typeface="+mj-ea"/>
                <a:cs typeface="Segoe UI" panose="020B0502040204020203" pitchFamily="34" charset="0"/>
              </a:rPr>
              <a:t>메뉴에서 결과를 확인하세요</a:t>
            </a:r>
            <a:r>
              <a:rPr lang="en-US" altLang="ko-KR" sz="1000" dirty="0">
                <a:latin typeface="+mj-ea"/>
                <a:ea typeface="+mj-ea"/>
                <a:cs typeface="Segoe UI" panose="020B0502040204020203" pitchFamily="34" charset="0"/>
              </a:rPr>
              <a:t>.</a:t>
            </a:r>
          </a:p>
        </p:txBody>
      </p:sp>
      <p:graphicFrame>
        <p:nvGraphicFramePr>
          <p:cNvPr id="18" name="표 개체 틀 17">
            <a:extLst>
              <a:ext uri="{FF2B5EF4-FFF2-40B4-BE49-F238E27FC236}">
                <a16:creationId xmlns:a16="http://schemas.microsoft.com/office/drawing/2014/main" id="{C74B38FA-E8CC-117D-544C-A6AF873CA6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4142320"/>
              </p:ext>
            </p:extLst>
          </p:nvPr>
        </p:nvGraphicFramePr>
        <p:xfrm>
          <a:off x="7994650" y="1098550"/>
          <a:ext cx="1898649" cy="176784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725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신청완료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외상매출채권 발행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확인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92075" indent="-92075" algn="l" latinLnBrk="1">
                        <a:buFontTx/>
                        <a:buChar char="-"/>
                      </a:pP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 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61698314"/>
                  </a:ext>
                </a:extLst>
              </a:tr>
            </a:tbl>
          </a:graphicData>
        </a:graphic>
      </p:graphicFrame>
      <p:graphicFrame>
        <p:nvGraphicFramePr>
          <p:cNvPr id="19" name="다이어그램 18">
            <a:extLst>
              <a:ext uri="{FF2B5EF4-FFF2-40B4-BE49-F238E27FC236}">
                <a16:creationId xmlns:a16="http://schemas.microsoft.com/office/drawing/2014/main" id="{81AD5AA0-B6CE-C742-3A67-1A7761A9A3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8163679"/>
              </p:ext>
            </p:extLst>
          </p:nvPr>
        </p:nvGraphicFramePr>
        <p:xfrm>
          <a:off x="217092" y="1252891"/>
          <a:ext cx="6604000" cy="2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08F484FC-B3DA-2324-2642-DEC274C49F89}"/>
              </a:ext>
            </a:extLst>
          </p:cNvPr>
          <p:cNvSpPr txBox="1"/>
          <p:nvPr/>
        </p:nvSpPr>
        <p:spPr>
          <a:xfrm>
            <a:off x="181692" y="1022722"/>
            <a:ext cx="1383392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수취채권 양도발행</a:t>
            </a:r>
          </a:p>
        </p:txBody>
      </p:sp>
      <p:sp>
        <p:nvSpPr>
          <p:cNvPr id="22" name="모서리가 둥근 직사각형 8">
            <a:extLst>
              <a:ext uri="{FF2B5EF4-FFF2-40B4-BE49-F238E27FC236}">
                <a16:creationId xmlns:a16="http://schemas.microsoft.com/office/drawing/2014/main" id="{CA13E61A-0341-09E6-E080-6BB99380ED7D}"/>
              </a:ext>
            </a:extLst>
          </p:cNvPr>
          <p:cNvSpPr/>
          <p:nvPr/>
        </p:nvSpPr>
        <p:spPr>
          <a:xfrm>
            <a:off x="5581449" y="4370147"/>
            <a:ext cx="1197900" cy="268238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>
                <a:solidFill>
                  <a:srgbClr val="4D65E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발행처리</a:t>
            </a:r>
            <a:r>
              <a:rPr lang="en-US" altLang="ko-KR" sz="900" b="1" dirty="0">
                <a:solidFill>
                  <a:srgbClr val="4D65E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900" b="1" dirty="0">
                <a:solidFill>
                  <a:srgbClr val="4D65E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결과조회</a:t>
            </a:r>
            <a:endParaRPr lang="en-US" altLang="ko-KR" sz="900" b="1" dirty="0">
              <a:solidFill>
                <a:srgbClr val="4D65E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5158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표 54">
            <a:extLst>
              <a:ext uri="{FF2B5EF4-FFF2-40B4-BE49-F238E27FC236}">
                <a16:creationId xmlns:a16="http://schemas.microsoft.com/office/drawing/2014/main" id="{1419D0DA-91BA-845B-81EF-927CBE2D13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655381"/>
              </p:ext>
            </p:extLst>
          </p:nvPr>
        </p:nvGraphicFramePr>
        <p:xfrm>
          <a:off x="189545" y="1806369"/>
          <a:ext cx="7571743" cy="115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9354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6232389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그룹관리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출금계좌 </a:t>
                      </a:r>
                      <a:r>
                        <a:rPr lang="en-US" altLang="ko-KR" sz="9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dirty="0"/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706077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구매기업 </a:t>
                      </a:r>
                      <a:r>
                        <a:rPr lang="en-US" altLang="ko-KR" sz="9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220677"/>
                  </a:ext>
                </a:extLst>
              </a:tr>
            </a:tbl>
          </a:graphicData>
        </a:graphic>
      </p:graphicFrame>
      <p:sp>
        <p:nvSpPr>
          <p:cNvPr id="56" name="모서리가 둥근 직사각형 360">
            <a:extLst>
              <a:ext uri="{FF2B5EF4-FFF2-40B4-BE49-F238E27FC236}">
                <a16:creationId xmlns:a16="http://schemas.microsoft.com/office/drawing/2014/main" id="{F7C83763-08B9-C8B6-7726-F61078BD30B5}"/>
              </a:ext>
            </a:extLst>
          </p:cNvPr>
          <p:cNvSpPr/>
          <p:nvPr/>
        </p:nvSpPr>
        <p:spPr>
          <a:xfrm>
            <a:off x="2369109" y="1829133"/>
            <a:ext cx="1967079" cy="238016"/>
          </a:xfrm>
          <a:prstGeom prst="roundRect">
            <a:avLst>
              <a:gd name="adj" fmla="val 7253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9200" rIns="108000" bIns="79200" rtlCol="0" anchor="ctr">
            <a:noAutofit/>
          </a:bodyPr>
          <a:lstStyle/>
          <a:p>
            <a:pPr lvl="0">
              <a:defRPr/>
            </a:pPr>
            <a:r>
              <a:rPr lang="ko-KR" altLang="en-US" sz="900" dirty="0" err="1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그룹명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(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한글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20</a:t>
            </a: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자 이내</a:t>
            </a:r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 </a:t>
            </a:r>
            <a:endParaRPr kumimoji="0" lang="en-US" altLang="ko-KR" sz="900" b="0" i="0" u="none" strike="noStrike" kern="0" cap="none" spc="-6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  <a:sym typeface="Arial"/>
            </a:endParaRPr>
          </a:p>
        </p:txBody>
      </p:sp>
      <p:grpSp>
        <p:nvGrpSpPr>
          <p:cNvPr id="57" name="그룹 56">
            <a:extLst>
              <a:ext uri="{FF2B5EF4-FFF2-40B4-BE49-F238E27FC236}">
                <a16:creationId xmlns:a16="http://schemas.microsoft.com/office/drawing/2014/main" id="{D35FB458-DDCA-4696-712B-9269585A3B74}"/>
              </a:ext>
            </a:extLst>
          </p:cNvPr>
          <p:cNvGrpSpPr/>
          <p:nvPr/>
        </p:nvGrpSpPr>
        <p:grpSpPr>
          <a:xfrm>
            <a:off x="1600340" y="2695042"/>
            <a:ext cx="1607875" cy="232364"/>
            <a:chOff x="1141708" y="2852705"/>
            <a:chExt cx="825094" cy="255600"/>
          </a:xfrm>
        </p:grpSpPr>
        <p:sp>
          <p:nvSpPr>
            <p:cNvPr id="58" name="모서리가 둥근 직사각형 164">
              <a:extLst>
                <a:ext uri="{FF2B5EF4-FFF2-40B4-BE49-F238E27FC236}">
                  <a16:creationId xmlns:a16="http://schemas.microsoft.com/office/drawing/2014/main" id="{D6F6CD17-CE37-2FA1-CDEA-E4E021CAE537}"/>
                </a:ext>
              </a:extLst>
            </p:cNvPr>
            <p:cNvSpPr/>
            <p:nvPr/>
          </p:nvSpPr>
          <p:spPr>
            <a:xfrm>
              <a:off x="1141708" y="2852705"/>
              <a:ext cx="798580" cy="2556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spAutoFit/>
            </a:bodyPr>
            <a:lstStyle/>
            <a:p>
              <a:r>
                <a:rPr lang="ko-KR" altLang="en-US" sz="900" spc="-60" dirty="0">
                  <a:solidFill>
                    <a:schemeClr val="tx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선택</a:t>
              </a:r>
              <a:endParaRPr lang="en-US" altLang="ko-KR" sz="900" spc="-6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9" name="TextBox 56">
              <a:extLst>
                <a:ext uri="{FF2B5EF4-FFF2-40B4-BE49-F238E27FC236}">
                  <a16:creationId xmlns:a16="http://schemas.microsoft.com/office/drawing/2014/main" id="{C7597778-BCEA-8568-7927-CCEA4816A6D9}"/>
                </a:ext>
              </a:extLst>
            </p:cNvPr>
            <p:cNvSpPr txBox="1"/>
            <p:nvPr/>
          </p:nvSpPr>
          <p:spPr>
            <a:xfrm>
              <a:off x="1801651" y="2861018"/>
              <a:ext cx="165151" cy="2428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sp>
        <p:nvSpPr>
          <p:cNvPr id="60" name="모서리가 둥근 직사각형 164">
            <a:extLst>
              <a:ext uri="{FF2B5EF4-FFF2-40B4-BE49-F238E27FC236}">
                <a16:creationId xmlns:a16="http://schemas.microsoft.com/office/drawing/2014/main" id="{DA65A929-21EC-65DD-96CC-1C00517B3C8E}"/>
              </a:ext>
            </a:extLst>
          </p:cNvPr>
          <p:cNvSpPr/>
          <p:nvPr/>
        </p:nvSpPr>
        <p:spPr>
          <a:xfrm>
            <a:off x="1570276" y="2137698"/>
            <a:ext cx="966290" cy="232902"/>
          </a:xfrm>
          <a:prstGeom prst="roundRect">
            <a:avLst>
              <a:gd name="adj" fmla="val 72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9200" rIns="108000" bIns="79200" rtlCol="0" anchor="ctr">
            <a:spAutoFit/>
          </a:bodyPr>
          <a:lstStyle/>
          <a:p>
            <a:r>
              <a:rPr lang="en-US" altLang="ko-KR" sz="9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KB</a:t>
            </a:r>
            <a:r>
              <a:rPr lang="ko-KR" altLang="en-US" sz="900" spc="-6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증권</a:t>
            </a:r>
            <a:endParaRPr lang="en-US" altLang="ko-KR" sz="900" spc="-60" dirty="0">
              <a:solidFill>
                <a:schemeClr val="tx1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모서리가 둥근 직사각형 360">
            <a:extLst>
              <a:ext uri="{FF2B5EF4-FFF2-40B4-BE49-F238E27FC236}">
                <a16:creationId xmlns:a16="http://schemas.microsoft.com/office/drawing/2014/main" id="{C2B8148D-7370-FEBE-E33A-EB7F9248F3BD}"/>
              </a:ext>
            </a:extLst>
          </p:cNvPr>
          <p:cNvSpPr/>
          <p:nvPr/>
        </p:nvSpPr>
        <p:spPr>
          <a:xfrm>
            <a:off x="2633127" y="2138301"/>
            <a:ext cx="1967079" cy="238016"/>
          </a:xfrm>
          <a:prstGeom prst="roundRect">
            <a:avLst>
              <a:gd name="adj" fmla="val 7253"/>
            </a:avLst>
          </a:prstGeom>
          <a:solidFill>
            <a:srgbClr val="BFBFBF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9200" rIns="108000" bIns="79200" rtlCol="0" anchor="ctr">
            <a:noAutofit/>
          </a:bodyPr>
          <a:lstStyle/>
          <a:p>
            <a:pPr lvl="0">
              <a:defRPr/>
            </a:pPr>
            <a:r>
              <a:rPr lang="en-US" altLang="ko-KR" sz="9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1020-0085-10020</a:t>
            </a:r>
            <a:endParaRPr kumimoji="0" lang="en-US" altLang="ko-KR" sz="900" b="0" i="0" u="none" strike="noStrike" kern="0" cap="none" spc="-6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  <a:sym typeface="Arial"/>
            </a:endParaRPr>
          </a:p>
        </p:txBody>
      </p:sp>
      <p:sp>
        <p:nvSpPr>
          <p:cNvPr id="71" name="Box">
            <a:extLst>
              <a:ext uri="{FF2B5EF4-FFF2-40B4-BE49-F238E27FC236}">
                <a16:creationId xmlns:a16="http://schemas.microsoft.com/office/drawing/2014/main" id="{3874D145-4EDC-F255-C3DF-1A60AB85466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00340" y="1883847"/>
            <a:ext cx="128588" cy="128588"/>
          </a:xfrm>
          <a:prstGeom prst="rect">
            <a:avLst/>
          </a:prstGeom>
          <a:solidFill>
            <a:srgbClr val="FFFFFF"/>
          </a:solidFill>
          <a:ln w="6350" cap="flat">
            <a:solidFill>
              <a:srgbClr val="80808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5F5F5F"/>
              </a:solidFill>
              <a:latin typeface="+mn-ea"/>
              <a:cs typeface="Segoe UI" panose="020B0502040204020203" pitchFamily="34" charset="0"/>
            </a:endParaRPr>
          </a:p>
        </p:txBody>
      </p:sp>
      <p:sp>
        <p:nvSpPr>
          <p:cNvPr id="74" name="Label">
            <a:extLst>
              <a:ext uri="{FF2B5EF4-FFF2-40B4-BE49-F238E27FC236}">
                <a16:creationId xmlns:a16="http://schemas.microsoft.com/office/drawing/2014/main" id="{018AD56F-AE7E-6580-F848-8701EEF58E41}"/>
              </a:ext>
            </a:extLst>
          </p:cNvPr>
          <p:cNvSpPr txBox="1"/>
          <p:nvPr/>
        </p:nvSpPr>
        <p:spPr>
          <a:xfrm>
            <a:off x="1738751" y="1878892"/>
            <a:ext cx="609398" cy="138499"/>
          </a:xfrm>
          <a:prstGeom prst="rect">
            <a:avLst/>
          </a:prstGeom>
          <a:noFill/>
        </p:spPr>
        <p:txBody>
          <a:bodyPr wrap="none" lIns="73152" tIns="0" rIns="73152" bIns="0" rtlCol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9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그룹관리</a:t>
            </a:r>
          </a:p>
        </p:txBody>
      </p:sp>
      <p:sp>
        <p:nvSpPr>
          <p:cNvPr id="75" name="모서리가 둥근 직사각형 8">
            <a:extLst>
              <a:ext uri="{FF2B5EF4-FFF2-40B4-BE49-F238E27FC236}">
                <a16:creationId xmlns:a16="http://schemas.microsoft.com/office/drawing/2014/main" id="{8B294BE6-BEB7-ABDF-DC51-AD5DCCCC59B8}"/>
              </a:ext>
            </a:extLst>
          </p:cNvPr>
          <p:cNvSpPr/>
          <p:nvPr/>
        </p:nvSpPr>
        <p:spPr>
          <a:xfrm>
            <a:off x="1570276" y="2403009"/>
            <a:ext cx="818182" cy="221685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2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잔액확인</a:t>
            </a:r>
            <a:endParaRPr lang="en-US" altLang="ko-KR" sz="900" b="1" dirty="0">
              <a:solidFill>
                <a:srgbClr val="4D65E2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76" name="모서리가 둥근 직사각형 360">
            <a:extLst>
              <a:ext uri="{FF2B5EF4-FFF2-40B4-BE49-F238E27FC236}">
                <a16:creationId xmlns:a16="http://schemas.microsoft.com/office/drawing/2014/main" id="{B271D349-B21B-7532-1C27-23108AF741D5}"/>
              </a:ext>
            </a:extLst>
          </p:cNvPr>
          <p:cNvSpPr/>
          <p:nvPr/>
        </p:nvSpPr>
        <p:spPr>
          <a:xfrm>
            <a:off x="2633127" y="2394718"/>
            <a:ext cx="1204627" cy="238016"/>
          </a:xfrm>
          <a:prstGeom prst="roundRect">
            <a:avLst>
              <a:gd name="adj" fmla="val 7253"/>
            </a:avLst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9200" rIns="108000" bIns="79200" rtlCol="0" anchor="ctr">
            <a:noAutofit/>
          </a:bodyPr>
          <a:lstStyle/>
          <a:p>
            <a:pPr lvl="0" algn="r">
              <a:defRPr/>
            </a:pPr>
            <a:r>
              <a:rPr kumimoji="0" lang="en-US" altLang="ko-KR" sz="900" b="0" i="0" u="none" strike="noStrike" kern="0" cap="none" spc="-6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  <a:sym typeface="Arial"/>
              </a:rPr>
              <a:t>100,000,000</a:t>
            </a:r>
          </a:p>
        </p:txBody>
      </p:sp>
      <p:sp>
        <p:nvSpPr>
          <p:cNvPr id="77" name="TextBox 57">
            <a:extLst>
              <a:ext uri="{FF2B5EF4-FFF2-40B4-BE49-F238E27FC236}">
                <a16:creationId xmlns:a16="http://schemas.microsoft.com/office/drawing/2014/main" id="{ADD72B6D-8108-AD0D-54AB-3625A0D8F35B}"/>
              </a:ext>
            </a:extLst>
          </p:cNvPr>
          <p:cNvSpPr txBox="1"/>
          <p:nvPr/>
        </p:nvSpPr>
        <p:spPr>
          <a:xfrm>
            <a:off x="179978" y="2951432"/>
            <a:ext cx="3382159" cy="205417"/>
          </a:xfrm>
          <a:prstGeom prst="rect">
            <a:avLst/>
          </a:prstGeom>
          <a:noFill/>
          <a:ln>
            <a:noFill/>
          </a:ln>
        </p:spPr>
        <p:txBody>
          <a:bodyPr wrap="none" lIns="96750" tIns="48375" rIns="96750" bIns="48375" rtlCol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defTabSz="914400" eaLnBrk="1" latinLnBrk="1" hangingPunct="1">
              <a:buSzPct val="25000"/>
              <a:buNone/>
              <a:defRPr sz="700" kern="120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defRPr>
            </a:lvl1pPr>
            <a:lvl2pPr marL="457200" defTabSz="91440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defTabSz="91440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defTabSz="91440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defTabSz="91440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defTabSz="91440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defTabSz="91440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defTabSz="91440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defTabSz="91440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* </a:t>
            </a:r>
            <a:r>
              <a:rPr lang="ko-KR" altLang="en-US" dirty="0"/>
              <a:t>출금계좌는 결제계좌 관리 메뉴에서 등록한 현금예치발행 계좌로 설정됩니다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33B102BA-5247-918D-8596-8CD5782FA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TR_00006M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3FEF434-B4A7-326D-591D-7407D47681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신청정보 입력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46CAE4F-BF7C-9BDD-89AB-13445DD7E9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064347D-FAA4-E137-F76B-C533C7A8B3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 dirty="0"/>
              <a:t>판매기업</a:t>
            </a:r>
          </a:p>
        </p:txBody>
      </p:sp>
      <p:sp>
        <p:nvSpPr>
          <p:cNvPr id="39" name="텍스트 개체 틀 38">
            <a:extLst>
              <a:ext uri="{FF2B5EF4-FFF2-40B4-BE49-F238E27FC236}">
                <a16:creationId xmlns:a16="http://schemas.microsoft.com/office/drawing/2014/main" id="{7E91DDBF-8106-F371-81EC-E6B5A6D3127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>
                <a:latin typeface="+mn-ea"/>
                <a:ea typeface="+mn-ea"/>
              </a:rPr>
              <a:t>신규</a:t>
            </a:r>
            <a:endParaRPr lang="ko-KR" altLang="en-US" dirty="0"/>
          </a:p>
        </p:txBody>
      </p:sp>
      <p:graphicFrame>
        <p:nvGraphicFramePr>
          <p:cNvPr id="50" name="표 개체 틀 17">
            <a:extLst>
              <a:ext uri="{FF2B5EF4-FFF2-40B4-BE49-F238E27FC236}">
                <a16:creationId xmlns:a16="http://schemas.microsoft.com/office/drawing/2014/main" id="{43A50A34-4FA1-36E9-A16B-2DBECA8FD11E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2246430533"/>
              </p:ext>
            </p:extLst>
          </p:nvPr>
        </p:nvGraphicFramePr>
        <p:xfrm>
          <a:off x="8002513" y="1098550"/>
          <a:ext cx="1899751" cy="292608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887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9864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수취재권 신청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화면설계서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발행처리 결과조회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(TR_00001M)</a:t>
                      </a: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업로드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], 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다운로드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및 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초기화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880839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오류 검증 진행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1.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사업자등록번호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: 1108500010</a:t>
                      </a:r>
                      <a:b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</a:b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2.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발행금액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: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숫자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/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출금계좌 잔액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(100,000,000)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이내</a:t>
                      </a:r>
                      <a:b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</a:b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3.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만기일자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: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발행일자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~ 90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일 이내</a:t>
                      </a:r>
                      <a:b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</a:b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4.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원인품목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: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한글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,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영문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40byte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이내</a:t>
                      </a:r>
                      <a:endParaRPr lang="en-US" altLang="ko-KR" sz="900" kern="1200" dirty="0">
                        <a:solidFill>
                          <a:schemeClr val="tx1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890840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kern="1200" dirty="0" err="1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툴팁</a:t>
                      </a:r>
                      <a:endParaRPr lang="en-US" altLang="ko-KR" sz="800" b="1" kern="1200" dirty="0">
                        <a:solidFill>
                          <a:schemeClr val="tx1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88900" marR="0" lvl="0" indent="-889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디폴트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: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노출</a:t>
                      </a:r>
                      <a:endParaRPr lang="en-US" altLang="ko-KR" sz="800" kern="1200" dirty="0">
                        <a:solidFill>
                          <a:schemeClr val="tx1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401618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25F81E1-8F4C-2578-4F7B-30F9AD9FBFC8}"/>
              </a:ext>
            </a:extLst>
          </p:cNvPr>
          <p:cNvSpPr txBox="1"/>
          <p:nvPr/>
        </p:nvSpPr>
        <p:spPr>
          <a:xfrm>
            <a:off x="181692" y="1022722"/>
            <a:ext cx="1000274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현금예치발행</a:t>
            </a:r>
          </a:p>
        </p:txBody>
      </p:sp>
      <p:sp>
        <p:nvSpPr>
          <p:cNvPr id="72" name="Header">
            <a:extLst>
              <a:ext uri="{FF2B5EF4-FFF2-40B4-BE49-F238E27FC236}">
                <a16:creationId xmlns:a16="http://schemas.microsoft.com/office/drawing/2014/main" id="{6C6C1C42-3171-8190-A2B3-08E08FF0F889}"/>
              </a:ext>
            </a:extLst>
          </p:cNvPr>
          <p:cNvSpPr txBox="1"/>
          <p:nvPr/>
        </p:nvSpPr>
        <p:spPr>
          <a:xfrm>
            <a:off x="25758" y="1574843"/>
            <a:ext cx="1231363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 dirty="0">
                <a:latin typeface="+mj-ea"/>
                <a:ea typeface="+mj-ea"/>
                <a:cs typeface="Segoe UI" panose="020B0502040204020203" pitchFamily="34" charset="0"/>
              </a:rPr>
              <a:t>발행조건 설정</a:t>
            </a:r>
            <a:endParaRPr lang="en-US" sz="1000" b="1" dirty="0"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9" name="TextBox 57">
            <a:extLst>
              <a:ext uri="{FF2B5EF4-FFF2-40B4-BE49-F238E27FC236}">
                <a16:creationId xmlns:a16="http://schemas.microsoft.com/office/drawing/2014/main" id="{304A774E-23D1-B592-60E5-B593E2451F1E}"/>
              </a:ext>
            </a:extLst>
          </p:cNvPr>
          <p:cNvSpPr txBox="1"/>
          <p:nvPr/>
        </p:nvSpPr>
        <p:spPr>
          <a:xfrm>
            <a:off x="10072351" y="2423494"/>
            <a:ext cx="657054" cy="236194"/>
          </a:xfrm>
          <a:prstGeom prst="rect">
            <a:avLst/>
          </a:prstGeom>
          <a:noFill/>
          <a:ln>
            <a:noFill/>
          </a:ln>
        </p:spPr>
        <p:txBody>
          <a:bodyPr wrap="none" lIns="96750" tIns="48375" rIns="96750" bIns="48375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rtl="0">
              <a:spcBef>
                <a:spcPts val="0"/>
              </a:spcBef>
              <a:buSzPct val="25000"/>
              <a:buNone/>
            </a:pPr>
            <a:r>
              <a:rPr lang="ko-KR" altLang="en-US" sz="900" dirty="0">
                <a:latin typeface="+mn-ea"/>
                <a:cs typeface="Arial"/>
                <a:sym typeface="Arial"/>
              </a:rPr>
              <a:t>구매기업</a:t>
            </a:r>
            <a:endParaRPr lang="ko-KR" altLang="en-US" sz="900" dirty="0">
              <a:solidFill>
                <a:srgbClr val="FF00FF"/>
              </a:solidFill>
              <a:latin typeface="+mn-ea"/>
              <a:cs typeface="Arial"/>
              <a:sym typeface="Arial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2D5C38D3-C343-E320-A1E5-E869EC94D60F}"/>
              </a:ext>
            </a:extLst>
          </p:cNvPr>
          <p:cNvGrpSpPr/>
          <p:nvPr/>
        </p:nvGrpSpPr>
        <p:grpSpPr>
          <a:xfrm>
            <a:off x="10798399" y="2406131"/>
            <a:ext cx="2960047" cy="595648"/>
            <a:chOff x="1135794" y="2852705"/>
            <a:chExt cx="1837955" cy="595648"/>
          </a:xfrm>
        </p:grpSpPr>
        <p:sp>
          <p:nvSpPr>
            <p:cNvPr id="11" name="모서리가 둥근 직사각형 164">
              <a:extLst>
                <a:ext uri="{FF2B5EF4-FFF2-40B4-BE49-F238E27FC236}">
                  <a16:creationId xmlns:a16="http://schemas.microsoft.com/office/drawing/2014/main" id="{A13D1B2F-B1F5-96DB-4382-3F3409F01BFA}"/>
                </a:ext>
              </a:extLst>
            </p:cNvPr>
            <p:cNvSpPr/>
            <p:nvPr/>
          </p:nvSpPr>
          <p:spPr>
            <a:xfrm>
              <a:off x="1139500" y="3138361"/>
              <a:ext cx="1834249" cy="309992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spAutoFit/>
            </a:bodyPr>
            <a:lstStyle/>
            <a:p>
              <a:r>
                <a:rPr lang="ko-KR" altLang="en-US" sz="900" spc="-60" dirty="0">
                  <a:solidFill>
                    <a:schemeClr val="tx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종합상사㈜</a:t>
              </a:r>
              <a:r>
                <a:rPr lang="en-US" altLang="ko-KR" sz="900" spc="-60" dirty="0">
                  <a:solidFill>
                    <a:schemeClr val="tx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/100-85-00000</a:t>
              </a:r>
            </a:p>
          </p:txBody>
        </p:sp>
        <p:sp>
          <p:nvSpPr>
            <p:cNvPr id="12" name="모서리가 둥근 직사각형 164">
              <a:extLst>
                <a:ext uri="{FF2B5EF4-FFF2-40B4-BE49-F238E27FC236}">
                  <a16:creationId xmlns:a16="http://schemas.microsoft.com/office/drawing/2014/main" id="{202653DE-92AE-DE1C-93AF-01F4CDA32099}"/>
                </a:ext>
              </a:extLst>
            </p:cNvPr>
            <p:cNvSpPr/>
            <p:nvPr/>
          </p:nvSpPr>
          <p:spPr>
            <a:xfrm>
              <a:off x="1135794" y="2852705"/>
              <a:ext cx="1834249" cy="309992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spAutoFit/>
            </a:bodyPr>
            <a:lstStyle/>
            <a:p>
              <a:r>
                <a:rPr lang="ko-KR" altLang="en-US" sz="900" spc="-60" dirty="0">
                  <a:solidFill>
                    <a:schemeClr val="tx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선택</a:t>
              </a:r>
              <a:endParaRPr lang="en-US" altLang="ko-KR" sz="900" spc="-60" dirty="0">
                <a:solidFill>
                  <a:schemeClr val="tx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3" name="TextBox 56">
              <a:extLst>
                <a:ext uri="{FF2B5EF4-FFF2-40B4-BE49-F238E27FC236}">
                  <a16:creationId xmlns:a16="http://schemas.microsoft.com/office/drawing/2014/main" id="{ED800302-027B-1518-8461-273A128D7AD4}"/>
                </a:ext>
              </a:extLst>
            </p:cNvPr>
            <p:cNvSpPr txBox="1"/>
            <p:nvPr/>
          </p:nvSpPr>
          <p:spPr>
            <a:xfrm>
              <a:off x="2808598" y="2887595"/>
              <a:ext cx="165151" cy="2208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sp>
        <p:nvSpPr>
          <p:cNvPr id="20" name="Header">
            <a:extLst>
              <a:ext uri="{FF2B5EF4-FFF2-40B4-BE49-F238E27FC236}">
                <a16:creationId xmlns:a16="http://schemas.microsoft.com/office/drawing/2014/main" id="{CF42664B-6410-D977-E18A-C1778727094B}"/>
              </a:ext>
            </a:extLst>
          </p:cNvPr>
          <p:cNvSpPr txBox="1"/>
          <p:nvPr/>
        </p:nvSpPr>
        <p:spPr>
          <a:xfrm>
            <a:off x="25758" y="3214228"/>
            <a:ext cx="1231363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 dirty="0">
                <a:latin typeface="+mj-ea"/>
                <a:ea typeface="+mj-ea"/>
                <a:cs typeface="Segoe UI" panose="020B0502040204020203" pitchFamily="34" charset="0"/>
              </a:rPr>
              <a:t>발행신청 정보</a:t>
            </a:r>
            <a:endParaRPr lang="en-US" sz="1000" b="1" dirty="0">
              <a:latin typeface="+mj-ea"/>
              <a:ea typeface="+mj-ea"/>
              <a:cs typeface="Segoe UI" panose="020B0502040204020203" pitchFamily="34" charset="0"/>
            </a:endParaRPr>
          </a:p>
        </p:txBody>
      </p:sp>
      <p:graphicFrame>
        <p:nvGraphicFramePr>
          <p:cNvPr id="22" name="다이어그램 21">
            <a:extLst>
              <a:ext uri="{FF2B5EF4-FFF2-40B4-BE49-F238E27FC236}">
                <a16:creationId xmlns:a16="http://schemas.microsoft.com/office/drawing/2014/main" id="{0BA25250-8DEA-83C2-D5A8-94E8C6B18988}"/>
              </a:ext>
            </a:extLst>
          </p:cNvPr>
          <p:cNvGraphicFramePr/>
          <p:nvPr/>
        </p:nvGraphicFramePr>
        <p:xfrm>
          <a:off x="178992" y="1264141"/>
          <a:ext cx="7586728" cy="2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직사각형 20">
            <a:extLst>
              <a:ext uri="{FF2B5EF4-FFF2-40B4-BE49-F238E27FC236}">
                <a16:creationId xmlns:a16="http://schemas.microsoft.com/office/drawing/2014/main" id="{E85270E8-DCE3-E7EC-B104-495B7CD276FE}"/>
              </a:ext>
            </a:extLst>
          </p:cNvPr>
          <p:cNvSpPr/>
          <p:nvPr/>
        </p:nvSpPr>
        <p:spPr bwMode="auto">
          <a:xfrm>
            <a:off x="6019050" y="3191226"/>
            <a:ext cx="584753" cy="216024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80808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/>
            <a:r>
              <a:rPr lang="ko-KR" altLang="en-US" sz="9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행추가</a:t>
            </a:r>
            <a:endParaRPr lang="ko-KR" altLang="en-US" sz="9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26921391-625B-F727-93CE-D401E833373E}"/>
              </a:ext>
            </a:extLst>
          </p:cNvPr>
          <p:cNvSpPr/>
          <p:nvPr/>
        </p:nvSpPr>
        <p:spPr bwMode="auto">
          <a:xfrm>
            <a:off x="6651915" y="3191226"/>
            <a:ext cx="584753" cy="216024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808080"/>
            </a:solidFill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pPr algn="ctr"/>
            <a:r>
              <a:rPr lang="ko-KR" altLang="en-US" sz="9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행삭제</a:t>
            </a:r>
            <a:endParaRPr lang="ko-KR" altLang="en-US" sz="9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88C6866-DC91-5695-9F78-AA0A4BB88395}"/>
              </a:ext>
            </a:extLst>
          </p:cNvPr>
          <p:cNvSpPr txBox="1"/>
          <p:nvPr/>
        </p:nvSpPr>
        <p:spPr>
          <a:xfrm>
            <a:off x="1841967" y="3203131"/>
            <a:ext cx="883453" cy="205881"/>
          </a:xfrm>
          <a:prstGeom prst="rect">
            <a:avLst/>
          </a:prstGeom>
        </p:spPr>
        <p:txBody>
          <a:bodyPr wrap="square" lIns="36000" tIns="36000" rIns="36000" bIns="36000" rtlCol="0" anchor="ctr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총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건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srgbClr val="E0403D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/n 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페이지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800" b="0" i="0" u="none" strike="noStrike" kern="0" cap="none" spc="-46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2372719C-5554-6C52-1740-4F82755D4D4C}"/>
              </a:ext>
            </a:extLst>
          </p:cNvPr>
          <p:cNvGrpSpPr/>
          <p:nvPr/>
        </p:nvGrpSpPr>
        <p:grpSpPr>
          <a:xfrm>
            <a:off x="1219430" y="3203131"/>
            <a:ext cx="599985" cy="225127"/>
            <a:chOff x="1241006" y="2738913"/>
            <a:chExt cx="599985" cy="225127"/>
          </a:xfrm>
        </p:grpSpPr>
        <p:sp>
          <p:nvSpPr>
            <p:cNvPr id="69" name="모서리가 둥근 직사각형 164">
              <a:extLst>
                <a:ext uri="{FF2B5EF4-FFF2-40B4-BE49-F238E27FC236}">
                  <a16:creationId xmlns:a16="http://schemas.microsoft.com/office/drawing/2014/main" id="{48E5F319-616A-E5F2-B33B-2F5D2C3CD50C}"/>
                </a:ext>
              </a:extLst>
            </p:cNvPr>
            <p:cNvSpPr/>
            <p:nvPr/>
          </p:nvSpPr>
          <p:spPr>
            <a:xfrm>
              <a:off x="1241006" y="2738913"/>
              <a:ext cx="599985" cy="216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r>
                <a:rPr lang="en-US" altLang="ko-KR" sz="900" spc="-60" dirty="0">
                  <a:solidFill>
                    <a:schemeClr val="tx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50</a:t>
              </a:r>
            </a:p>
          </p:txBody>
        </p:sp>
        <p:sp>
          <p:nvSpPr>
            <p:cNvPr id="70" name="TextBox 56">
              <a:extLst>
                <a:ext uri="{FF2B5EF4-FFF2-40B4-BE49-F238E27FC236}">
                  <a16:creationId xmlns:a16="http://schemas.microsoft.com/office/drawing/2014/main" id="{C7081E62-E65C-B99E-8935-DD082F17243C}"/>
                </a:ext>
              </a:extLst>
            </p:cNvPr>
            <p:cNvSpPr txBox="1"/>
            <p:nvPr/>
          </p:nvSpPr>
          <p:spPr>
            <a:xfrm>
              <a:off x="1549898" y="2743235"/>
              <a:ext cx="165151" cy="2208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6750" tIns="48375" rIns="96750" bIns="48375" rtlCol="0" anchor="ctr" anchorCtr="0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sp>
        <p:nvSpPr>
          <p:cNvPr id="35" name="모서리가 둥근 직사각형 8">
            <a:extLst>
              <a:ext uri="{FF2B5EF4-FFF2-40B4-BE49-F238E27FC236}">
                <a16:creationId xmlns:a16="http://schemas.microsoft.com/office/drawing/2014/main" id="{09ABAD73-8BB7-F838-CCA1-8FC27E6D3EC1}"/>
              </a:ext>
            </a:extLst>
          </p:cNvPr>
          <p:cNvSpPr/>
          <p:nvPr/>
        </p:nvSpPr>
        <p:spPr>
          <a:xfrm>
            <a:off x="6894108" y="5794326"/>
            <a:ext cx="900000" cy="268238"/>
          </a:xfrm>
          <a:prstGeom prst="roundRect">
            <a:avLst>
              <a:gd name="adj" fmla="val 6142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다음</a:t>
            </a:r>
            <a:endParaRPr lang="en-US" altLang="ko-KR" sz="900" b="1" dirty="0">
              <a:solidFill>
                <a:schemeClr val="bg1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8" name="모서리가 둥근 직사각형 8">
            <a:extLst>
              <a:ext uri="{FF2B5EF4-FFF2-40B4-BE49-F238E27FC236}">
                <a16:creationId xmlns:a16="http://schemas.microsoft.com/office/drawing/2014/main" id="{938363F2-DD11-43BA-F81F-5FE85376D8C2}"/>
              </a:ext>
            </a:extLst>
          </p:cNvPr>
          <p:cNvSpPr/>
          <p:nvPr/>
        </p:nvSpPr>
        <p:spPr>
          <a:xfrm>
            <a:off x="6895694" y="6106578"/>
            <a:ext cx="900000" cy="268238"/>
          </a:xfrm>
          <a:prstGeom prst="roundRect">
            <a:avLst>
              <a:gd name="adj" fmla="val 6142"/>
            </a:avLst>
          </a:prstGeom>
          <a:solidFill>
            <a:srgbClr val="4D65E2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다음</a:t>
            </a:r>
            <a:endParaRPr lang="en-US" altLang="ko-KR" sz="900" b="1" dirty="0">
              <a:solidFill>
                <a:schemeClr val="bg1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923583A9-9CB1-E27D-617B-9660E47BCD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151797"/>
              </p:ext>
            </p:extLst>
          </p:nvPr>
        </p:nvGraphicFramePr>
        <p:xfrm>
          <a:off x="82808" y="3478884"/>
          <a:ext cx="7678479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289">
                  <a:extLst>
                    <a:ext uri="{9D8B030D-6E8A-4147-A177-3AD203B41FA5}">
                      <a16:colId xmlns:a16="http://schemas.microsoft.com/office/drawing/2014/main" val="3438077140"/>
                    </a:ext>
                  </a:extLst>
                </a:gridCol>
                <a:gridCol w="400289">
                  <a:extLst>
                    <a:ext uri="{9D8B030D-6E8A-4147-A177-3AD203B41FA5}">
                      <a16:colId xmlns:a16="http://schemas.microsoft.com/office/drawing/2014/main" val="2826845393"/>
                    </a:ext>
                  </a:extLst>
                </a:gridCol>
                <a:gridCol w="1895161">
                  <a:extLst>
                    <a:ext uri="{9D8B030D-6E8A-4147-A177-3AD203B41FA5}">
                      <a16:colId xmlns:a16="http://schemas.microsoft.com/office/drawing/2014/main" val="468164668"/>
                    </a:ext>
                  </a:extLst>
                </a:gridCol>
                <a:gridCol w="1929309">
                  <a:extLst>
                    <a:ext uri="{9D8B030D-6E8A-4147-A177-3AD203B41FA5}">
                      <a16:colId xmlns:a16="http://schemas.microsoft.com/office/drawing/2014/main" val="3769352195"/>
                    </a:ext>
                  </a:extLst>
                </a:gridCol>
                <a:gridCol w="1890803">
                  <a:extLst>
                    <a:ext uri="{9D8B030D-6E8A-4147-A177-3AD203B41FA5}">
                      <a16:colId xmlns:a16="http://schemas.microsoft.com/office/drawing/2014/main" val="1781533487"/>
                    </a:ext>
                  </a:extLst>
                </a:gridCol>
                <a:gridCol w="1162628">
                  <a:extLst>
                    <a:ext uri="{9D8B030D-6E8A-4147-A177-3AD203B41FA5}">
                      <a16:colId xmlns:a16="http://schemas.microsoft.com/office/drawing/2014/main" val="1205928020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No.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5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사업자</a:t>
                      </a:r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등록번호 </a:t>
                      </a:r>
                      <a:r>
                        <a:rPr lang="en-US" altLang="ko-KR" sz="8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발행금액 </a:t>
                      </a:r>
                      <a:r>
                        <a:rPr lang="en-US" altLang="ko-KR" sz="8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만기일자 </a:t>
                      </a:r>
                      <a:r>
                        <a:rPr lang="en-US" altLang="ko-KR" sz="8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원인품목 </a:t>
                      </a:r>
                      <a:r>
                        <a:rPr lang="en-US" altLang="ko-KR" sz="8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75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894278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맑은 고딕" panose="020B0503020000020004" pitchFamily="50" charset="-127"/>
                        </a:rPr>
                        <a:t>50</a:t>
                      </a:r>
                      <a:endParaRPr lang="ko-KR" altLang="en-US" sz="800" dirty="0"/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22721"/>
                  </a:ext>
                </a:extLst>
              </a:tr>
            </a:tbl>
          </a:graphicData>
        </a:graphic>
      </p:graphicFrame>
      <p:grpSp>
        <p:nvGrpSpPr>
          <p:cNvPr id="28" name="그룹 27">
            <a:extLst>
              <a:ext uri="{FF2B5EF4-FFF2-40B4-BE49-F238E27FC236}">
                <a16:creationId xmlns:a16="http://schemas.microsoft.com/office/drawing/2014/main" id="{BCE6AB8D-B02C-4712-CA05-39D42BE262CA}"/>
              </a:ext>
            </a:extLst>
          </p:cNvPr>
          <p:cNvGrpSpPr/>
          <p:nvPr/>
        </p:nvGrpSpPr>
        <p:grpSpPr>
          <a:xfrm>
            <a:off x="2531522" y="3802599"/>
            <a:ext cx="208184" cy="218411"/>
            <a:chOff x="136304" y="4268463"/>
            <a:chExt cx="208184" cy="218411"/>
          </a:xfrm>
        </p:grpSpPr>
        <p:sp>
          <p:nvSpPr>
            <p:cNvPr id="40" name="Date Picker Field">
              <a:extLst>
                <a:ext uri="{FF2B5EF4-FFF2-40B4-BE49-F238E27FC236}">
                  <a16:creationId xmlns:a16="http://schemas.microsoft.com/office/drawing/2014/main" id="{0C0078FC-BBFB-96E0-86AB-335DDF63DE99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136304" y="4268463"/>
              <a:ext cx="208184" cy="218411"/>
            </a:xfrm>
            <a:prstGeom prst="rect">
              <a:avLst/>
            </a:prstGeom>
            <a:solidFill>
              <a:schemeClr val="bg1"/>
            </a:solidFill>
            <a:ln w="6350" cap="flat" cmpd="sng" algn="ctr">
              <a:solidFill>
                <a:srgbClr val="33333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32400" rIns="36000" bIns="324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endParaRPr>
            </a:p>
          </p:txBody>
        </p:sp>
        <p:sp>
          <p:nvSpPr>
            <p:cNvPr id="41" name="Magnifier">
              <a:extLst>
                <a:ext uri="{FF2B5EF4-FFF2-40B4-BE49-F238E27FC236}">
                  <a16:creationId xmlns:a16="http://schemas.microsoft.com/office/drawing/2014/main" id="{228B48BD-E0B9-4ACF-5821-930A4B5750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453" y="4314168"/>
              <a:ext cx="115887" cy="127000"/>
            </a:xfrm>
            <a:custGeom>
              <a:avLst/>
              <a:gdLst>
                <a:gd name="T0" fmla="*/ 2147483647 w 315"/>
                <a:gd name="T1" fmla="*/ 0 h 343"/>
                <a:gd name="T2" fmla="*/ 0 w 315"/>
                <a:gd name="T3" fmla="*/ 2147483647 h 343"/>
                <a:gd name="T4" fmla="*/ 2147483647 w 315"/>
                <a:gd name="T5" fmla="*/ 2147483647 h 343"/>
                <a:gd name="T6" fmla="*/ 2147483647 w 315"/>
                <a:gd name="T7" fmla="*/ 2147483647 h 343"/>
                <a:gd name="T8" fmla="*/ 2147483647 w 315"/>
                <a:gd name="T9" fmla="*/ 0 h 343"/>
                <a:gd name="T10" fmla="*/ 2147483647 w 315"/>
                <a:gd name="T11" fmla="*/ 1319806216 h 343"/>
                <a:gd name="T12" fmla="*/ 2147483647 w 315"/>
                <a:gd name="T13" fmla="*/ 2147483647 h 343"/>
                <a:gd name="T14" fmla="*/ 2147483647 w 315"/>
                <a:gd name="T15" fmla="*/ 2147483647 h 343"/>
                <a:gd name="T16" fmla="*/ 1294593175 w 315"/>
                <a:gd name="T17" fmla="*/ 2147483647 h 343"/>
                <a:gd name="T18" fmla="*/ 2147483647 w 315"/>
                <a:gd name="T19" fmla="*/ 1319806216 h 343"/>
                <a:gd name="T20" fmla="*/ 2147483647 w 315"/>
                <a:gd name="T21" fmla="*/ 2147483647 h 343"/>
                <a:gd name="T22" fmla="*/ 2147483647 w 315"/>
                <a:gd name="T23" fmla="*/ 2147483647 h 343"/>
                <a:gd name="T24" fmla="*/ 2147483647 w 315"/>
                <a:gd name="T25" fmla="*/ 2147483647 h 343"/>
                <a:gd name="T26" fmla="*/ 2147483647 w 315"/>
                <a:gd name="T27" fmla="*/ 2147483647 h 343"/>
                <a:gd name="T28" fmla="*/ 2147483647 w 315"/>
                <a:gd name="T29" fmla="*/ 2147483647 h 343"/>
                <a:gd name="T30" fmla="*/ 2147483647 w 315"/>
                <a:gd name="T31" fmla="*/ 2147483647 h 343"/>
                <a:gd name="T32" fmla="*/ 2147483647 w 315"/>
                <a:gd name="T33" fmla="*/ 2147483647 h 343"/>
                <a:gd name="T34" fmla="*/ 2147483647 w 315"/>
                <a:gd name="T35" fmla="*/ 2147483647 h 3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15" h="343">
                  <a:moveTo>
                    <a:pt x="117" y="0"/>
                  </a:moveTo>
                  <a:cubicBezTo>
                    <a:pt x="53" y="0"/>
                    <a:pt x="0" y="53"/>
                    <a:pt x="0" y="117"/>
                  </a:cubicBezTo>
                  <a:cubicBezTo>
                    <a:pt x="0" y="181"/>
                    <a:pt x="53" y="232"/>
                    <a:pt x="117" y="232"/>
                  </a:cubicBezTo>
                  <a:cubicBezTo>
                    <a:pt x="181" y="232"/>
                    <a:pt x="232" y="181"/>
                    <a:pt x="232" y="117"/>
                  </a:cubicBezTo>
                  <a:cubicBezTo>
                    <a:pt x="232" y="53"/>
                    <a:pt x="181" y="0"/>
                    <a:pt x="117" y="0"/>
                  </a:cubicBezTo>
                  <a:close/>
                  <a:moveTo>
                    <a:pt x="117" y="26"/>
                  </a:moveTo>
                  <a:cubicBezTo>
                    <a:pt x="167" y="26"/>
                    <a:pt x="208" y="66"/>
                    <a:pt x="208" y="117"/>
                  </a:cubicBezTo>
                  <a:cubicBezTo>
                    <a:pt x="208" y="167"/>
                    <a:pt x="167" y="207"/>
                    <a:pt x="117" y="207"/>
                  </a:cubicBezTo>
                  <a:cubicBezTo>
                    <a:pt x="67" y="207"/>
                    <a:pt x="26" y="167"/>
                    <a:pt x="26" y="117"/>
                  </a:cubicBezTo>
                  <a:cubicBezTo>
                    <a:pt x="26" y="66"/>
                    <a:pt x="67" y="26"/>
                    <a:pt x="117" y="26"/>
                  </a:cubicBezTo>
                  <a:close/>
                  <a:moveTo>
                    <a:pt x="218" y="196"/>
                  </a:moveTo>
                  <a:cubicBezTo>
                    <a:pt x="208" y="208"/>
                    <a:pt x="197" y="218"/>
                    <a:pt x="184" y="226"/>
                  </a:cubicBezTo>
                  <a:lnTo>
                    <a:pt x="186" y="228"/>
                  </a:lnTo>
                  <a:lnTo>
                    <a:pt x="271" y="331"/>
                  </a:lnTo>
                  <a:cubicBezTo>
                    <a:pt x="279" y="341"/>
                    <a:pt x="296" y="343"/>
                    <a:pt x="305" y="335"/>
                  </a:cubicBezTo>
                  <a:cubicBezTo>
                    <a:pt x="315" y="326"/>
                    <a:pt x="315" y="309"/>
                    <a:pt x="306" y="301"/>
                  </a:cubicBezTo>
                  <a:lnTo>
                    <a:pt x="221" y="199"/>
                  </a:lnTo>
                  <a:lnTo>
                    <a:pt x="218" y="196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43" name="Date Picker Button">
            <a:extLst>
              <a:ext uri="{FF2B5EF4-FFF2-40B4-BE49-F238E27FC236}">
                <a16:creationId xmlns:a16="http://schemas.microsoft.com/office/drawing/2014/main" id="{CEED9FFE-D670-A49C-0458-09FE47F2E8F8}"/>
              </a:ext>
            </a:extLst>
          </p:cNvPr>
          <p:cNvSpPr>
            <a:spLocks noEditPoints="1"/>
          </p:cNvSpPr>
          <p:nvPr/>
        </p:nvSpPr>
        <p:spPr bwMode="auto">
          <a:xfrm>
            <a:off x="6401933" y="3838315"/>
            <a:ext cx="134884" cy="144173"/>
          </a:xfrm>
          <a:custGeom>
            <a:avLst/>
            <a:gdLst>
              <a:gd name="T0" fmla="*/ 2147483647 w 369"/>
              <a:gd name="T1" fmla="*/ 2147483647 h 395"/>
              <a:gd name="T2" fmla="*/ 0 w 369"/>
              <a:gd name="T3" fmla="*/ 2147483647 h 395"/>
              <a:gd name="T4" fmla="*/ 2147483647 w 369"/>
              <a:gd name="T5" fmla="*/ 2147483647 h 395"/>
              <a:gd name="T6" fmla="*/ 2147483647 w 369"/>
              <a:gd name="T7" fmla="*/ 2147483647 h 395"/>
              <a:gd name="T8" fmla="*/ 2147483647 w 369"/>
              <a:gd name="T9" fmla="*/ 733795237 h 395"/>
              <a:gd name="T10" fmla="*/ 2147483647 w 369"/>
              <a:gd name="T11" fmla="*/ 2147483647 h 395"/>
              <a:gd name="T12" fmla="*/ 2147483647 w 369"/>
              <a:gd name="T13" fmla="*/ 2147483647 h 395"/>
              <a:gd name="T14" fmla="*/ 2147483647 w 369"/>
              <a:gd name="T15" fmla="*/ 831572184 h 395"/>
              <a:gd name="T16" fmla="*/ 2147483647 w 369"/>
              <a:gd name="T17" fmla="*/ 2147483647 h 395"/>
              <a:gd name="T18" fmla="*/ 2147483647 w 369"/>
              <a:gd name="T19" fmla="*/ 1125170373 h 395"/>
              <a:gd name="T20" fmla="*/ 2147483647 w 369"/>
              <a:gd name="T21" fmla="*/ 1125170373 h 395"/>
              <a:gd name="T22" fmla="*/ 2147483647 w 369"/>
              <a:gd name="T23" fmla="*/ 2147483647 h 395"/>
              <a:gd name="T24" fmla="*/ 2147483647 w 369"/>
              <a:gd name="T25" fmla="*/ 831572184 h 395"/>
              <a:gd name="T26" fmla="*/ 2147483647 w 369"/>
              <a:gd name="T27" fmla="*/ 2147483647 h 395"/>
              <a:gd name="T28" fmla="*/ 2147483647 w 369"/>
              <a:gd name="T29" fmla="*/ 2147483647 h 395"/>
              <a:gd name="T30" fmla="*/ 2147483647 w 369"/>
              <a:gd name="T31" fmla="*/ 2147483647 h 395"/>
              <a:gd name="T32" fmla="*/ 2147483647 w 369"/>
              <a:gd name="T33" fmla="*/ 2147483647 h 395"/>
              <a:gd name="T34" fmla="*/ 2147483647 w 369"/>
              <a:gd name="T35" fmla="*/ 2147483647 h 395"/>
              <a:gd name="T36" fmla="*/ 2147483647 w 369"/>
              <a:gd name="T37" fmla="*/ 2147483647 h 395"/>
              <a:gd name="T38" fmla="*/ 2147483647 w 369"/>
              <a:gd name="T39" fmla="*/ 2147483647 h 395"/>
              <a:gd name="T40" fmla="*/ 2147483647 w 369"/>
              <a:gd name="T41" fmla="*/ 2147483647 h 395"/>
              <a:gd name="T42" fmla="*/ 2147483647 w 369"/>
              <a:gd name="T43" fmla="*/ 2147483647 h 395"/>
              <a:gd name="T44" fmla="*/ 2147483647 w 369"/>
              <a:gd name="T45" fmla="*/ 2147483647 h 395"/>
              <a:gd name="T46" fmla="*/ 2147483647 w 369"/>
              <a:gd name="T47" fmla="*/ 2147483647 h 395"/>
              <a:gd name="T48" fmla="*/ 2147483647 w 369"/>
              <a:gd name="T49" fmla="*/ 2147483647 h 395"/>
              <a:gd name="T50" fmla="*/ 2147483647 w 369"/>
              <a:gd name="T51" fmla="*/ 2147483647 h 395"/>
              <a:gd name="T52" fmla="*/ 2147483647 w 369"/>
              <a:gd name="T53" fmla="*/ 2147483647 h 395"/>
              <a:gd name="T54" fmla="*/ 2147483647 w 369"/>
              <a:gd name="T55" fmla="*/ 2147483647 h 395"/>
              <a:gd name="T56" fmla="*/ 1943305517 w 369"/>
              <a:gd name="T57" fmla="*/ 2147483647 h 395"/>
              <a:gd name="T58" fmla="*/ 1943305517 w 369"/>
              <a:gd name="T59" fmla="*/ 2147483647 h 395"/>
              <a:gd name="T60" fmla="*/ 2147483647 w 369"/>
              <a:gd name="T61" fmla="*/ 2147483647 h 395"/>
              <a:gd name="T62" fmla="*/ 2147483647 w 369"/>
              <a:gd name="T63" fmla="*/ 2147483647 h 395"/>
              <a:gd name="T64" fmla="*/ 2147483647 w 369"/>
              <a:gd name="T65" fmla="*/ 2147483647 h 395"/>
              <a:gd name="T66" fmla="*/ 2147483647 w 369"/>
              <a:gd name="T67" fmla="*/ 2147483647 h 395"/>
              <a:gd name="T68" fmla="*/ 2147483647 w 369"/>
              <a:gd name="T69" fmla="*/ 2147483647 h 395"/>
              <a:gd name="T70" fmla="*/ 2147483647 w 369"/>
              <a:gd name="T71" fmla="*/ 2147483647 h 395"/>
              <a:gd name="T72" fmla="*/ 2147483647 w 369"/>
              <a:gd name="T73" fmla="*/ 2147483647 h 395"/>
              <a:gd name="T74" fmla="*/ 2147483647 w 369"/>
              <a:gd name="T75" fmla="*/ 2147483647 h 395"/>
              <a:gd name="T76" fmla="*/ 2147483647 w 369"/>
              <a:gd name="T77" fmla="*/ 2147483647 h 395"/>
              <a:gd name="T78" fmla="*/ 2147483647 w 369"/>
              <a:gd name="T79" fmla="*/ 2147483647 h 395"/>
              <a:gd name="T80" fmla="*/ 2147483647 w 369"/>
              <a:gd name="T81" fmla="*/ 2147483647 h 395"/>
              <a:gd name="T82" fmla="*/ 2147483647 w 369"/>
              <a:gd name="T83" fmla="*/ 2147483647 h 395"/>
              <a:gd name="T84" fmla="*/ 2147483647 w 369"/>
              <a:gd name="T85" fmla="*/ 2147483647 h 395"/>
              <a:gd name="T86" fmla="*/ 2147483647 w 369"/>
              <a:gd name="T87" fmla="*/ 2147483647 h 395"/>
              <a:gd name="T88" fmla="*/ 2147483647 w 369"/>
              <a:gd name="T89" fmla="*/ 2147483647 h 395"/>
              <a:gd name="T90" fmla="*/ 2147483647 w 369"/>
              <a:gd name="T91" fmla="*/ 2147483647 h 395"/>
              <a:gd name="T92" fmla="*/ 2147483647 w 369"/>
              <a:gd name="T93" fmla="*/ 2147483647 h 395"/>
              <a:gd name="T94" fmla="*/ 1719073688 w 369"/>
              <a:gd name="T95" fmla="*/ 2147483647 h 395"/>
              <a:gd name="T96" fmla="*/ 1943305517 w 369"/>
              <a:gd name="T97" fmla="*/ 2147483647 h 395"/>
              <a:gd name="T98" fmla="*/ 2147483647 w 369"/>
              <a:gd name="T99" fmla="*/ 2147483647 h 395"/>
              <a:gd name="T100" fmla="*/ 2147483647 w 369"/>
              <a:gd name="T101" fmla="*/ 2147483647 h 395"/>
              <a:gd name="T102" fmla="*/ 2147483647 w 369"/>
              <a:gd name="T103" fmla="*/ 2147483647 h 395"/>
              <a:gd name="T104" fmla="*/ 2147483647 w 369"/>
              <a:gd name="T105" fmla="*/ 2147483647 h 395"/>
              <a:gd name="T106" fmla="*/ 2147483647 w 369"/>
              <a:gd name="T107" fmla="*/ 2147483647 h 395"/>
              <a:gd name="T108" fmla="*/ 2147483647 w 369"/>
              <a:gd name="T109" fmla="*/ 2147483647 h 395"/>
              <a:gd name="T110" fmla="*/ 2147483647 w 369"/>
              <a:gd name="T111" fmla="*/ 2147483647 h 395"/>
              <a:gd name="T112" fmla="*/ 2147483647 w 369"/>
              <a:gd name="T113" fmla="*/ 2147483647 h 395"/>
              <a:gd name="T114" fmla="*/ 2147483647 w 369"/>
              <a:gd name="T115" fmla="*/ 2147483647 h 395"/>
              <a:gd name="T116" fmla="*/ 2147483647 w 369"/>
              <a:gd name="T117" fmla="*/ 2147483647 h 395"/>
              <a:gd name="T118" fmla="*/ 2147483647 w 369"/>
              <a:gd name="T119" fmla="*/ 2147483647 h 395"/>
              <a:gd name="T120" fmla="*/ 2147483647 w 369"/>
              <a:gd name="T121" fmla="*/ 2147483647 h 39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69" h="395">
                <a:moveTo>
                  <a:pt x="98" y="0"/>
                </a:moveTo>
                <a:cubicBezTo>
                  <a:pt x="88" y="0"/>
                  <a:pt x="81" y="7"/>
                  <a:pt x="77" y="15"/>
                </a:cubicBezTo>
                <a:cubicBezTo>
                  <a:pt x="73" y="23"/>
                  <a:pt x="71" y="33"/>
                  <a:pt x="71" y="44"/>
                </a:cubicBezTo>
                <a:cubicBezTo>
                  <a:pt x="71" y="48"/>
                  <a:pt x="71" y="52"/>
                  <a:pt x="72" y="56"/>
                </a:cubicBezTo>
                <a:lnTo>
                  <a:pt x="9" y="56"/>
                </a:lnTo>
                <a:cubicBezTo>
                  <a:pt x="4" y="56"/>
                  <a:pt x="1" y="60"/>
                  <a:pt x="0" y="64"/>
                </a:cubicBezTo>
                <a:lnTo>
                  <a:pt x="0" y="386"/>
                </a:lnTo>
                <a:cubicBezTo>
                  <a:pt x="1" y="391"/>
                  <a:pt x="5" y="395"/>
                  <a:pt x="9" y="395"/>
                </a:cubicBezTo>
                <a:lnTo>
                  <a:pt x="360" y="395"/>
                </a:lnTo>
                <a:cubicBezTo>
                  <a:pt x="365" y="394"/>
                  <a:pt x="369" y="391"/>
                  <a:pt x="369" y="386"/>
                </a:cubicBezTo>
                <a:lnTo>
                  <a:pt x="369" y="64"/>
                </a:lnTo>
                <a:cubicBezTo>
                  <a:pt x="369" y="59"/>
                  <a:pt x="365" y="56"/>
                  <a:pt x="360" y="56"/>
                </a:cubicBezTo>
                <a:lnTo>
                  <a:pt x="298" y="56"/>
                </a:lnTo>
                <a:cubicBezTo>
                  <a:pt x="299" y="52"/>
                  <a:pt x="299" y="48"/>
                  <a:pt x="299" y="44"/>
                </a:cubicBezTo>
                <a:cubicBezTo>
                  <a:pt x="299" y="33"/>
                  <a:pt x="297" y="23"/>
                  <a:pt x="293" y="15"/>
                </a:cubicBezTo>
                <a:cubicBezTo>
                  <a:pt x="289" y="7"/>
                  <a:pt x="282" y="0"/>
                  <a:pt x="272" y="0"/>
                </a:cubicBezTo>
                <a:cubicBezTo>
                  <a:pt x="262" y="0"/>
                  <a:pt x="256" y="7"/>
                  <a:pt x="251" y="15"/>
                </a:cubicBezTo>
                <a:cubicBezTo>
                  <a:pt x="247" y="23"/>
                  <a:pt x="245" y="33"/>
                  <a:pt x="245" y="44"/>
                </a:cubicBezTo>
                <a:cubicBezTo>
                  <a:pt x="245" y="48"/>
                  <a:pt x="245" y="52"/>
                  <a:pt x="246" y="56"/>
                </a:cubicBezTo>
                <a:lnTo>
                  <a:pt x="124" y="56"/>
                </a:lnTo>
                <a:cubicBezTo>
                  <a:pt x="124" y="52"/>
                  <a:pt x="125" y="48"/>
                  <a:pt x="125" y="44"/>
                </a:cubicBezTo>
                <a:cubicBezTo>
                  <a:pt x="125" y="33"/>
                  <a:pt x="122" y="23"/>
                  <a:pt x="118" y="15"/>
                </a:cubicBezTo>
                <a:cubicBezTo>
                  <a:pt x="114" y="7"/>
                  <a:pt x="107" y="0"/>
                  <a:pt x="98" y="0"/>
                </a:cubicBezTo>
                <a:close/>
                <a:moveTo>
                  <a:pt x="98" y="17"/>
                </a:moveTo>
                <a:cubicBezTo>
                  <a:pt x="98" y="17"/>
                  <a:pt x="101" y="18"/>
                  <a:pt x="103" y="23"/>
                </a:cubicBezTo>
                <a:cubicBezTo>
                  <a:pt x="106" y="28"/>
                  <a:pt x="108" y="35"/>
                  <a:pt x="108" y="44"/>
                </a:cubicBezTo>
                <a:cubicBezTo>
                  <a:pt x="108" y="48"/>
                  <a:pt x="107" y="52"/>
                  <a:pt x="106" y="56"/>
                </a:cubicBezTo>
                <a:lnTo>
                  <a:pt x="89" y="56"/>
                </a:lnTo>
                <a:cubicBezTo>
                  <a:pt x="88" y="52"/>
                  <a:pt x="88" y="48"/>
                  <a:pt x="88" y="44"/>
                </a:cubicBezTo>
                <a:cubicBezTo>
                  <a:pt x="88" y="35"/>
                  <a:pt x="90" y="28"/>
                  <a:pt x="92" y="23"/>
                </a:cubicBezTo>
                <a:cubicBezTo>
                  <a:pt x="95" y="18"/>
                  <a:pt x="97" y="17"/>
                  <a:pt x="98" y="17"/>
                </a:cubicBezTo>
                <a:close/>
                <a:moveTo>
                  <a:pt x="272" y="17"/>
                </a:moveTo>
                <a:cubicBezTo>
                  <a:pt x="273" y="17"/>
                  <a:pt x="275" y="18"/>
                  <a:pt x="277" y="23"/>
                </a:cubicBezTo>
                <a:cubicBezTo>
                  <a:pt x="280" y="28"/>
                  <a:pt x="282" y="35"/>
                  <a:pt x="282" y="44"/>
                </a:cubicBezTo>
                <a:cubicBezTo>
                  <a:pt x="282" y="48"/>
                  <a:pt x="281" y="52"/>
                  <a:pt x="281" y="56"/>
                </a:cubicBezTo>
                <a:lnTo>
                  <a:pt x="263" y="56"/>
                </a:lnTo>
                <a:cubicBezTo>
                  <a:pt x="263" y="52"/>
                  <a:pt x="262" y="48"/>
                  <a:pt x="262" y="44"/>
                </a:cubicBezTo>
                <a:cubicBezTo>
                  <a:pt x="262" y="35"/>
                  <a:pt x="264" y="28"/>
                  <a:pt x="267" y="23"/>
                </a:cubicBezTo>
                <a:cubicBezTo>
                  <a:pt x="269" y="18"/>
                  <a:pt x="272" y="17"/>
                  <a:pt x="272" y="17"/>
                </a:cubicBezTo>
                <a:close/>
                <a:moveTo>
                  <a:pt x="18" y="118"/>
                </a:moveTo>
                <a:lnTo>
                  <a:pt x="351" y="118"/>
                </a:lnTo>
                <a:lnTo>
                  <a:pt x="351" y="377"/>
                </a:lnTo>
                <a:lnTo>
                  <a:pt x="18" y="377"/>
                </a:lnTo>
                <a:lnTo>
                  <a:pt x="18" y="118"/>
                </a:lnTo>
                <a:close/>
                <a:moveTo>
                  <a:pt x="129" y="146"/>
                </a:moveTo>
                <a:cubicBezTo>
                  <a:pt x="123" y="146"/>
                  <a:pt x="120" y="150"/>
                  <a:pt x="120" y="155"/>
                </a:cubicBezTo>
                <a:lnTo>
                  <a:pt x="120" y="191"/>
                </a:lnTo>
                <a:cubicBezTo>
                  <a:pt x="120" y="196"/>
                  <a:pt x="124" y="199"/>
                  <a:pt x="129" y="199"/>
                </a:cubicBezTo>
                <a:lnTo>
                  <a:pt x="164" y="199"/>
                </a:lnTo>
                <a:cubicBezTo>
                  <a:pt x="170" y="199"/>
                  <a:pt x="173" y="195"/>
                  <a:pt x="173" y="191"/>
                </a:cubicBezTo>
                <a:lnTo>
                  <a:pt x="173" y="155"/>
                </a:lnTo>
                <a:cubicBezTo>
                  <a:pt x="173" y="150"/>
                  <a:pt x="169" y="146"/>
                  <a:pt x="164" y="146"/>
                </a:cubicBezTo>
                <a:lnTo>
                  <a:pt x="129" y="146"/>
                </a:lnTo>
                <a:close/>
                <a:moveTo>
                  <a:pt x="205" y="146"/>
                </a:moveTo>
                <a:cubicBezTo>
                  <a:pt x="200" y="146"/>
                  <a:pt x="196" y="150"/>
                  <a:pt x="196" y="155"/>
                </a:cubicBezTo>
                <a:lnTo>
                  <a:pt x="196" y="191"/>
                </a:lnTo>
                <a:cubicBezTo>
                  <a:pt x="197" y="196"/>
                  <a:pt x="200" y="199"/>
                  <a:pt x="205" y="199"/>
                </a:cubicBezTo>
                <a:lnTo>
                  <a:pt x="241" y="199"/>
                </a:lnTo>
                <a:cubicBezTo>
                  <a:pt x="246" y="199"/>
                  <a:pt x="250" y="195"/>
                  <a:pt x="250" y="191"/>
                </a:cubicBezTo>
                <a:lnTo>
                  <a:pt x="250" y="155"/>
                </a:lnTo>
                <a:cubicBezTo>
                  <a:pt x="249" y="150"/>
                  <a:pt x="246" y="146"/>
                  <a:pt x="241" y="146"/>
                </a:cubicBezTo>
                <a:lnTo>
                  <a:pt x="205" y="146"/>
                </a:lnTo>
                <a:close/>
                <a:moveTo>
                  <a:pt x="282" y="146"/>
                </a:moveTo>
                <a:cubicBezTo>
                  <a:pt x="276" y="146"/>
                  <a:pt x="273" y="150"/>
                  <a:pt x="273" y="155"/>
                </a:cubicBezTo>
                <a:lnTo>
                  <a:pt x="273" y="191"/>
                </a:lnTo>
                <a:cubicBezTo>
                  <a:pt x="273" y="196"/>
                  <a:pt x="277" y="199"/>
                  <a:pt x="282" y="199"/>
                </a:cubicBezTo>
                <a:lnTo>
                  <a:pt x="317" y="199"/>
                </a:lnTo>
                <a:cubicBezTo>
                  <a:pt x="323" y="199"/>
                  <a:pt x="326" y="195"/>
                  <a:pt x="326" y="191"/>
                </a:cubicBezTo>
                <a:lnTo>
                  <a:pt x="326" y="155"/>
                </a:lnTo>
                <a:cubicBezTo>
                  <a:pt x="326" y="150"/>
                  <a:pt x="322" y="146"/>
                  <a:pt x="317" y="146"/>
                </a:cubicBezTo>
                <a:lnTo>
                  <a:pt x="282" y="146"/>
                </a:lnTo>
                <a:close/>
                <a:moveTo>
                  <a:pt x="137" y="164"/>
                </a:moveTo>
                <a:lnTo>
                  <a:pt x="156" y="164"/>
                </a:lnTo>
                <a:lnTo>
                  <a:pt x="156" y="182"/>
                </a:lnTo>
                <a:lnTo>
                  <a:pt x="137" y="182"/>
                </a:lnTo>
                <a:lnTo>
                  <a:pt x="137" y="164"/>
                </a:lnTo>
                <a:close/>
                <a:moveTo>
                  <a:pt x="214" y="164"/>
                </a:moveTo>
                <a:lnTo>
                  <a:pt x="232" y="164"/>
                </a:lnTo>
                <a:lnTo>
                  <a:pt x="232" y="182"/>
                </a:lnTo>
                <a:lnTo>
                  <a:pt x="214" y="182"/>
                </a:lnTo>
                <a:lnTo>
                  <a:pt x="214" y="164"/>
                </a:lnTo>
                <a:close/>
                <a:moveTo>
                  <a:pt x="290" y="164"/>
                </a:moveTo>
                <a:lnTo>
                  <a:pt x="309" y="164"/>
                </a:lnTo>
                <a:lnTo>
                  <a:pt x="309" y="182"/>
                </a:lnTo>
                <a:lnTo>
                  <a:pt x="290" y="182"/>
                </a:lnTo>
                <a:lnTo>
                  <a:pt x="290" y="164"/>
                </a:lnTo>
                <a:close/>
                <a:moveTo>
                  <a:pt x="52" y="220"/>
                </a:moveTo>
                <a:cubicBezTo>
                  <a:pt x="47" y="220"/>
                  <a:pt x="43" y="224"/>
                  <a:pt x="43" y="228"/>
                </a:cubicBezTo>
                <a:lnTo>
                  <a:pt x="43" y="264"/>
                </a:lnTo>
                <a:cubicBezTo>
                  <a:pt x="50" y="274"/>
                  <a:pt x="42" y="272"/>
                  <a:pt x="52" y="273"/>
                </a:cubicBezTo>
                <a:lnTo>
                  <a:pt x="88" y="273"/>
                </a:lnTo>
                <a:cubicBezTo>
                  <a:pt x="93" y="273"/>
                  <a:pt x="97" y="269"/>
                  <a:pt x="97" y="264"/>
                </a:cubicBezTo>
                <a:lnTo>
                  <a:pt x="97" y="228"/>
                </a:lnTo>
                <a:cubicBezTo>
                  <a:pt x="96" y="223"/>
                  <a:pt x="93" y="220"/>
                  <a:pt x="88" y="220"/>
                </a:cubicBezTo>
                <a:lnTo>
                  <a:pt x="52" y="220"/>
                </a:lnTo>
                <a:close/>
                <a:moveTo>
                  <a:pt x="129" y="220"/>
                </a:moveTo>
                <a:cubicBezTo>
                  <a:pt x="123" y="220"/>
                  <a:pt x="120" y="224"/>
                  <a:pt x="120" y="228"/>
                </a:cubicBezTo>
                <a:lnTo>
                  <a:pt x="120" y="264"/>
                </a:lnTo>
                <a:cubicBezTo>
                  <a:pt x="120" y="269"/>
                  <a:pt x="124" y="273"/>
                  <a:pt x="129" y="273"/>
                </a:cubicBezTo>
                <a:lnTo>
                  <a:pt x="164" y="273"/>
                </a:lnTo>
                <a:cubicBezTo>
                  <a:pt x="170" y="273"/>
                  <a:pt x="173" y="269"/>
                  <a:pt x="173" y="264"/>
                </a:cubicBezTo>
                <a:lnTo>
                  <a:pt x="173" y="228"/>
                </a:lnTo>
                <a:cubicBezTo>
                  <a:pt x="173" y="223"/>
                  <a:pt x="169" y="220"/>
                  <a:pt x="164" y="220"/>
                </a:cubicBezTo>
                <a:lnTo>
                  <a:pt x="129" y="220"/>
                </a:lnTo>
                <a:close/>
                <a:moveTo>
                  <a:pt x="205" y="220"/>
                </a:moveTo>
                <a:cubicBezTo>
                  <a:pt x="200" y="220"/>
                  <a:pt x="196" y="224"/>
                  <a:pt x="196" y="228"/>
                </a:cubicBezTo>
                <a:lnTo>
                  <a:pt x="196" y="264"/>
                </a:lnTo>
                <a:cubicBezTo>
                  <a:pt x="197" y="269"/>
                  <a:pt x="200" y="273"/>
                  <a:pt x="205" y="273"/>
                </a:cubicBezTo>
                <a:lnTo>
                  <a:pt x="241" y="273"/>
                </a:lnTo>
                <a:cubicBezTo>
                  <a:pt x="246" y="273"/>
                  <a:pt x="250" y="269"/>
                  <a:pt x="250" y="264"/>
                </a:cubicBezTo>
                <a:lnTo>
                  <a:pt x="250" y="228"/>
                </a:lnTo>
                <a:cubicBezTo>
                  <a:pt x="249" y="223"/>
                  <a:pt x="246" y="220"/>
                  <a:pt x="241" y="220"/>
                </a:cubicBezTo>
                <a:lnTo>
                  <a:pt x="205" y="220"/>
                </a:lnTo>
                <a:close/>
                <a:moveTo>
                  <a:pt x="282" y="220"/>
                </a:moveTo>
                <a:cubicBezTo>
                  <a:pt x="276" y="220"/>
                  <a:pt x="273" y="224"/>
                  <a:pt x="273" y="228"/>
                </a:cubicBezTo>
                <a:lnTo>
                  <a:pt x="273" y="264"/>
                </a:lnTo>
                <a:cubicBezTo>
                  <a:pt x="273" y="269"/>
                  <a:pt x="277" y="273"/>
                  <a:pt x="282" y="273"/>
                </a:cubicBezTo>
                <a:lnTo>
                  <a:pt x="317" y="273"/>
                </a:lnTo>
                <a:cubicBezTo>
                  <a:pt x="323" y="273"/>
                  <a:pt x="326" y="269"/>
                  <a:pt x="326" y="264"/>
                </a:cubicBezTo>
                <a:lnTo>
                  <a:pt x="326" y="228"/>
                </a:lnTo>
                <a:cubicBezTo>
                  <a:pt x="326" y="223"/>
                  <a:pt x="322" y="220"/>
                  <a:pt x="317" y="220"/>
                </a:cubicBezTo>
                <a:lnTo>
                  <a:pt x="282" y="220"/>
                </a:lnTo>
                <a:close/>
                <a:moveTo>
                  <a:pt x="61" y="237"/>
                </a:moveTo>
                <a:lnTo>
                  <a:pt x="79" y="237"/>
                </a:lnTo>
                <a:lnTo>
                  <a:pt x="79" y="255"/>
                </a:lnTo>
                <a:lnTo>
                  <a:pt x="61" y="255"/>
                </a:lnTo>
                <a:lnTo>
                  <a:pt x="61" y="237"/>
                </a:lnTo>
                <a:close/>
                <a:moveTo>
                  <a:pt x="137" y="237"/>
                </a:moveTo>
                <a:lnTo>
                  <a:pt x="156" y="237"/>
                </a:lnTo>
                <a:lnTo>
                  <a:pt x="156" y="255"/>
                </a:lnTo>
                <a:lnTo>
                  <a:pt x="137" y="255"/>
                </a:lnTo>
                <a:lnTo>
                  <a:pt x="137" y="237"/>
                </a:lnTo>
                <a:close/>
                <a:moveTo>
                  <a:pt x="214" y="237"/>
                </a:moveTo>
                <a:lnTo>
                  <a:pt x="232" y="237"/>
                </a:lnTo>
                <a:lnTo>
                  <a:pt x="232" y="255"/>
                </a:lnTo>
                <a:lnTo>
                  <a:pt x="214" y="255"/>
                </a:lnTo>
                <a:lnTo>
                  <a:pt x="214" y="237"/>
                </a:lnTo>
                <a:close/>
                <a:moveTo>
                  <a:pt x="290" y="237"/>
                </a:moveTo>
                <a:lnTo>
                  <a:pt x="309" y="237"/>
                </a:lnTo>
                <a:lnTo>
                  <a:pt x="309" y="255"/>
                </a:lnTo>
                <a:lnTo>
                  <a:pt x="290" y="255"/>
                </a:lnTo>
                <a:lnTo>
                  <a:pt x="290" y="237"/>
                </a:lnTo>
                <a:close/>
                <a:moveTo>
                  <a:pt x="52" y="293"/>
                </a:moveTo>
                <a:cubicBezTo>
                  <a:pt x="50" y="293"/>
                  <a:pt x="47" y="294"/>
                  <a:pt x="46" y="296"/>
                </a:cubicBezTo>
                <a:cubicBezTo>
                  <a:pt x="44" y="297"/>
                  <a:pt x="43" y="300"/>
                  <a:pt x="43" y="302"/>
                </a:cubicBezTo>
                <a:lnTo>
                  <a:pt x="43" y="338"/>
                </a:lnTo>
                <a:cubicBezTo>
                  <a:pt x="44" y="343"/>
                  <a:pt x="47" y="347"/>
                  <a:pt x="52" y="347"/>
                </a:cubicBezTo>
                <a:lnTo>
                  <a:pt x="88" y="347"/>
                </a:lnTo>
                <a:cubicBezTo>
                  <a:pt x="93" y="346"/>
                  <a:pt x="97" y="343"/>
                  <a:pt x="97" y="338"/>
                </a:cubicBezTo>
                <a:lnTo>
                  <a:pt x="97" y="302"/>
                </a:lnTo>
                <a:cubicBezTo>
                  <a:pt x="96" y="297"/>
                  <a:pt x="93" y="293"/>
                  <a:pt x="88" y="293"/>
                </a:cubicBezTo>
                <a:lnTo>
                  <a:pt x="52" y="293"/>
                </a:lnTo>
                <a:close/>
                <a:moveTo>
                  <a:pt x="129" y="293"/>
                </a:moveTo>
                <a:cubicBezTo>
                  <a:pt x="123" y="294"/>
                  <a:pt x="120" y="297"/>
                  <a:pt x="120" y="302"/>
                </a:cubicBezTo>
                <a:lnTo>
                  <a:pt x="120" y="338"/>
                </a:lnTo>
                <a:cubicBezTo>
                  <a:pt x="120" y="343"/>
                  <a:pt x="124" y="347"/>
                  <a:pt x="129" y="347"/>
                </a:cubicBezTo>
                <a:lnTo>
                  <a:pt x="164" y="347"/>
                </a:lnTo>
                <a:cubicBezTo>
                  <a:pt x="170" y="346"/>
                  <a:pt x="173" y="343"/>
                  <a:pt x="173" y="338"/>
                </a:cubicBezTo>
                <a:lnTo>
                  <a:pt x="173" y="302"/>
                </a:lnTo>
                <a:cubicBezTo>
                  <a:pt x="173" y="297"/>
                  <a:pt x="169" y="293"/>
                  <a:pt x="164" y="293"/>
                </a:cubicBezTo>
                <a:lnTo>
                  <a:pt x="129" y="293"/>
                </a:lnTo>
                <a:close/>
                <a:moveTo>
                  <a:pt x="205" y="293"/>
                </a:moveTo>
                <a:cubicBezTo>
                  <a:pt x="200" y="294"/>
                  <a:pt x="196" y="297"/>
                  <a:pt x="196" y="302"/>
                </a:cubicBezTo>
                <a:lnTo>
                  <a:pt x="196" y="338"/>
                </a:lnTo>
                <a:cubicBezTo>
                  <a:pt x="197" y="343"/>
                  <a:pt x="200" y="347"/>
                  <a:pt x="205" y="347"/>
                </a:cubicBezTo>
                <a:lnTo>
                  <a:pt x="241" y="347"/>
                </a:lnTo>
                <a:cubicBezTo>
                  <a:pt x="246" y="346"/>
                  <a:pt x="250" y="343"/>
                  <a:pt x="250" y="338"/>
                </a:cubicBezTo>
                <a:lnTo>
                  <a:pt x="250" y="302"/>
                </a:lnTo>
                <a:cubicBezTo>
                  <a:pt x="249" y="297"/>
                  <a:pt x="246" y="293"/>
                  <a:pt x="241" y="293"/>
                </a:cubicBezTo>
                <a:lnTo>
                  <a:pt x="205" y="293"/>
                </a:lnTo>
                <a:close/>
                <a:moveTo>
                  <a:pt x="61" y="311"/>
                </a:moveTo>
                <a:lnTo>
                  <a:pt x="79" y="311"/>
                </a:lnTo>
                <a:lnTo>
                  <a:pt x="79" y="329"/>
                </a:lnTo>
                <a:lnTo>
                  <a:pt x="61" y="329"/>
                </a:lnTo>
                <a:lnTo>
                  <a:pt x="61" y="311"/>
                </a:lnTo>
                <a:close/>
                <a:moveTo>
                  <a:pt x="137" y="311"/>
                </a:moveTo>
                <a:lnTo>
                  <a:pt x="156" y="311"/>
                </a:lnTo>
                <a:lnTo>
                  <a:pt x="156" y="329"/>
                </a:lnTo>
                <a:lnTo>
                  <a:pt x="137" y="329"/>
                </a:lnTo>
                <a:lnTo>
                  <a:pt x="137" y="311"/>
                </a:lnTo>
                <a:close/>
                <a:moveTo>
                  <a:pt x="214" y="311"/>
                </a:moveTo>
                <a:lnTo>
                  <a:pt x="232" y="311"/>
                </a:lnTo>
                <a:lnTo>
                  <a:pt x="232" y="329"/>
                </a:lnTo>
                <a:lnTo>
                  <a:pt x="214" y="329"/>
                </a:lnTo>
                <a:lnTo>
                  <a:pt x="214" y="31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sz="80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9F712BF-6035-D7D6-C67D-2F712BA7DC00}"/>
              </a:ext>
            </a:extLst>
          </p:cNvPr>
          <p:cNvSpPr/>
          <p:nvPr/>
        </p:nvSpPr>
        <p:spPr>
          <a:xfrm>
            <a:off x="62065" y="3465069"/>
            <a:ext cx="7723078" cy="594883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3B671C9-C57E-2F6A-4885-140198E549DF}"/>
              </a:ext>
            </a:extLst>
          </p:cNvPr>
          <p:cNvSpPr/>
          <p:nvPr/>
        </p:nvSpPr>
        <p:spPr>
          <a:xfrm>
            <a:off x="178991" y="2118102"/>
            <a:ext cx="7606151" cy="86401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251277F-66B3-2B12-7E71-60202E3B7026}"/>
              </a:ext>
            </a:extLst>
          </p:cNvPr>
          <p:cNvSpPr/>
          <p:nvPr/>
        </p:nvSpPr>
        <p:spPr>
          <a:xfrm>
            <a:off x="178991" y="1787090"/>
            <a:ext cx="7606151" cy="274955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EAAF55CB-F59B-752E-2E8D-6E8C65A16155}"/>
              </a:ext>
            </a:extLst>
          </p:cNvPr>
          <p:cNvGrpSpPr/>
          <p:nvPr/>
        </p:nvGrpSpPr>
        <p:grpSpPr>
          <a:xfrm>
            <a:off x="12565" y="4174143"/>
            <a:ext cx="2658872" cy="1098970"/>
            <a:chOff x="437145" y="5130333"/>
            <a:chExt cx="2658872" cy="1098970"/>
          </a:xfrm>
        </p:grpSpPr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920E5A37-4990-F8C4-00A4-D36FE4266591}"/>
                </a:ext>
              </a:extLst>
            </p:cNvPr>
            <p:cNvGrpSpPr/>
            <p:nvPr/>
          </p:nvGrpSpPr>
          <p:grpSpPr>
            <a:xfrm>
              <a:off x="437145" y="5130333"/>
              <a:ext cx="2658872" cy="1098970"/>
              <a:chOff x="676726" y="5310774"/>
              <a:chExt cx="2658872" cy="1098970"/>
            </a:xfrm>
          </p:grpSpPr>
          <p:sp>
            <p:nvSpPr>
              <p:cNvPr id="31" name="직사각형 30">
                <a:extLst>
                  <a:ext uri="{FF2B5EF4-FFF2-40B4-BE49-F238E27FC236}">
                    <a16:creationId xmlns:a16="http://schemas.microsoft.com/office/drawing/2014/main" id="{B45753B8-C336-39EA-C3FF-5CC2EC739518}"/>
                  </a:ext>
                </a:extLst>
              </p:cNvPr>
              <p:cNvSpPr/>
              <p:nvPr/>
            </p:nvSpPr>
            <p:spPr>
              <a:xfrm>
                <a:off x="678776" y="5469940"/>
                <a:ext cx="2656822" cy="939804"/>
              </a:xfrm>
              <a:prstGeom prst="rect">
                <a:avLst/>
              </a:prstGeom>
              <a:noFill/>
              <a:ln>
                <a:solidFill>
                  <a:srgbClr val="EE0000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" name="직사각형 31">
                <a:extLst>
                  <a:ext uri="{FF2B5EF4-FFF2-40B4-BE49-F238E27FC236}">
                    <a16:creationId xmlns:a16="http://schemas.microsoft.com/office/drawing/2014/main" id="{2C4436AB-78F5-4145-2393-CB1ABB81C516}"/>
                  </a:ext>
                </a:extLst>
              </p:cNvPr>
              <p:cNvSpPr/>
              <p:nvPr/>
            </p:nvSpPr>
            <p:spPr>
              <a:xfrm>
                <a:off x="676726" y="5310774"/>
                <a:ext cx="427050" cy="161116"/>
              </a:xfrm>
              <a:prstGeom prst="rect">
                <a:avLst/>
              </a:prstGeom>
              <a:solidFill>
                <a:srgbClr val="EE0000"/>
              </a:solidFill>
              <a:ln>
                <a:solidFill>
                  <a:srgbClr val="EE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900" dirty="0"/>
                  <a:t>신규</a:t>
                </a:r>
              </a:p>
            </p:txBody>
          </p:sp>
        </p:grp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E033F9D9-E4DB-1991-73A3-FD6EC253F4E2}"/>
                </a:ext>
              </a:extLst>
            </p:cNvPr>
            <p:cNvGrpSpPr/>
            <p:nvPr/>
          </p:nvGrpSpPr>
          <p:grpSpPr>
            <a:xfrm>
              <a:off x="491818" y="5364011"/>
              <a:ext cx="2549525" cy="838167"/>
              <a:chOff x="3425825" y="5391136"/>
              <a:chExt cx="2549525" cy="838167"/>
            </a:xfrm>
          </p:grpSpPr>
          <p:sp>
            <p:nvSpPr>
              <p:cNvPr id="29" name="말풍선: 모서리가 둥근 사각형 28">
                <a:extLst>
                  <a:ext uri="{FF2B5EF4-FFF2-40B4-BE49-F238E27FC236}">
                    <a16:creationId xmlns:a16="http://schemas.microsoft.com/office/drawing/2014/main" id="{EF2A5A06-4AA4-3960-E1C8-AF19C68D8017}"/>
                  </a:ext>
                </a:extLst>
              </p:cNvPr>
              <p:cNvSpPr/>
              <p:nvPr/>
            </p:nvSpPr>
            <p:spPr>
              <a:xfrm>
                <a:off x="3425825" y="5391136"/>
                <a:ext cx="2549525" cy="838167"/>
              </a:xfrm>
              <a:prstGeom prst="wedgeRoundRectCallout">
                <a:avLst>
                  <a:gd name="adj1" fmla="val 3722"/>
                  <a:gd name="adj2" fmla="val -132549"/>
                  <a:gd name="adj3" fmla="val 16667"/>
                </a:avLst>
              </a:prstGeom>
              <a:solidFill>
                <a:schemeClr val="bg1"/>
              </a:solidFill>
              <a:ln w="635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ko-KR" altLang="en-US" sz="800" dirty="0">
                    <a:solidFill>
                      <a:schemeClr val="tx1"/>
                    </a:solidFill>
                    <a:latin typeface="+mn-ea"/>
                  </a:rPr>
                  <a:t>사업자등록번호 항목에는 데모 진행을 위해 </a:t>
                </a:r>
                <a:r>
                  <a:rPr lang="en-US" altLang="ko-KR" sz="800" dirty="0">
                    <a:solidFill>
                      <a:schemeClr val="tx1"/>
                    </a:solidFill>
                    <a:latin typeface="+mn-ea"/>
                  </a:rPr>
                  <a:t>1108500010</a:t>
                </a:r>
                <a:r>
                  <a:rPr lang="ko-KR" altLang="en-US" sz="800" dirty="0">
                    <a:solidFill>
                      <a:schemeClr val="tx1"/>
                    </a:solidFill>
                    <a:latin typeface="+mn-ea"/>
                  </a:rPr>
                  <a:t>를 입력해 주세요</a:t>
                </a:r>
                <a:r>
                  <a:rPr lang="en-US" altLang="ko-KR" sz="800" dirty="0">
                    <a:solidFill>
                      <a:schemeClr val="tx1"/>
                    </a:solidFill>
                    <a:latin typeface="+mn-ea"/>
                  </a:rPr>
                  <a:t>.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</a:pPr>
                <a:r>
                  <a:rPr lang="ko-KR" altLang="en-US" sz="800" dirty="0">
                    <a:solidFill>
                      <a:schemeClr val="tx1"/>
                    </a:solidFill>
                    <a:latin typeface="+mn-ea"/>
                  </a:rPr>
                  <a:t>실제 채권을 발행할 때는 수취기업의 실제 사업자등록번호를 자유롭게 입력하시면 됩니다</a:t>
                </a:r>
                <a:r>
                  <a:rPr lang="en-US" altLang="ko-KR" sz="800" dirty="0">
                    <a:solidFill>
                      <a:schemeClr val="tx1"/>
                    </a:solidFill>
                    <a:latin typeface="+mn-ea"/>
                  </a:rPr>
                  <a:t>.</a:t>
                </a:r>
              </a:p>
            </p:txBody>
          </p:sp>
          <p:sp>
            <p:nvSpPr>
              <p:cNvPr id="30" name="Close" descr="&lt;SmartSettings&gt;&lt;SmartResize anchorLeft=&quot;None&quot; anchorTop=&quot;Absolute&quot; anchorRight=&quot;Absolute&quot; anchorBottom=&quot;None&quot; /&gt;&lt;/SmartSettings&gt;">
                <a:extLst>
                  <a:ext uri="{FF2B5EF4-FFF2-40B4-BE49-F238E27FC236}">
                    <a16:creationId xmlns:a16="http://schemas.microsoft.com/office/drawing/2014/main" id="{494F85AC-5716-CFB6-A785-622A333846C0}"/>
                  </a:ext>
                </a:extLst>
              </p:cNvPr>
              <p:cNvSpPr>
                <a:spLocks noChangeAspect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5862333" y="5443771"/>
                <a:ext cx="50401" cy="79438"/>
              </a:xfrm>
              <a:custGeom>
                <a:avLst/>
                <a:gdLst>
                  <a:gd name="T0" fmla="*/ 3 w 47"/>
                  <a:gd name="T1" fmla="*/ 0 h 50"/>
                  <a:gd name="T2" fmla="*/ 0 w 47"/>
                  <a:gd name="T3" fmla="*/ 3 h 50"/>
                  <a:gd name="T4" fmla="*/ 20 w 47"/>
                  <a:gd name="T5" fmla="*/ 25 h 50"/>
                  <a:gd name="T6" fmla="*/ 0 w 47"/>
                  <a:gd name="T7" fmla="*/ 46 h 50"/>
                  <a:gd name="T8" fmla="*/ 3 w 47"/>
                  <a:gd name="T9" fmla="*/ 50 h 50"/>
                  <a:gd name="T10" fmla="*/ 23 w 47"/>
                  <a:gd name="T11" fmla="*/ 28 h 50"/>
                  <a:gd name="T12" fmla="*/ 44 w 47"/>
                  <a:gd name="T13" fmla="*/ 49 h 50"/>
                  <a:gd name="T14" fmla="*/ 47 w 47"/>
                  <a:gd name="T15" fmla="*/ 46 h 50"/>
                  <a:gd name="T16" fmla="*/ 27 w 47"/>
                  <a:gd name="T17" fmla="*/ 25 h 50"/>
                  <a:gd name="T18" fmla="*/ 47 w 47"/>
                  <a:gd name="T19" fmla="*/ 3 h 50"/>
                  <a:gd name="T20" fmla="*/ 44 w 47"/>
                  <a:gd name="T21" fmla="*/ 0 h 50"/>
                  <a:gd name="T22" fmla="*/ 24 w 47"/>
                  <a:gd name="T23" fmla="*/ 21 h 50"/>
                  <a:gd name="T24" fmla="*/ 3 w 47"/>
                  <a:gd name="T2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50">
                    <a:moveTo>
                      <a:pt x="3" y="0"/>
                    </a:moveTo>
                    <a:lnTo>
                      <a:pt x="0" y="3"/>
                    </a:lnTo>
                    <a:lnTo>
                      <a:pt x="20" y="25"/>
                    </a:lnTo>
                    <a:lnTo>
                      <a:pt x="0" y="46"/>
                    </a:lnTo>
                    <a:lnTo>
                      <a:pt x="3" y="50"/>
                    </a:lnTo>
                    <a:lnTo>
                      <a:pt x="23" y="28"/>
                    </a:lnTo>
                    <a:lnTo>
                      <a:pt x="44" y="49"/>
                    </a:lnTo>
                    <a:lnTo>
                      <a:pt x="47" y="46"/>
                    </a:lnTo>
                    <a:lnTo>
                      <a:pt x="27" y="25"/>
                    </a:lnTo>
                    <a:lnTo>
                      <a:pt x="47" y="3"/>
                    </a:lnTo>
                    <a:lnTo>
                      <a:pt x="44" y="0"/>
                    </a:lnTo>
                    <a:lnTo>
                      <a:pt x="24" y="2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+mn-ea"/>
                  <a:cs typeface="Segoe UI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96863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9C04E-B793-8941-09A2-37475834C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>
            <a:extLst>
              <a:ext uri="{FF2B5EF4-FFF2-40B4-BE49-F238E27FC236}">
                <a16:creationId xmlns:a16="http://schemas.microsoft.com/office/drawing/2014/main" id="{45565657-3513-D19C-111E-D4E5A3F167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TR_00055P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12D314E-2AFE-428F-ACCD-4060F235E1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판매기업 찾기 팝업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3B97EC7-813E-9967-4AA8-921BA6CA6C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Popup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E3E77D7-8437-B8EF-DD24-96818B081A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구매 </a:t>
            </a:r>
            <a:r>
              <a:rPr lang="en-US" altLang="ko-KR" dirty="0"/>
              <a:t>+ </a:t>
            </a:r>
            <a:r>
              <a:rPr lang="ko-KR" altLang="en-US" dirty="0"/>
              <a:t>판매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04F0B478-04C0-C134-4004-E837222ED24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외상</a:t>
            </a:r>
            <a:r>
              <a:rPr lang="en-US" altLang="ko-KR" dirty="0"/>
              <a:t>,</a:t>
            </a:r>
            <a:r>
              <a:rPr lang="ko-KR" altLang="en-US" dirty="0"/>
              <a:t>상생매출채권발행 </a:t>
            </a:r>
            <a:r>
              <a:rPr lang="en-US" altLang="ko-KR" dirty="0"/>
              <a:t>&gt; </a:t>
            </a:r>
            <a:r>
              <a:rPr lang="ko-KR" altLang="en-US" dirty="0"/>
              <a:t>판매기업</a:t>
            </a:r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10A3A20A-072D-4590-96CB-3DAE0BA95D6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ko-KR" altLang="en-US" dirty="0"/>
              <a:t>판매기업 찾기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710F4A9-1E80-8714-7CB9-6386A548B66F}"/>
              </a:ext>
            </a:extLst>
          </p:cNvPr>
          <p:cNvSpPr/>
          <p:nvPr/>
        </p:nvSpPr>
        <p:spPr bwMode="auto">
          <a:xfrm>
            <a:off x="719381" y="2495283"/>
            <a:ext cx="5957714" cy="3572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49530" tIns="49530" rIns="49530" bIns="4953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050" b="1" dirty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452B103-0DD8-C7B6-7FF8-F6C1C2CB2903}"/>
              </a:ext>
            </a:extLst>
          </p:cNvPr>
          <p:cNvSpPr/>
          <p:nvPr/>
        </p:nvSpPr>
        <p:spPr bwMode="auto">
          <a:xfrm>
            <a:off x="5588323" y="2576724"/>
            <a:ext cx="508027" cy="216024"/>
          </a:xfrm>
          <a:prstGeom prst="rect">
            <a:avLst/>
          </a:prstGeom>
          <a:solidFill>
            <a:srgbClr val="40404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2000" tIns="32400" rIns="36000" bIns="324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8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조회</a:t>
            </a:r>
          </a:p>
        </p:txBody>
      </p:sp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3738D1D1-1331-8636-5B50-C3337261C2AA}"/>
              </a:ext>
            </a:extLst>
          </p:cNvPr>
          <p:cNvGraphicFramePr>
            <a:graphicFrameLocks noGrp="1"/>
          </p:cNvGraphicFramePr>
          <p:nvPr/>
        </p:nvGraphicFramePr>
        <p:xfrm>
          <a:off x="726796" y="3204807"/>
          <a:ext cx="5913939" cy="612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129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3081012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437089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908709">
                  <a:extLst>
                    <a:ext uri="{9D8B030D-6E8A-4147-A177-3AD203B41FA5}">
                      <a16:colId xmlns:a16="http://schemas.microsoft.com/office/drawing/2014/main" val="1435321311"/>
                    </a:ext>
                  </a:extLst>
                </a:gridCol>
              </a:tblGrid>
              <a:tr h="3243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No.</a:t>
                      </a:r>
                      <a:endParaRPr lang="ko-KR" altLang="en-US" sz="800" b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사업자명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사업자등록번호</a:t>
                      </a:r>
                      <a:endParaRPr lang="ko-KR" altLang="en-US" sz="800" b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신규전자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110-85-00010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1572451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71E6B160-3918-7EB6-8E4E-C72E9337F8C1}"/>
              </a:ext>
            </a:extLst>
          </p:cNvPr>
          <p:cNvSpPr txBox="1"/>
          <p:nvPr/>
        </p:nvSpPr>
        <p:spPr>
          <a:xfrm>
            <a:off x="703281" y="2991648"/>
            <a:ext cx="1224136" cy="205881"/>
          </a:xfrm>
          <a:prstGeom prst="rect">
            <a:avLst/>
          </a:prstGeom>
        </p:spPr>
        <p:txBody>
          <a:bodyPr wrap="square" lIns="36000" tIns="36000" rIns="36000" bIns="36000" rtlCol="0" anchor="ctr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총 </a:t>
            </a:r>
            <a:r>
              <a:rPr kumimoji="0" lang="en-US" altLang="ko-KR" sz="800" b="1" i="0" u="none" strike="noStrike" kern="0" cap="none" spc="-46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 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건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srgbClr val="E0403D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/n 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페이지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800" b="0" i="0" u="none" strike="noStrike" kern="0" cap="none" spc="-46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3F9062D6-138C-1E28-4321-5BCAEDD8CCBD}"/>
              </a:ext>
            </a:extLst>
          </p:cNvPr>
          <p:cNvSpPr/>
          <p:nvPr/>
        </p:nvSpPr>
        <p:spPr bwMode="auto">
          <a:xfrm>
            <a:off x="5973720" y="3552011"/>
            <a:ext cx="439334" cy="196385"/>
          </a:xfrm>
          <a:prstGeom prst="rect">
            <a:avLst/>
          </a:prstGeom>
          <a:solidFill>
            <a:schemeClr val="bg1"/>
          </a:solidFill>
          <a:ln w="6350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2400" rIns="36000" bIns="32400" rtlCol="0" anchor="ctr"/>
          <a:lstStyle/>
          <a:p>
            <a:pPr algn="ctr"/>
            <a:r>
              <a:rPr lang="ko-KR" altLang="en-US" sz="8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itchFamily="34" charset="0"/>
              </a:rPr>
              <a:t>선택</a:t>
            </a:r>
          </a:p>
        </p:txBody>
      </p:sp>
      <p:grpSp>
        <p:nvGrpSpPr>
          <p:cNvPr id="31" name="Google Shape;469;p30">
            <a:extLst>
              <a:ext uri="{FF2B5EF4-FFF2-40B4-BE49-F238E27FC236}">
                <a16:creationId xmlns:a16="http://schemas.microsoft.com/office/drawing/2014/main" id="{0B681641-8968-787F-FFC5-CADE864A3EB8}"/>
              </a:ext>
            </a:extLst>
          </p:cNvPr>
          <p:cNvGrpSpPr/>
          <p:nvPr/>
        </p:nvGrpSpPr>
        <p:grpSpPr>
          <a:xfrm>
            <a:off x="2262103" y="5815509"/>
            <a:ext cx="2714403" cy="210506"/>
            <a:chOff x="2707463" y="2116431"/>
            <a:chExt cx="2714403" cy="210506"/>
          </a:xfrm>
        </p:grpSpPr>
        <p:sp>
          <p:nvSpPr>
            <p:cNvPr id="32" name="Google Shape;470;p30">
              <a:extLst>
                <a:ext uri="{FF2B5EF4-FFF2-40B4-BE49-F238E27FC236}">
                  <a16:creationId xmlns:a16="http://schemas.microsoft.com/office/drawing/2014/main" id="{67A731D8-2A9E-593B-F1C3-E8756435D6D2}"/>
                </a:ext>
              </a:extLst>
            </p:cNvPr>
            <p:cNvSpPr/>
            <p:nvPr/>
          </p:nvSpPr>
          <p:spPr>
            <a:xfrm>
              <a:off x="327456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1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3" name="Google Shape;471;p30">
              <a:extLst>
                <a:ext uri="{FF2B5EF4-FFF2-40B4-BE49-F238E27FC236}">
                  <a16:creationId xmlns:a16="http://schemas.microsoft.com/office/drawing/2014/main" id="{8B7A3E02-ED89-898A-5CA2-22CFE517B282}"/>
                </a:ext>
              </a:extLst>
            </p:cNvPr>
            <p:cNvSpPr/>
            <p:nvPr/>
          </p:nvSpPr>
          <p:spPr>
            <a:xfrm>
              <a:off x="356793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2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4" name="Google Shape;472;p30">
              <a:extLst>
                <a:ext uri="{FF2B5EF4-FFF2-40B4-BE49-F238E27FC236}">
                  <a16:creationId xmlns:a16="http://schemas.microsoft.com/office/drawing/2014/main" id="{D2BB8A8B-23D0-05FC-4393-817A0AF8475D}"/>
                </a:ext>
              </a:extLst>
            </p:cNvPr>
            <p:cNvSpPr/>
            <p:nvPr/>
          </p:nvSpPr>
          <p:spPr>
            <a:xfrm>
              <a:off x="383844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3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5" name="Google Shape;473;p30">
              <a:extLst>
                <a:ext uri="{FF2B5EF4-FFF2-40B4-BE49-F238E27FC236}">
                  <a16:creationId xmlns:a16="http://schemas.microsoft.com/office/drawing/2014/main" id="{E91CFA24-FFAA-DB01-F802-C20D4D8C535B}"/>
                </a:ext>
              </a:extLst>
            </p:cNvPr>
            <p:cNvSpPr/>
            <p:nvPr/>
          </p:nvSpPr>
          <p:spPr>
            <a:xfrm>
              <a:off x="467156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10</a:t>
              </a:r>
              <a:endParaRPr sz="700" dirty="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6" name="Google Shape;474;p30">
              <a:extLst>
                <a:ext uri="{FF2B5EF4-FFF2-40B4-BE49-F238E27FC236}">
                  <a16:creationId xmlns:a16="http://schemas.microsoft.com/office/drawing/2014/main" id="{591CFBDB-C6A6-BB58-1D8A-D932CEBEF19B}"/>
                </a:ext>
              </a:extLst>
            </p:cNvPr>
            <p:cNvSpPr/>
            <p:nvPr/>
          </p:nvSpPr>
          <p:spPr>
            <a:xfrm>
              <a:off x="420435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…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7" name="Google Shape;475;p30">
              <a:extLst>
                <a:ext uri="{FF2B5EF4-FFF2-40B4-BE49-F238E27FC236}">
                  <a16:creationId xmlns:a16="http://schemas.microsoft.com/office/drawing/2014/main" id="{36B1BE4E-E6F2-1859-265C-EEDFD42C86D5}"/>
                </a:ext>
              </a:extLst>
            </p:cNvPr>
            <p:cNvSpPr/>
            <p:nvPr/>
          </p:nvSpPr>
          <p:spPr>
            <a:xfrm>
              <a:off x="2991943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&lt;</a:t>
              </a:r>
              <a:endParaRPr sz="700" dirty="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8" name="Google Shape;476;p30">
              <a:extLst>
                <a:ext uri="{FF2B5EF4-FFF2-40B4-BE49-F238E27FC236}">
                  <a16:creationId xmlns:a16="http://schemas.microsoft.com/office/drawing/2014/main" id="{5A5A4D31-5C7A-45AF-D318-8FABAA72758C}"/>
                </a:ext>
              </a:extLst>
            </p:cNvPr>
            <p:cNvSpPr/>
            <p:nvPr/>
          </p:nvSpPr>
          <p:spPr>
            <a:xfrm>
              <a:off x="2707463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&lt;&lt;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39" name="Google Shape;477;p30">
              <a:extLst>
                <a:ext uri="{FF2B5EF4-FFF2-40B4-BE49-F238E27FC236}">
                  <a16:creationId xmlns:a16="http://schemas.microsoft.com/office/drawing/2014/main" id="{ABDDC620-337D-1EC2-B586-E2E23D604C25}"/>
                </a:ext>
              </a:extLst>
            </p:cNvPr>
            <p:cNvSpPr/>
            <p:nvPr/>
          </p:nvSpPr>
          <p:spPr>
            <a:xfrm>
              <a:off x="5205866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&gt;&gt;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  <p:sp>
          <p:nvSpPr>
            <p:cNvPr id="40" name="Google Shape;478;p30">
              <a:extLst>
                <a:ext uri="{FF2B5EF4-FFF2-40B4-BE49-F238E27FC236}">
                  <a16:creationId xmlns:a16="http://schemas.microsoft.com/office/drawing/2014/main" id="{267CE234-4737-8674-5907-2BF8690D0CF7}"/>
                </a:ext>
              </a:extLst>
            </p:cNvPr>
            <p:cNvSpPr/>
            <p:nvPr/>
          </p:nvSpPr>
          <p:spPr>
            <a:xfrm>
              <a:off x="4921386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>
                  <a:solidFill>
                    <a:srgbClr val="262626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&gt;</a:t>
              </a:r>
              <a:endParaRPr sz="700">
                <a:solidFill>
                  <a:srgbClr val="262626"/>
                </a:solidFill>
                <a:latin typeface="Malgun Gothic"/>
                <a:ea typeface="Malgun Gothic"/>
                <a:cs typeface="Malgun Gothic"/>
                <a:sym typeface="Malgun Gothic"/>
              </a:endParaRPr>
            </a:p>
          </p:txBody>
        </p:sp>
      </p:grpSp>
      <p:sp>
        <p:nvSpPr>
          <p:cNvPr id="59" name="Google Shape;289;p47">
            <a:extLst>
              <a:ext uri="{FF2B5EF4-FFF2-40B4-BE49-F238E27FC236}">
                <a16:creationId xmlns:a16="http://schemas.microsoft.com/office/drawing/2014/main" id="{0CA2EC6B-8F4D-D294-9B03-9DB16ADC616F}"/>
              </a:ext>
            </a:extLst>
          </p:cNvPr>
          <p:cNvSpPr/>
          <p:nvPr/>
        </p:nvSpPr>
        <p:spPr>
          <a:xfrm>
            <a:off x="685306" y="1889397"/>
            <a:ext cx="1224765" cy="360000"/>
          </a:xfrm>
          <a:prstGeom prst="rect">
            <a:avLst/>
          </a:prstGeom>
          <a:solidFill>
            <a:srgbClr val="002060"/>
          </a:solidFill>
          <a:ln w="9525" cap="flat" cmpd="sng">
            <a:solidFill>
              <a:srgbClr val="DBDBD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ko-KR" altLang="en-US" sz="9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판매기업</a:t>
            </a:r>
            <a:endParaRPr sz="9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425EC0B0-06B7-1810-53CF-36B8172D0884}"/>
              </a:ext>
            </a:extLst>
          </p:cNvPr>
          <p:cNvGrpSpPr/>
          <p:nvPr/>
        </p:nvGrpSpPr>
        <p:grpSpPr>
          <a:xfrm>
            <a:off x="3417272" y="2529931"/>
            <a:ext cx="2041290" cy="288000"/>
            <a:chOff x="405330" y="2035246"/>
            <a:chExt cx="1925627" cy="288000"/>
          </a:xfrm>
        </p:grpSpPr>
        <p:sp>
          <p:nvSpPr>
            <p:cNvPr id="62" name="모서리가 둥근 직사각형 360">
              <a:extLst>
                <a:ext uri="{FF2B5EF4-FFF2-40B4-BE49-F238E27FC236}">
                  <a16:creationId xmlns:a16="http://schemas.microsoft.com/office/drawing/2014/main" id="{58B615BE-9EEA-B7CC-77FF-995112711C4F}"/>
                </a:ext>
              </a:extLst>
            </p:cNvPr>
            <p:cNvSpPr/>
            <p:nvPr/>
          </p:nvSpPr>
          <p:spPr>
            <a:xfrm>
              <a:off x="991087" y="2035246"/>
              <a:ext cx="1339870" cy="288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pPr lvl="0">
                <a:defRPr/>
              </a:pPr>
              <a:r>
                <a:rPr kumimoji="0" lang="ko-KR" altLang="en-US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사업자명을 입력하세요</a:t>
              </a:r>
              <a:endParaRPr kumimoji="0" lang="en-US" altLang="ko-KR" sz="900" b="0" i="0" u="none" strike="noStrike" kern="0" cap="none" spc="-6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5A9EC61-E872-6F80-B4A4-A9DD4D6BB726}"/>
                </a:ext>
              </a:extLst>
            </p:cNvPr>
            <p:cNvSpPr txBox="1"/>
            <p:nvPr/>
          </p:nvSpPr>
          <p:spPr>
            <a:xfrm>
              <a:off x="405330" y="2065272"/>
              <a:ext cx="510948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  <a:sym typeface="Arial"/>
                </a:rPr>
                <a:t>기업명</a:t>
              </a:r>
            </a:p>
          </p:txBody>
        </p:sp>
      </p:grp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71FF5366-8FC1-7F72-5009-4A1E0829804E}"/>
              </a:ext>
            </a:extLst>
          </p:cNvPr>
          <p:cNvGrpSpPr/>
          <p:nvPr/>
        </p:nvGrpSpPr>
        <p:grpSpPr>
          <a:xfrm>
            <a:off x="672632" y="2529931"/>
            <a:ext cx="2533021" cy="288000"/>
            <a:chOff x="4407468" y="2035246"/>
            <a:chExt cx="2533021" cy="288000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0EAE428-745D-0C95-549E-471715366207}"/>
                </a:ext>
              </a:extLst>
            </p:cNvPr>
            <p:cNvSpPr txBox="1"/>
            <p:nvPr/>
          </p:nvSpPr>
          <p:spPr>
            <a:xfrm>
              <a:off x="4407468" y="2052210"/>
              <a:ext cx="1070629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</a:rPr>
                <a:t>사업자등록번호</a:t>
              </a:r>
              <a:r>
                <a:rPr lang="en-US" altLang="ko-KR" sz="900" baseline="30000" dirty="0">
                  <a:solidFill>
                    <a:srgbClr val="EE2E62"/>
                  </a:solidFill>
                  <a:latin typeface="맑은 고딕" panose="020B0503020000020004" pitchFamily="50" charset="-127"/>
                  <a:ea typeface="+mn-ea"/>
                </a:rPr>
                <a:t> </a:t>
              </a:r>
              <a:r>
                <a:rPr lang="en-US" altLang="ko-KR" sz="900" dirty="0">
                  <a:solidFill>
                    <a:srgbClr val="FF00FF"/>
                  </a:solidFill>
                  <a:latin typeface="+mn-ea"/>
                  <a:cs typeface="Arial"/>
                  <a:sym typeface="Arial"/>
                </a:rPr>
                <a:t> </a:t>
              </a:r>
              <a:endParaRPr lang="ko-KR" altLang="en-US" sz="900" dirty="0">
                <a:latin typeface="+mn-ea"/>
                <a:cs typeface="Arial"/>
                <a:sym typeface="Arial"/>
              </a:endParaRPr>
            </a:p>
          </p:txBody>
        </p:sp>
        <p:sp>
          <p:nvSpPr>
            <p:cNvPr id="66" name="모서리가 둥근 직사각형 360">
              <a:extLst>
                <a:ext uri="{FF2B5EF4-FFF2-40B4-BE49-F238E27FC236}">
                  <a16:creationId xmlns:a16="http://schemas.microsoft.com/office/drawing/2014/main" id="{916AA074-5C16-5554-8BB5-34A5CE54A2C7}"/>
                </a:ext>
              </a:extLst>
            </p:cNvPr>
            <p:cNvSpPr/>
            <p:nvPr/>
          </p:nvSpPr>
          <p:spPr>
            <a:xfrm>
              <a:off x="5547905" y="2035246"/>
              <a:ext cx="1392584" cy="288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pPr lvl="0">
                <a:defRPr/>
              </a:pPr>
              <a:r>
                <a:rPr kumimoji="0" lang="ko-KR" altLang="en-US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예</a:t>
              </a:r>
              <a:r>
                <a:rPr kumimoji="0" lang="en-US" altLang="ko-KR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) 1234567890</a:t>
              </a:r>
            </a:p>
          </p:txBody>
        </p:sp>
      </p:grpSp>
      <p:graphicFrame>
        <p:nvGraphicFramePr>
          <p:cNvPr id="11" name="표 개체 틀 17">
            <a:extLst>
              <a:ext uri="{FF2B5EF4-FFF2-40B4-BE49-F238E27FC236}">
                <a16:creationId xmlns:a16="http://schemas.microsoft.com/office/drawing/2014/main" id="{A9CAB253-795B-ECA8-8D20-96C7ADE85B2B}"/>
              </a:ext>
            </a:extLst>
          </p:cNvPr>
          <p:cNvGraphicFramePr>
            <a:graphicFrameLocks noGrp="1"/>
          </p:cNvGraphicFramePr>
          <p:nvPr>
            <p:ph type="tbl" sz="quarter" idx="16"/>
          </p:nvPr>
        </p:nvGraphicFramePr>
        <p:xfrm>
          <a:off x="7994650" y="1098550"/>
          <a:ext cx="1898649" cy="210312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725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판매기업 찾기 팝업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88900" indent="-88900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판매기업 탭 외 다른 탭은 삭제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외상매출채권 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판매기업 찾기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초기화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 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0226677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93411915"/>
                  </a:ext>
                </a:extLst>
              </a:tr>
            </a:tbl>
          </a:graphicData>
        </a:graphic>
      </p:graphicFrame>
      <p:sp>
        <p:nvSpPr>
          <p:cNvPr id="12" name="직사각형 11">
            <a:extLst>
              <a:ext uri="{FF2B5EF4-FFF2-40B4-BE49-F238E27FC236}">
                <a16:creationId xmlns:a16="http://schemas.microsoft.com/office/drawing/2014/main" id="{92E97ACC-FD37-81D7-441A-B44233CB94D7}"/>
              </a:ext>
            </a:extLst>
          </p:cNvPr>
          <p:cNvSpPr/>
          <p:nvPr/>
        </p:nvSpPr>
        <p:spPr>
          <a:xfrm>
            <a:off x="726796" y="3167049"/>
            <a:ext cx="5913939" cy="68747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84335DEA-30D6-F314-C6E7-7D1CBA24532D}"/>
              </a:ext>
            </a:extLst>
          </p:cNvPr>
          <p:cNvSpPr/>
          <p:nvPr/>
        </p:nvSpPr>
        <p:spPr>
          <a:xfrm>
            <a:off x="757764" y="2495253"/>
            <a:ext cx="4727693" cy="366291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1481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58F62-41DB-6CB4-6C4B-AF499FD63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모서리가 둥근 직사각형 8">
            <a:extLst>
              <a:ext uri="{FF2B5EF4-FFF2-40B4-BE49-F238E27FC236}">
                <a16:creationId xmlns:a16="http://schemas.microsoft.com/office/drawing/2014/main" id="{A2035B47-6F27-3465-BC8A-FFF70F628CBC}"/>
              </a:ext>
            </a:extLst>
          </p:cNvPr>
          <p:cNvSpPr/>
          <p:nvPr/>
        </p:nvSpPr>
        <p:spPr>
          <a:xfrm>
            <a:off x="6859015" y="6207682"/>
            <a:ext cx="900000" cy="268238"/>
          </a:xfrm>
          <a:prstGeom prst="roundRect">
            <a:avLst>
              <a:gd name="adj" fmla="val 6142"/>
            </a:avLst>
          </a:prstGeom>
          <a:solidFill>
            <a:srgbClr val="4D65E2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다음</a:t>
            </a:r>
            <a:endParaRPr lang="en-US" altLang="ko-KR" sz="900" b="1" dirty="0">
              <a:solidFill>
                <a:schemeClr val="bg1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7" name="제목 6">
            <a:extLst>
              <a:ext uri="{FF2B5EF4-FFF2-40B4-BE49-F238E27FC236}">
                <a16:creationId xmlns:a16="http://schemas.microsoft.com/office/drawing/2014/main" id="{2FA391BF-B533-C6F2-2D2D-1E5F48777C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TR_00007M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BFC07FC-9606-AD55-DB4B-B4176E3253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신청내용 확인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232AA9B-D274-C6B8-B2F9-185C57141C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E4CC371-0DC7-8246-12AF-28A769386D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판매기업</a:t>
            </a: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B555B118-C44B-2A8A-9D53-3346720069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>
                <a:latin typeface="+mn-ea"/>
                <a:ea typeface="+mn-ea"/>
              </a:rPr>
              <a:t>신규</a:t>
            </a:r>
            <a:endParaRPr lang="ko-KR" altLang="en-US" dirty="0"/>
          </a:p>
        </p:txBody>
      </p:sp>
      <p:graphicFrame>
        <p:nvGraphicFramePr>
          <p:cNvPr id="21" name="표 개체 틀 17">
            <a:extLst>
              <a:ext uri="{FF2B5EF4-FFF2-40B4-BE49-F238E27FC236}">
                <a16:creationId xmlns:a16="http://schemas.microsoft.com/office/drawing/2014/main" id="{6F98EA3D-3A23-38A2-7AA6-B0A687212065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1892241422"/>
              </p:ext>
            </p:extLst>
          </p:nvPr>
        </p:nvGraphicFramePr>
        <p:xfrm>
          <a:off x="7994650" y="1098550"/>
          <a:ext cx="1898649" cy="131064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725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신청내용 확인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1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판매기업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상생매출채권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&gt; 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현금예치발행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</a:tbl>
          </a:graphicData>
        </a:graphic>
      </p:graphicFrame>
      <p:graphicFrame>
        <p:nvGraphicFramePr>
          <p:cNvPr id="30" name="다이어그램 29">
            <a:extLst>
              <a:ext uri="{FF2B5EF4-FFF2-40B4-BE49-F238E27FC236}">
                <a16:creationId xmlns:a16="http://schemas.microsoft.com/office/drawing/2014/main" id="{4B561C13-DF56-57A3-8CAF-A69C3136FD3B}"/>
              </a:ext>
            </a:extLst>
          </p:cNvPr>
          <p:cNvGraphicFramePr/>
          <p:nvPr/>
        </p:nvGraphicFramePr>
        <p:xfrm>
          <a:off x="191211" y="1238963"/>
          <a:ext cx="7567196" cy="2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E9AB17CD-A83C-EEE6-454A-0B917651546C}"/>
              </a:ext>
            </a:extLst>
          </p:cNvPr>
          <p:cNvSpPr txBox="1"/>
          <p:nvPr/>
        </p:nvSpPr>
        <p:spPr>
          <a:xfrm>
            <a:off x="181692" y="1022722"/>
            <a:ext cx="1000274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현금예치발행</a:t>
            </a:r>
          </a:p>
        </p:txBody>
      </p:sp>
      <p:sp>
        <p:nvSpPr>
          <p:cNvPr id="37" name="모서리가 둥근 직사각형 8">
            <a:extLst>
              <a:ext uri="{FF2B5EF4-FFF2-40B4-BE49-F238E27FC236}">
                <a16:creationId xmlns:a16="http://schemas.microsoft.com/office/drawing/2014/main" id="{E8312542-9E8A-0AAA-0692-7B1A0B68CA88}"/>
              </a:ext>
            </a:extLst>
          </p:cNvPr>
          <p:cNvSpPr/>
          <p:nvPr/>
        </p:nvSpPr>
        <p:spPr>
          <a:xfrm>
            <a:off x="5872316" y="6206289"/>
            <a:ext cx="900000" cy="268238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변경</a:t>
            </a:r>
            <a:endParaRPr lang="en-US" altLang="ko-KR" sz="900" b="1" dirty="0">
              <a:solidFill>
                <a:srgbClr val="4D65E3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aphicFrame>
        <p:nvGraphicFramePr>
          <p:cNvPr id="40" name="표 39">
            <a:extLst>
              <a:ext uri="{FF2B5EF4-FFF2-40B4-BE49-F238E27FC236}">
                <a16:creationId xmlns:a16="http://schemas.microsoft.com/office/drawing/2014/main" id="{9A498692-A87F-EACA-B3FD-DDDDE4EBD8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752352"/>
              </p:ext>
            </p:extLst>
          </p:nvPr>
        </p:nvGraphicFramePr>
        <p:xfrm>
          <a:off x="194092" y="1920619"/>
          <a:ext cx="7567196" cy="776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517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8715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4268">
                  <a:extLst>
                    <a:ext uri="{9D8B030D-6E8A-4147-A177-3AD203B41FA5}">
                      <a16:colId xmlns:a16="http://schemas.microsoft.com/office/drawing/2014/main" val="990185418"/>
                    </a:ext>
                  </a:extLst>
                </a:gridCol>
                <a:gridCol w="1098655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5856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05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26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그룹명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구매기업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 신청건수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 신청금액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출금계좌번호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출금 후 잔액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61854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u="none" dirty="0">
                          <a:latin typeface="+mn-ea"/>
                          <a:ea typeface="+mn-ea"/>
                        </a:rPr>
                        <a:t>YYYYMMDD100030006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dirty="0">
                          <a:solidFill>
                            <a:schemeClr val="tx1"/>
                          </a:solidFill>
                        </a:rPr>
                        <a:t>종합상사㈜</a:t>
                      </a:r>
                      <a:endParaRPr lang="en-US" altLang="ko-KR" sz="90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900" b="1" u="non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1020-0085-10020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현금예치계좌 잔액</a:t>
                      </a:r>
                      <a:endParaRPr lang="en-US" altLang="ko-KR" sz="900" b="1" dirty="0">
                        <a:solidFill>
                          <a:srgbClr val="00B050"/>
                        </a:solidFill>
                      </a:endParaRPr>
                    </a:p>
                    <a:p>
                      <a:pPr algn="l"/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- 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사용자 입력 발행금액</a:t>
                      </a:r>
                      <a:endParaRPr lang="en-US" altLang="ko-KR" sz="900" b="1" dirty="0">
                        <a:solidFill>
                          <a:srgbClr val="00B050"/>
                        </a:solidFill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</a:tbl>
          </a:graphicData>
        </a:graphic>
      </p:graphicFrame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4DE95A3D-BB0B-9574-9B0F-77F66BB76D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355473"/>
              </p:ext>
            </p:extLst>
          </p:nvPr>
        </p:nvGraphicFramePr>
        <p:xfrm>
          <a:off x="191210" y="3110984"/>
          <a:ext cx="7570077" cy="60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172">
                  <a:extLst>
                    <a:ext uri="{9D8B030D-6E8A-4147-A177-3AD203B41FA5}">
                      <a16:colId xmlns:a16="http://schemas.microsoft.com/office/drawing/2014/main" val="1862593951"/>
                    </a:ext>
                  </a:extLst>
                </a:gridCol>
                <a:gridCol w="1388017">
                  <a:extLst>
                    <a:ext uri="{9D8B030D-6E8A-4147-A177-3AD203B41FA5}">
                      <a16:colId xmlns:a16="http://schemas.microsoft.com/office/drawing/2014/main" val="3827968542"/>
                    </a:ext>
                  </a:extLst>
                </a:gridCol>
                <a:gridCol w="1388017">
                  <a:extLst>
                    <a:ext uri="{9D8B030D-6E8A-4147-A177-3AD203B41FA5}">
                      <a16:colId xmlns:a16="http://schemas.microsoft.com/office/drawing/2014/main" val="3011713033"/>
                    </a:ext>
                  </a:extLst>
                </a:gridCol>
                <a:gridCol w="1413027">
                  <a:extLst>
                    <a:ext uri="{9D8B030D-6E8A-4147-A177-3AD203B41FA5}">
                      <a16:colId xmlns:a16="http://schemas.microsoft.com/office/drawing/2014/main" val="1162658650"/>
                    </a:ext>
                  </a:extLst>
                </a:gridCol>
                <a:gridCol w="1384826">
                  <a:extLst>
                    <a:ext uri="{9D8B030D-6E8A-4147-A177-3AD203B41FA5}">
                      <a16:colId xmlns:a16="http://schemas.microsoft.com/office/drawing/2014/main" val="3773630361"/>
                    </a:ext>
                  </a:extLst>
                </a:gridCol>
                <a:gridCol w="851509">
                  <a:extLst>
                    <a:ext uri="{9D8B030D-6E8A-4147-A177-3AD203B41FA5}">
                      <a16:colId xmlns:a16="http://schemas.microsoft.com/office/drawing/2014/main" val="2373914122"/>
                    </a:ext>
                  </a:extLst>
                </a:gridCol>
                <a:gridCol w="851509">
                  <a:extLst>
                    <a:ext uri="{9D8B030D-6E8A-4147-A177-3AD203B41FA5}">
                      <a16:colId xmlns:a16="http://schemas.microsoft.com/office/drawing/2014/main" val="7893165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50" dirty="0">
                          <a:solidFill>
                            <a:schemeClr val="bg1"/>
                          </a:solidFill>
                        </a:rPr>
                        <a:t>No.</a:t>
                      </a:r>
                      <a:endParaRPr lang="ko-KR" altLang="en-US" sz="7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수취기업명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사업자등록번호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발행금액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만기일자 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발행기간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</a:rPr>
                        <a:t>원인품목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13991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/>
                        <a:t>1</a:t>
                      </a:r>
                      <a:endParaRPr lang="ko-KR" altLang="en-US" sz="800" dirty="0"/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800" dirty="0">
                          <a:latin typeface="+mn-ea"/>
                          <a:ea typeface="+mn-ea"/>
                        </a:rPr>
                        <a:t>신규전자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n-ea"/>
                          <a:ea typeface="+mn-ea"/>
                        </a:rPr>
                        <a:t>110-85-00010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사용자 </a:t>
                      </a:r>
                      <a:r>
                        <a:rPr kumimoji="0" lang="ko-KR" altLang="en-US" sz="8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입력값</a:t>
                      </a: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사용자 </a:t>
                      </a:r>
                      <a:r>
                        <a:rPr kumimoji="0" lang="ko-KR" altLang="en-US" sz="8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입력값</a:t>
                      </a: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만기일자 </a:t>
                      </a: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–</a:t>
                      </a:r>
                    </a:p>
                    <a:p>
                      <a:pPr algn="ctr"/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진입일자</a:t>
                      </a:r>
                      <a:endParaRPr lang="en-US" altLang="ko-KR" sz="800" b="1" dirty="0">
                        <a:solidFill>
                          <a:srgbClr val="00B050"/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8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00508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94A4E529-9BC3-EE4A-8ADA-689853220E1A}"/>
              </a:ext>
            </a:extLst>
          </p:cNvPr>
          <p:cNvSpPr txBox="1"/>
          <p:nvPr/>
        </p:nvSpPr>
        <p:spPr>
          <a:xfrm>
            <a:off x="819209" y="2859907"/>
            <a:ext cx="947582" cy="205881"/>
          </a:xfrm>
          <a:prstGeom prst="rect">
            <a:avLst/>
          </a:prstGeom>
        </p:spPr>
        <p:txBody>
          <a:bodyPr wrap="square" lIns="36000" tIns="36000" rIns="36000" bIns="36000" rtlCol="0" anchor="ctr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총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건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srgbClr val="E0403D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n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/n 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페이지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endParaRPr kumimoji="0" lang="ko-KR" altLang="en-US" sz="800" b="0" i="0" u="none" strike="noStrike" kern="0" cap="none" spc="-46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CF1DAB68-CF6D-319E-38D6-83FD58A8B510}"/>
              </a:ext>
            </a:extLst>
          </p:cNvPr>
          <p:cNvGrpSpPr/>
          <p:nvPr/>
        </p:nvGrpSpPr>
        <p:grpSpPr>
          <a:xfrm>
            <a:off x="191211" y="2850284"/>
            <a:ext cx="599985" cy="225127"/>
            <a:chOff x="1241006" y="2738913"/>
            <a:chExt cx="599985" cy="225127"/>
          </a:xfrm>
        </p:grpSpPr>
        <p:sp>
          <p:nvSpPr>
            <p:cNvPr id="10" name="모서리가 둥근 직사각형 164">
              <a:extLst>
                <a:ext uri="{FF2B5EF4-FFF2-40B4-BE49-F238E27FC236}">
                  <a16:creationId xmlns:a16="http://schemas.microsoft.com/office/drawing/2014/main" id="{D0A763B5-EEF2-4E3E-FAAA-0E481C6BE02E}"/>
                </a:ext>
              </a:extLst>
            </p:cNvPr>
            <p:cNvSpPr/>
            <p:nvPr/>
          </p:nvSpPr>
          <p:spPr>
            <a:xfrm>
              <a:off x="1241006" y="2738913"/>
              <a:ext cx="599985" cy="216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r>
                <a:rPr lang="en-US" altLang="ko-KR" sz="900" spc="-60" dirty="0">
                  <a:solidFill>
                    <a:schemeClr val="tx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rPr>
                <a:t>50</a:t>
              </a:r>
            </a:p>
          </p:txBody>
        </p:sp>
        <p:sp>
          <p:nvSpPr>
            <p:cNvPr id="11" name="TextBox 56">
              <a:extLst>
                <a:ext uri="{FF2B5EF4-FFF2-40B4-BE49-F238E27FC236}">
                  <a16:creationId xmlns:a16="http://schemas.microsoft.com/office/drawing/2014/main" id="{0DE090C2-7094-F76D-E9E5-3B8CA80A7BE8}"/>
                </a:ext>
              </a:extLst>
            </p:cNvPr>
            <p:cNvSpPr txBox="1"/>
            <p:nvPr/>
          </p:nvSpPr>
          <p:spPr>
            <a:xfrm>
              <a:off x="1549898" y="2743235"/>
              <a:ext cx="165151" cy="2208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6750" tIns="48375" rIns="96750" bIns="48375" rtlCol="0" anchor="ctr" anchorCtr="0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grpSp>
        <p:nvGrpSpPr>
          <p:cNvPr id="8" name="Google Shape;469;p30">
            <a:extLst>
              <a:ext uri="{FF2B5EF4-FFF2-40B4-BE49-F238E27FC236}">
                <a16:creationId xmlns:a16="http://schemas.microsoft.com/office/drawing/2014/main" id="{34637F7F-EBA2-9A09-CC90-EF6454199B0E}"/>
              </a:ext>
            </a:extLst>
          </p:cNvPr>
          <p:cNvGrpSpPr/>
          <p:nvPr/>
        </p:nvGrpSpPr>
        <p:grpSpPr>
          <a:xfrm>
            <a:off x="2508401" y="4058876"/>
            <a:ext cx="2714403" cy="210506"/>
            <a:chOff x="2707463" y="2116431"/>
            <a:chExt cx="2714403" cy="210506"/>
          </a:xfrm>
        </p:grpSpPr>
        <p:sp>
          <p:nvSpPr>
            <p:cNvPr id="16" name="Google Shape;470;p30">
              <a:extLst>
                <a:ext uri="{FF2B5EF4-FFF2-40B4-BE49-F238E27FC236}">
                  <a16:creationId xmlns:a16="http://schemas.microsoft.com/office/drawing/2014/main" id="{6995CC77-9CA2-D574-34B9-7716BBD5ED0F}"/>
                </a:ext>
              </a:extLst>
            </p:cNvPr>
            <p:cNvSpPr/>
            <p:nvPr/>
          </p:nvSpPr>
          <p:spPr>
            <a:xfrm>
              <a:off x="327456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1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17" name="Google Shape;471;p30">
              <a:extLst>
                <a:ext uri="{FF2B5EF4-FFF2-40B4-BE49-F238E27FC236}">
                  <a16:creationId xmlns:a16="http://schemas.microsoft.com/office/drawing/2014/main" id="{0548A536-D805-9D78-539F-09942B0A83E0}"/>
                </a:ext>
              </a:extLst>
            </p:cNvPr>
            <p:cNvSpPr/>
            <p:nvPr/>
          </p:nvSpPr>
          <p:spPr>
            <a:xfrm>
              <a:off x="356793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2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18" name="Google Shape;472;p30">
              <a:extLst>
                <a:ext uri="{FF2B5EF4-FFF2-40B4-BE49-F238E27FC236}">
                  <a16:creationId xmlns:a16="http://schemas.microsoft.com/office/drawing/2014/main" id="{B2592CB5-DC50-2784-7F93-F035D49CAEF4}"/>
                </a:ext>
              </a:extLst>
            </p:cNvPr>
            <p:cNvSpPr/>
            <p:nvPr/>
          </p:nvSpPr>
          <p:spPr>
            <a:xfrm>
              <a:off x="383844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3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19" name="Google Shape;473;p30">
              <a:extLst>
                <a:ext uri="{FF2B5EF4-FFF2-40B4-BE49-F238E27FC236}">
                  <a16:creationId xmlns:a16="http://schemas.microsoft.com/office/drawing/2014/main" id="{08598087-CE48-4976-A0FE-292B841A213C}"/>
                </a:ext>
              </a:extLst>
            </p:cNvPr>
            <p:cNvSpPr/>
            <p:nvPr/>
          </p:nvSpPr>
          <p:spPr>
            <a:xfrm>
              <a:off x="467156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10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20" name="Google Shape;474;p30">
              <a:extLst>
                <a:ext uri="{FF2B5EF4-FFF2-40B4-BE49-F238E27FC236}">
                  <a16:creationId xmlns:a16="http://schemas.microsoft.com/office/drawing/2014/main" id="{4008C24D-49F9-9562-F070-910041A40BFF}"/>
                </a:ext>
              </a:extLst>
            </p:cNvPr>
            <p:cNvSpPr/>
            <p:nvPr/>
          </p:nvSpPr>
          <p:spPr>
            <a:xfrm>
              <a:off x="4204358" y="2116431"/>
              <a:ext cx="216000" cy="210506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…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22" name="Google Shape;475;p30">
              <a:extLst>
                <a:ext uri="{FF2B5EF4-FFF2-40B4-BE49-F238E27FC236}">
                  <a16:creationId xmlns:a16="http://schemas.microsoft.com/office/drawing/2014/main" id="{B6CD2A10-71EF-82E6-8EE9-84E00F071706}"/>
                </a:ext>
              </a:extLst>
            </p:cNvPr>
            <p:cNvSpPr/>
            <p:nvPr/>
          </p:nvSpPr>
          <p:spPr>
            <a:xfrm>
              <a:off x="2991943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&lt;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23" name="Google Shape;476;p30">
              <a:extLst>
                <a:ext uri="{FF2B5EF4-FFF2-40B4-BE49-F238E27FC236}">
                  <a16:creationId xmlns:a16="http://schemas.microsoft.com/office/drawing/2014/main" id="{F1A10D0A-D3FB-B4D3-3E9E-CD732BFABB44}"/>
                </a:ext>
              </a:extLst>
            </p:cNvPr>
            <p:cNvSpPr/>
            <p:nvPr/>
          </p:nvSpPr>
          <p:spPr>
            <a:xfrm>
              <a:off x="2707463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&lt;&lt;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24" name="Google Shape;477;p30">
              <a:extLst>
                <a:ext uri="{FF2B5EF4-FFF2-40B4-BE49-F238E27FC236}">
                  <a16:creationId xmlns:a16="http://schemas.microsoft.com/office/drawing/2014/main" id="{47743E36-09D8-29C8-3652-00AFA19148FE}"/>
                </a:ext>
              </a:extLst>
            </p:cNvPr>
            <p:cNvSpPr/>
            <p:nvPr/>
          </p:nvSpPr>
          <p:spPr>
            <a:xfrm>
              <a:off x="5205866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&gt;&gt;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  <p:sp>
          <p:nvSpPr>
            <p:cNvPr id="25" name="Google Shape;478;p30">
              <a:extLst>
                <a:ext uri="{FF2B5EF4-FFF2-40B4-BE49-F238E27FC236}">
                  <a16:creationId xmlns:a16="http://schemas.microsoft.com/office/drawing/2014/main" id="{68386AA5-A790-ED98-1A12-B1EAAD409921}"/>
                </a:ext>
              </a:extLst>
            </p:cNvPr>
            <p:cNvSpPr/>
            <p:nvPr/>
          </p:nvSpPr>
          <p:spPr>
            <a:xfrm>
              <a:off x="4921386" y="2116431"/>
              <a:ext cx="216000" cy="210506"/>
            </a:xfrm>
            <a:prstGeom prst="rect">
              <a:avLst/>
            </a:prstGeom>
            <a:solidFill>
              <a:srgbClr val="F2F2F2"/>
            </a:solidFill>
            <a:ln w="9525" cap="flat" cmpd="sng">
              <a:solidFill>
                <a:srgbClr val="59595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algn="ctr"/>
              <a:r>
                <a:rPr lang="en-US" altLang="ko-KR" sz="700" dirty="0">
                  <a:solidFill>
                    <a:srgbClr val="262626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&gt;</a:t>
              </a:r>
              <a:endParaRPr sz="700" dirty="0">
                <a:solidFill>
                  <a:srgbClr val="2626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endParaRPr>
            </a:p>
          </p:txBody>
        </p:sp>
      </p:grp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F27491DB-DF7D-7A6A-C6A9-16E1061EF9CB}"/>
              </a:ext>
            </a:extLst>
          </p:cNvPr>
          <p:cNvSpPr/>
          <p:nvPr/>
        </p:nvSpPr>
        <p:spPr>
          <a:xfrm>
            <a:off x="178991" y="1885704"/>
            <a:ext cx="7606151" cy="1871767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685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EAC7F-4E24-34B9-C577-130D13BE8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>
            <a:extLst>
              <a:ext uri="{FF2B5EF4-FFF2-40B4-BE49-F238E27FC236}">
                <a16:creationId xmlns:a16="http://schemas.microsoft.com/office/drawing/2014/main" id="{5B7A71B7-540E-BB73-5CAE-D46D42CFCC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TR_00008M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558507FC-70BF-14FC-79DC-001AEFD664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전자서명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E232BF9-0A80-5B1C-BFD9-D7D77B8D12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C08905F-5C1E-DB2B-925A-5AB070AB97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판매기업</a:t>
            </a:r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5769F141-EEDD-53CF-B862-F781D46C21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>
                <a:latin typeface="+mn-ea"/>
                <a:ea typeface="+mn-ea"/>
              </a:rPr>
              <a:t>신규</a:t>
            </a:r>
            <a:endParaRPr lang="ko-KR" altLang="en-US" dirty="0"/>
          </a:p>
        </p:txBody>
      </p:sp>
      <p:graphicFrame>
        <p:nvGraphicFramePr>
          <p:cNvPr id="21" name="표 개체 틀 17">
            <a:extLst>
              <a:ext uri="{FF2B5EF4-FFF2-40B4-BE49-F238E27FC236}">
                <a16:creationId xmlns:a16="http://schemas.microsoft.com/office/drawing/2014/main" id="{EF1C92B9-E9BE-8887-13E5-8C6AF1E31BA1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2579022195"/>
              </p:ext>
            </p:extLst>
          </p:nvPr>
        </p:nvGraphicFramePr>
        <p:xfrm>
          <a:off x="7994650" y="1104900"/>
          <a:ext cx="1911350" cy="234696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91657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19693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725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전자서명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외상매출채권 발행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인증요청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버튼 선택 시 안내문구 노출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7227677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공동인증서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공인인증서 비밀번호 입력란에 임의의 값을 입력하더라도 인증 절차가 별도로 진행되지 않고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다음 단계로 이동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1581213"/>
                  </a:ext>
                </a:extLst>
              </a:tr>
            </a:tbl>
          </a:graphicData>
        </a:graphic>
      </p:graphicFrame>
      <p:graphicFrame>
        <p:nvGraphicFramePr>
          <p:cNvPr id="30" name="다이어그램 29">
            <a:extLst>
              <a:ext uri="{FF2B5EF4-FFF2-40B4-BE49-F238E27FC236}">
                <a16:creationId xmlns:a16="http://schemas.microsoft.com/office/drawing/2014/main" id="{9C858CD0-6C33-9770-3F2B-B7D22FB73545}"/>
              </a:ext>
            </a:extLst>
          </p:cNvPr>
          <p:cNvGraphicFramePr/>
          <p:nvPr/>
        </p:nvGraphicFramePr>
        <p:xfrm>
          <a:off x="191211" y="1238963"/>
          <a:ext cx="7566040" cy="2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0B984842-8563-C0C5-A22C-98FBDBAD4BAD}"/>
              </a:ext>
            </a:extLst>
          </p:cNvPr>
          <p:cNvSpPr txBox="1"/>
          <p:nvPr/>
        </p:nvSpPr>
        <p:spPr>
          <a:xfrm>
            <a:off x="181692" y="1022722"/>
            <a:ext cx="1000274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현금예치발행</a:t>
            </a:r>
          </a:p>
        </p:txBody>
      </p:sp>
      <p:sp>
        <p:nvSpPr>
          <p:cNvPr id="6" name="Header">
            <a:extLst>
              <a:ext uri="{FF2B5EF4-FFF2-40B4-BE49-F238E27FC236}">
                <a16:creationId xmlns:a16="http://schemas.microsoft.com/office/drawing/2014/main" id="{7D799CA9-0D72-3517-FEE4-F28FE4678741}"/>
              </a:ext>
            </a:extLst>
          </p:cNvPr>
          <p:cNvSpPr txBox="1"/>
          <p:nvPr/>
        </p:nvSpPr>
        <p:spPr>
          <a:xfrm>
            <a:off x="165885" y="2860584"/>
            <a:ext cx="1917448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 dirty="0">
                <a:latin typeface="+mj-ea"/>
                <a:ea typeface="+mj-ea"/>
                <a:cs typeface="Segoe UI" panose="020B0502040204020203" pitchFamily="34" charset="0"/>
              </a:rPr>
              <a:t>본인인증을 진행해 주세요</a:t>
            </a:r>
            <a:endParaRPr lang="en-US" altLang="ko-KR" sz="1000" b="1" dirty="0">
              <a:latin typeface="+mj-ea"/>
              <a:ea typeface="+mj-ea"/>
              <a:cs typeface="Segoe UI" panose="020B0502040204020203" pitchFamily="34" charset="0"/>
            </a:endParaRP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300C249D-CAB2-238E-3F0E-32D4C699DB27}"/>
              </a:ext>
            </a:extLst>
          </p:cNvPr>
          <p:cNvGraphicFramePr>
            <a:graphicFrameLocks noGrp="1"/>
          </p:cNvGraphicFramePr>
          <p:nvPr/>
        </p:nvGraphicFramePr>
        <p:xfrm>
          <a:off x="188900" y="3114039"/>
          <a:ext cx="7568351" cy="997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1848">
                  <a:extLst>
                    <a:ext uri="{9D8B030D-6E8A-4147-A177-3AD203B41FA5}">
                      <a16:colId xmlns:a16="http://schemas.microsoft.com/office/drawing/2014/main" val="2921466098"/>
                    </a:ext>
                  </a:extLst>
                </a:gridCol>
                <a:gridCol w="5326503">
                  <a:extLst>
                    <a:ext uri="{9D8B030D-6E8A-4147-A177-3AD203B41FA5}">
                      <a16:colId xmlns:a16="http://schemas.microsoft.com/office/drawing/2014/main" val="637326375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휴대폰 인증번호 </a:t>
                      </a:r>
                      <a:r>
                        <a:rPr lang="en-US" altLang="ko-KR" sz="9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089689"/>
                  </a:ext>
                </a:extLst>
              </a:tr>
              <a:tr h="521648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공동인증서 인증 </a:t>
                      </a:r>
                      <a:r>
                        <a:rPr lang="en-US" altLang="ko-KR" sz="900" baseline="30000" dirty="0">
                          <a:solidFill>
                            <a:srgbClr val="EE2E62"/>
                          </a:solidFill>
                          <a:latin typeface="맑은 고딕" panose="020B0503020000020004" pitchFamily="50" charset="-127"/>
                          <a:ea typeface="+mn-ea"/>
                        </a:rPr>
                        <a:t>●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4138" indent="-84138">
                        <a:lnSpc>
                          <a:spcPct val="150000"/>
                        </a:lnSpc>
                        <a:buSzPts val="900"/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등록된 공동인증서를 선택 후 비밀번호를 입력 후 확인버튼을 클릭 하세요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.</a:t>
                      </a:r>
                    </a:p>
                  </a:txBody>
                  <a:tcPr marL="72000" marR="72000" marT="36000" marB="36000" anchor="b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509986"/>
                  </a:ext>
                </a:extLst>
              </a:tr>
            </a:tbl>
          </a:graphicData>
        </a:graphic>
      </p:graphicFrame>
      <p:sp>
        <p:nvSpPr>
          <p:cNvPr id="17" name="모서리가 둥근 직사각형 8">
            <a:extLst>
              <a:ext uri="{FF2B5EF4-FFF2-40B4-BE49-F238E27FC236}">
                <a16:creationId xmlns:a16="http://schemas.microsoft.com/office/drawing/2014/main" id="{979F1DF8-A7C5-472F-E87C-2EB9183A0A30}"/>
              </a:ext>
            </a:extLst>
          </p:cNvPr>
          <p:cNvSpPr/>
          <p:nvPr/>
        </p:nvSpPr>
        <p:spPr>
          <a:xfrm>
            <a:off x="4230658" y="3197909"/>
            <a:ext cx="676184" cy="309992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2"/>
                </a:solidFill>
                <a:latin typeface="+mn-ea"/>
              </a:rPr>
              <a:t>인증 요청</a:t>
            </a:r>
            <a:endParaRPr lang="en-US" altLang="ko-KR" sz="900" b="1" dirty="0">
              <a:solidFill>
                <a:srgbClr val="4D65E2"/>
              </a:solidFill>
              <a:effectLst/>
              <a:latin typeface="+mn-ea"/>
            </a:endParaRPr>
          </a:p>
        </p:txBody>
      </p:sp>
      <p:sp>
        <p:nvSpPr>
          <p:cNvPr id="18" name="모서리가 둥근 직사각형 167">
            <a:extLst>
              <a:ext uri="{FF2B5EF4-FFF2-40B4-BE49-F238E27FC236}">
                <a16:creationId xmlns:a16="http://schemas.microsoft.com/office/drawing/2014/main" id="{F63611EB-0BA7-935E-AC2C-3B683362B983}"/>
              </a:ext>
            </a:extLst>
          </p:cNvPr>
          <p:cNvSpPr/>
          <p:nvPr/>
        </p:nvSpPr>
        <p:spPr>
          <a:xfrm>
            <a:off x="2492902" y="3193012"/>
            <a:ext cx="1703594" cy="309992"/>
          </a:xfrm>
          <a:prstGeom prst="roundRect">
            <a:avLst>
              <a:gd name="adj" fmla="val 7253"/>
            </a:avLst>
          </a:prstGeom>
          <a:solidFill>
            <a:schemeClr val="bg1"/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9200" rIns="108000" bIns="79200" rtlCol="0" anchor="ctr">
            <a:spAutoFit/>
          </a:bodyPr>
          <a:lstStyle/>
          <a:p>
            <a:pPr lvl="0" algn="r">
              <a:defRPr/>
            </a:pPr>
            <a:endParaRPr lang="ko-KR" altLang="en-US" sz="9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모서리가 둥근 직사각형 8">
            <a:extLst>
              <a:ext uri="{FF2B5EF4-FFF2-40B4-BE49-F238E27FC236}">
                <a16:creationId xmlns:a16="http://schemas.microsoft.com/office/drawing/2014/main" id="{8F3F6EAB-C9E0-2269-47DC-610854634178}"/>
              </a:ext>
            </a:extLst>
          </p:cNvPr>
          <p:cNvSpPr/>
          <p:nvPr/>
        </p:nvSpPr>
        <p:spPr>
          <a:xfrm>
            <a:off x="2492902" y="3637161"/>
            <a:ext cx="900000" cy="268238"/>
          </a:xfrm>
          <a:prstGeom prst="roundRect">
            <a:avLst>
              <a:gd name="adj" fmla="val 6142"/>
            </a:avLst>
          </a:prstGeom>
          <a:solidFill>
            <a:srgbClr val="4D65E2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effectLst/>
                <a:latin typeface="+mn-ea"/>
              </a:rPr>
              <a:t>공동인증서</a:t>
            </a:r>
            <a:endParaRPr lang="en-US" altLang="ko-KR" sz="900" b="1" dirty="0">
              <a:solidFill>
                <a:schemeClr val="bg1"/>
              </a:solidFill>
              <a:effectLst/>
              <a:latin typeface="+mn-ea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8432686F-6F0B-714F-F967-A5A18BD44126}"/>
              </a:ext>
            </a:extLst>
          </p:cNvPr>
          <p:cNvGrpSpPr/>
          <p:nvPr/>
        </p:nvGrpSpPr>
        <p:grpSpPr>
          <a:xfrm>
            <a:off x="189685" y="4373825"/>
            <a:ext cx="7567566" cy="489274"/>
            <a:chOff x="177720" y="5381153"/>
            <a:chExt cx="7344914" cy="489274"/>
          </a:xfrm>
        </p:grpSpPr>
        <p:sp>
          <p:nvSpPr>
            <p:cNvPr id="24" name="Google Shape;222;p45">
              <a:extLst>
                <a:ext uri="{FF2B5EF4-FFF2-40B4-BE49-F238E27FC236}">
                  <a16:creationId xmlns:a16="http://schemas.microsoft.com/office/drawing/2014/main" id="{397ABD8D-DF18-2295-0CD5-43CFF7F3CB4C}"/>
                </a:ext>
              </a:extLst>
            </p:cNvPr>
            <p:cNvSpPr/>
            <p:nvPr/>
          </p:nvSpPr>
          <p:spPr>
            <a:xfrm>
              <a:off x="177720" y="5381153"/>
              <a:ext cx="7344914" cy="489274"/>
            </a:xfrm>
            <a:prstGeom prst="roundRect">
              <a:avLst>
                <a:gd name="adj" fmla="val 4935"/>
              </a:avLst>
            </a:prstGeom>
            <a:solidFill>
              <a:schemeClr val="bg1"/>
            </a:solidFill>
            <a:ln w="9525" cap="flat" cmpd="sng">
              <a:solidFill>
                <a:srgbClr val="DBDB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36000" tIns="144000" rIns="0" bIns="144000" anchor="t" anchorCtr="0">
              <a:spAutoFit/>
            </a:bodyPr>
            <a:lstStyle/>
            <a:p>
              <a:pPr marL="88900" lvl="0" indent="-88900">
                <a:lnSpc>
                  <a:spcPct val="150000"/>
                </a:lnSpc>
                <a:buSzPts val="900"/>
                <a:buFont typeface="Arial"/>
                <a:buChar char="•"/>
              </a:pPr>
              <a:r>
                <a:rPr lang="ko-KR" altLang="en-US" sz="800" dirty="0">
                  <a:solidFill>
                    <a:srgbClr val="4A4A4A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현금예치발행은 휴대폰 본인인증</a:t>
              </a:r>
              <a:r>
                <a:rPr lang="en-US" altLang="ko-KR" sz="800" dirty="0">
                  <a:solidFill>
                    <a:srgbClr val="4A4A4A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, </a:t>
              </a:r>
              <a:r>
                <a:rPr lang="ko-KR" altLang="en-US" sz="800" dirty="0">
                  <a:solidFill>
                    <a:srgbClr val="4A4A4A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공동인증서 절차가 필요합니다</a:t>
              </a:r>
              <a:r>
                <a:rPr lang="en-US" altLang="ko-KR" sz="800" dirty="0">
                  <a:solidFill>
                    <a:srgbClr val="4A4A4A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  <a:sym typeface="Malgun Gothic"/>
                </a:rPr>
                <a:t>.  </a:t>
              </a: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6734D0C1-6612-5B1D-B887-BDF77BF0FCC8}"/>
                </a:ext>
              </a:extLst>
            </p:cNvPr>
            <p:cNvSpPr/>
            <p:nvPr/>
          </p:nvSpPr>
          <p:spPr>
            <a:xfrm>
              <a:off x="242572" y="5520566"/>
              <a:ext cx="747320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sz="800" b="1" spc="-100" dirty="0">
                  <a:solidFill>
                    <a:schemeClr val="tx1"/>
                  </a:solidFill>
                  <a:latin typeface="+mn-ea"/>
                  <a:ea typeface="+mn-ea"/>
                </a:rPr>
                <a:t>꼭 알아두세요</a:t>
              </a:r>
            </a:p>
          </p:txBody>
        </p:sp>
      </p:grpSp>
      <p:sp>
        <p:nvSpPr>
          <p:cNvPr id="28" name="모서리가 둥근 직사각형 8">
            <a:extLst>
              <a:ext uri="{FF2B5EF4-FFF2-40B4-BE49-F238E27FC236}">
                <a16:creationId xmlns:a16="http://schemas.microsoft.com/office/drawing/2014/main" id="{B5710D53-9257-8230-55B5-CE0A05B09B81}"/>
              </a:ext>
            </a:extLst>
          </p:cNvPr>
          <p:cNvSpPr/>
          <p:nvPr/>
        </p:nvSpPr>
        <p:spPr>
          <a:xfrm>
            <a:off x="6858064" y="5899073"/>
            <a:ext cx="900000" cy="268238"/>
          </a:xfrm>
          <a:prstGeom prst="roundRect">
            <a:avLst>
              <a:gd name="adj" fmla="val 6142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발행</a:t>
            </a:r>
            <a:endParaRPr lang="en-US" altLang="ko-KR" sz="900" b="1" dirty="0">
              <a:solidFill>
                <a:schemeClr val="bg1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9" name="모서리가 둥근 직사각형 8">
            <a:extLst>
              <a:ext uri="{FF2B5EF4-FFF2-40B4-BE49-F238E27FC236}">
                <a16:creationId xmlns:a16="http://schemas.microsoft.com/office/drawing/2014/main" id="{4B028795-D9D2-FF27-30D7-DAF2CCB3E6D0}"/>
              </a:ext>
            </a:extLst>
          </p:cNvPr>
          <p:cNvSpPr/>
          <p:nvPr/>
        </p:nvSpPr>
        <p:spPr>
          <a:xfrm>
            <a:off x="6858064" y="6206443"/>
            <a:ext cx="900000" cy="268238"/>
          </a:xfrm>
          <a:prstGeom prst="roundRect">
            <a:avLst>
              <a:gd name="adj" fmla="val 6142"/>
            </a:avLst>
          </a:prstGeom>
          <a:solidFill>
            <a:srgbClr val="4D65E2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chemeClr val="bg1"/>
                </a:solidFill>
                <a:effectLst/>
                <a:latin typeface="Malgun Gothic" panose="020B0503020000020004" pitchFamily="34" charset="-127"/>
                <a:ea typeface="Malgun Gothic" panose="020B0503020000020004" pitchFamily="34" charset="-127"/>
              </a:rPr>
              <a:t>발행</a:t>
            </a:r>
            <a:endParaRPr lang="en-US" altLang="ko-KR" sz="900" b="1" dirty="0">
              <a:solidFill>
                <a:schemeClr val="bg1"/>
              </a:solidFill>
              <a:effectLst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aphicFrame>
        <p:nvGraphicFramePr>
          <p:cNvPr id="40" name="표 39">
            <a:extLst>
              <a:ext uri="{FF2B5EF4-FFF2-40B4-BE49-F238E27FC236}">
                <a16:creationId xmlns:a16="http://schemas.microsoft.com/office/drawing/2014/main" id="{AE9820D5-0C24-A61C-AA35-1E15C9020C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034544"/>
              </p:ext>
            </p:extLst>
          </p:nvPr>
        </p:nvGraphicFramePr>
        <p:xfrm>
          <a:off x="192936" y="1913695"/>
          <a:ext cx="7568352" cy="776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796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871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4414">
                  <a:extLst>
                    <a:ext uri="{9D8B030D-6E8A-4147-A177-3AD203B41FA5}">
                      <a16:colId xmlns:a16="http://schemas.microsoft.com/office/drawing/2014/main" val="990185418"/>
                    </a:ext>
                  </a:extLst>
                </a:gridCol>
                <a:gridCol w="1098823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585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07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264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그룹명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구매기업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 신청건수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총 신청금액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출금계좌번호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출금 후 잔액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61854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u="none" dirty="0">
                          <a:latin typeface="+mn-ea"/>
                          <a:ea typeface="+mn-ea"/>
                        </a:rPr>
                        <a:t>YYYYMMDD100030006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dirty="0">
                          <a:solidFill>
                            <a:schemeClr val="tx1"/>
                          </a:solidFill>
                        </a:rPr>
                        <a:t>종합상사㈜</a:t>
                      </a:r>
                      <a:endParaRPr lang="en-US" altLang="ko-KR" sz="90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900" b="1" u="non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1020-0085-10020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현금예치계좌 잔액</a:t>
                      </a:r>
                      <a:endParaRPr lang="en-US" altLang="ko-KR" sz="900" b="1" dirty="0">
                        <a:solidFill>
                          <a:srgbClr val="00B050"/>
                        </a:solidFill>
                      </a:endParaRPr>
                    </a:p>
                    <a:p>
                      <a:pPr algn="l"/>
                      <a:r>
                        <a:rPr lang="en-US" altLang="ko-KR" sz="900" b="1" dirty="0">
                          <a:solidFill>
                            <a:srgbClr val="00B050"/>
                          </a:solidFill>
                        </a:rPr>
                        <a:t>- 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</a:rPr>
                        <a:t>사용자 입력 발행금액</a:t>
                      </a:r>
                      <a:endParaRPr lang="en-US" altLang="ko-KR" sz="900" b="1" dirty="0">
                        <a:solidFill>
                          <a:srgbClr val="00B050"/>
                        </a:solidFill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</a:tbl>
          </a:graphicData>
        </a:graphic>
      </p:graphicFrame>
      <p:sp>
        <p:nvSpPr>
          <p:cNvPr id="8" name="직사각형 7">
            <a:extLst>
              <a:ext uri="{FF2B5EF4-FFF2-40B4-BE49-F238E27FC236}">
                <a16:creationId xmlns:a16="http://schemas.microsoft.com/office/drawing/2014/main" id="{22117F5F-5FED-42E1-B876-8CBC4B107033}"/>
              </a:ext>
            </a:extLst>
          </p:cNvPr>
          <p:cNvSpPr/>
          <p:nvPr/>
        </p:nvSpPr>
        <p:spPr>
          <a:xfrm>
            <a:off x="178991" y="1894666"/>
            <a:ext cx="7606151" cy="795154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Google Shape;222;p45">
            <a:extLst>
              <a:ext uri="{FF2B5EF4-FFF2-40B4-BE49-F238E27FC236}">
                <a16:creationId xmlns:a16="http://schemas.microsoft.com/office/drawing/2014/main" id="{11BFCC55-3CF9-5863-E3F7-65132143682B}"/>
              </a:ext>
            </a:extLst>
          </p:cNvPr>
          <p:cNvSpPr/>
          <p:nvPr/>
        </p:nvSpPr>
        <p:spPr>
          <a:xfrm>
            <a:off x="4967589" y="3163239"/>
            <a:ext cx="2787951" cy="380048"/>
          </a:xfrm>
          <a:prstGeom prst="roundRect">
            <a:avLst>
              <a:gd name="adj" fmla="val 4935"/>
            </a:avLst>
          </a:prstGeom>
          <a:noFill/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88900" lvl="0" indent="-88900">
              <a:lnSpc>
                <a:spcPct val="150000"/>
              </a:lnSpc>
              <a:buSzPts val="900"/>
              <a:buFont typeface="Arial"/>
              <a:buChar char="•"/>
            </a:pPr>
            <a:r>
              <a:rPr lang="ko-KR" altLang="en-US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본 데모에서는 인증번호가 휴대폰으로 발송되지 않습니다</a:t>
            </a:r>
            <a:r>
              <a:rPr lang="en-US" altLang="ko-KR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. </a:t>
            </a:r>
            <a:r>
              <a:rPr lang="ko-KR" altLang="en-US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인증번호 </a:t>
            </a:r>
            <a:r>
              <a:rPr lang="en-US" altLang="ko-KR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123456</a:t>
            </a:r>
            <a:r>
              <a:rPr lang="ko-KR" altLang="en-US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을 입력해 주세요</a:t>
            </a:r>
            <a:r>
              <a:rPr lang="en-US" altLang="ko-KR" sz="8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  <a:sym typeface="Malgun Gothic"/>
              </a:rPr>
              <a:t>.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8987600-ED2B-B178-98F8-D36B79371AEB}"/>
              </a:ext>
            </a:extLst>
          </p:cNvPr>
          <p:cNvSpPr/>
          <p:nvPr/>
        </p:nvSpPr>
        <p:spPr>
          <a:xfrm>
            <a:off x="4940462" y="3138937"/>
            <a:ext cx="2787950" cy="404349"/>
          </a:xfrm>
          <a:prstGeom prst="rect">
            <a:avLst/>
          </a:prstGeom>
          <a:noFill/>
          <a:ln>
            <a:solidFill>
              <a:srgbClr val="EE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EAEEC6E7-7D62-9401-2850-501217983F1B}"/>
              </a:ext>
            </a:extLst>
          </p:cNvPr>
          <p:cNvSpPr/>
          <p:nvPr/>
        </p:nvSpPr>
        <p:spPr>
          <a:xfrm>
            <a:off x="4938412" y="2979772"/>
            <a:ext cx="427050" cy="161116"/>
          </a:xfrm>
          <a:prstGeom prst="rect">
            <a:avLst/>
          </a:prstGeom>
          <a:solidFill>
            <a:srgbClr val="EE0000"/>
          </a:solidFill>
          <a:ln>
            <a:solidFill>
              <a:srgbClr val="EE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/>
              <a:t>신규</a:t>
            </a:r>
          </a:p>
        </p:txBody>
      </p:sp>
    </p:spTree>
    <p:extLst>
      <p:ext uri="{BB962C8B-B14F-4D97-AF65-F5344CB8AC3E}">
        <p14:creationId xmlns:p14="http://schemas.microsoft.com/office/powerpoint/2010/main" val="2769071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요구사항</a:t>
            </a:r>
          </a:p>
        </p:txBody>
      </p:sp>
      <p:graphicFrame>
        <p:nvGraphicFramePr>
          <p:cNvPr id="3" name="Group 139">
            <a:extLst>
              <a:ext uri="{FF2B5EF4-FFF2-40B4-BE49-F238E27FC236}">
                <a16:creationId xmlns:a16="http://schemas.microsoft.com/office/drawing/2014/main" id="{A38C2F6E-1B19-40E3-BB0B-4D98D61A0E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415976"/>
              </p:ext>
            </p:extLst>
          </p:nvPr>
        </p:nvGraphicFramePr>
        <p:xfrm>
          <a:off x="299417" y="1026381"/>
          <a:ext cx="9265923" cy="1635874"/>
        </p:xfrm>
        <a:graphic>
          <a:graphicData uri="http://schemas.openxmlformats.org/drawingml/2006/table">
            <a:tbl>
              <a:tblPr/>
              <a:tblGrid>
                <a:gridCol w="876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43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64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8775">
                  <a:extLst>
                    <a:ext uri="{9D8B030D-6E8A-4147-A177-3AD203B41FA5}">
                      <a16:colId xmlns:a16="http://schemas.microsoft.com/office/drawing/2014/main" val="3801208828"/>
                    </a:ext>
                  </a:extLst>
                </a:gridCol>
              </a:tblGrid>
              <a:tr h="240473">
                <a:tc>
                  <a:txBody>
                    <a:bodyPr/>
                    <a:lstStyle/>
                    <a:p>
                      <a:pPr marL="0" marR="0" lvl="0" indent="0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요구사항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ID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6693" marR="66693" marT="35992" marB="35992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kumimoji="0" lang="en-US" altLang="ko-KR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6693" marR="66693" marT="35992" marB="35992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화면아이디</a:t>
                      </a:r>
                    </a:p>
                  </a:txBody>
                  <a:tcPr marL="66693" marR="66693" marT="35992" marB="35992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비고</a:t>
                      </a:r>
                    </a:p>
                  </a:txBody>
                  <a:tcPr marL="66693" marR="66693" marT="35992" marB="35992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262">
                <a:tc>
                  <a:txBody>
                    <a:bodyPr/>
                    <a:lstStyle/>
                    <a:p>
                      <a:pPr marL="0" marR="0" lvl="0" indent="0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REQ-01_007</a:t>
                      </a:r>
                    </a:p>
                  </a:txBody>
                  <a:tcPr marL="36000" marR="36000" marT="36000" marB="36000" anchor="ctr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90488" marR="0" lvl="0" indent="-90488" algn="l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ㅇ 업무사이트 데모 페이지를 구축한다</a:t>
                      </a:r>
                      <a:r>
                        <a:rPr kumimoji="0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marL="90488" marR="0" lvl="0" indent="-90488" algn="l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(ex) </a:t>
                      </a:r>
                      <a:r>
                        <a:rPr kumimoji="0" lang="ko-KR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튜토리얼 제공</a:t>
                      </a:r>
                      <a:r>
                        <a:rPr kumimoji="0" lang="en-US" altLang="ko-KR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단계별 클릭 유도 형식</a:t>
                      </a:r>
                      <a:r>
                        <a:rPr kumimoji="0" lang="ko-KR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의 사용자 경험 설계</a:t>
                      </a:r>
                      <a:endParaRPr kumimoji="0" lang="ko-KR" altLang="ko-K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6625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36625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endParaRPr kumimoji="0" lang="ko-KR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6139">
                <a:tc>
                  <a:txBody>
                    <a:bodyPr/>
                    <a:lstStyle/>
                    <a:p>
                      <a:pPr marL="0" marR="0" lvl="0" indent="0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REQ-03-057</a:t>
                      </a:r>
                    </a:p>
                  </a:txBody>
                  <a:tcPr marL="36000" marR="36000" marT="36000" marB="36000" anchor="ctr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ㅇ 업무사이트 체험 기능 제공</a:t>
                      </a:r>
                      <a:r>
                        <a:rPr kumimoji="0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kumimoji="0" lang="ko-KR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채권발행</a:t>
                      </a:r>
                      <a:r>
                        <a:rPr kumimoji="0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하도급 기능 등</a:t>
                      </a:r>
                      <a:r>
                        <a:rPr kumimoji="0" lang="en-US" altLang="ko-KR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kumimoji="0" lang="ko-KR" altLang="ko-KR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6625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-114300" algn="l" defTabSz="936625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중복</a:t>
                      </a:r>
                      <a:endParaRPr kumimoji="0" lang="ko-KR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36000" marB="36000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DE941-7A49-E586-4647-DB170600C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>
            <a:extLst>
              <a:ext uri="{FF2B5EF4-FFF2-40B4-BE49-F238E27FC236}">
                <a16:creationId xmlns:a16="http://schemas.microsoft.com/office/drawing/2014/main" id="{8FCA884F-4FDE-FDC1-744C-DAAE310382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TR_00009M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297FDCA-878D-67DF-2636-096A275C52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신청완료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BCFD51B-2DB1-5E6D-404E-34B6139E95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D6C448-3A7B-DFB9-07F6-5166540680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판매기업</a:t>
            </a:r>
          </a:p>
        </p:txBody>
      </p:sp>
      <p:sp>
        <p:nvSpPr>
          <p:cNvPr id="12" name="텍스트 개체 틀 11">
            <a:extLst>
              <a:ext uri="{FF2B5EF4-FFF2-40B4-BE49-F238E27FC236}">
                <a16:creationId xmlns:a16="http://schemas.microsoft.com/office/drawing/2014/main" id="{9FDB9AD3-A7BD-679E-8FC4-C8DD5E237D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>
                <a:latin typeface="+mn-ea"/>
                <a:ea typeface="+mn-ea"/>
              </a:rPr>
              <a:t>신규</a:t>
            </a:r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F659B380-6E9E-EC28-50B0-E50EE3452D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0011" y="1996242"/>
            <a:ext cx="720000" cy="720000"/>
          </a:xfrm>
          <a:prstGeom prst="rect">
            <a:avLst/>
          </a:prstGeom>
        </p:spPr>
      </p:pic>
      <p:sp>
        <p:nvSpPr>
          <p:cNvPr id="11" name="Header">
            <a:extLst>
              <a:ext uri="{FF2B5EF4-FFF2-40B4-BE49-F238E27FC236}">
                <a16:creationId xmlns:a16="http://schemas.microsoft.com/office/drawing/2014/main" id="{E782F520-1A54-DD9C-7BBD-61CAC31729E8}"/>
              </a:ext>
            </a:extLst>
          </p:cNvPr>
          <p:cNvSpPr txBox="1"/>
          <p:nvPr/>
        </p:nvSpPr>
        <p:spPr>
          <a:xfrm>
            <a:off x="1966466" y="3184388"/>
            <a:ext cx="3647089" cy="566309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  <a:sym typeface="Arial"/>
              </a:rPr>
              <a:t>현금예치발행 </a:t>
            </a:r>
            <a:r>
              <a:rPr lang="ko-KR" altLang="en-US" sz="14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신청접수가</a:t>
            </a:r>
            <a:r>
              <a:rPr kumimoji="0" lang="ko-KR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  <a:sym typeface="Arial"/>
              </a:rPr>
              <a:t> 완료되었습니다</a:t>
            </a: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  <a:sym typeface="Arial"/>
              </a:rPr>
              <a:t>.</a:t>
            </a:r>
          </a:p>
          <a:p>
            <a:pPr marL="9525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altLang="ko-KR" sz="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  <a:sym typeface="Arial"/>
            </a:endParaRPr>
          </a:p>
          <a:p>
            <a:pPr marL="9525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  <a:sym typeface="Arial"/>
              </a:rPr>
              <a:t>발행처리 결과조회 메뉴에서 확인하세요</a:t>
            </a:r>
            <a:r>
              <a:rPr kumimoji="0" lang="en-US" altLang="ko-KR" sz="1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  <a:sym typeface="Arial"/>
              </a:rPr>
              <a:t>.</a:t>
            </a:r>
          </a:p>
        </p:txBody>
      </p:sp>
      <p:graphicFrame>
        <p:nvGraphicFramePr>
          <p:cNvPr id="18" name="표 개체 틀 17">
            <a:extLst>
              <a:ext uri="{FF2B5EF4-FFF2-40B4-BE49-F238E27FC236}">
                <a16:creationId xmlns:a16="http://schemas.microsoft.com/office/drawing/2014/main" id="{86FA3E43-E6BD-B9D5-1CED-F296F27C60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4993149"/>
              </p:ext>
            </p:extLst>
          </p:nvPr>
        </p:nvGraphicFramePr>
        <p:xfrm>
          <a:off x="7994650" y="1098550"/>
          <a:ext cx="1898649" cy="176784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725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신청완료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외상매출채권 발행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확인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92075" indent="-92075" algn="l" latinLnBrk="1">
                        <a:buFontTx/>
                        <a:buChar char="-"/>
                      </a:pP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 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91680266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14414A26-C1D0-FCF0-9DDD-491C931AD747}"/>
              </a:ext>
            </a:extLst>
          </p:cNvPr>
          <p:cNvSpPr txBox="1"/>
          <p:nvPr/>
        </p:nvSpPr>
        <p:spPr>
          <a:xfrm>
            <a:off x="181692" y="1022722"/>
            <a:ext cx="1000274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현금예치발행</a:t>
            </a:r>
          </a:p>
        </p:txBody>
      </p:sp>
      <p:sp>
        <p:nvSpPr>
          <p:cNvPr id="22" name="모서리가 둥근 직사각형 8">
            <a:extLst>
              <a:ext uri="{FF2B5EF4-FFF2-40B4-BE49-F238E27FC236}">
                <a16:creationId xmlns:a16="http://schemas.microsoft.com/office/drawing/2014/main" id="{99772B78-EFFF-F148-77C0-0B6C2A1E82EE}"/>
              </a:ext>
            </a:extLst>
          </p:cNvPr>
          <p:cNvSpPr/>
          <p:nvPr/>
        </p:nvSpPr>
        <p:spPr>
          <a:xfrm>
            <a:off x="5681980" y="5613735"/>
            <a:ext cx="1197900" cy="268238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발행처리 결과조회</a:t>
            </a:r>
            <a:endParaRPr lang="en-US" altLang="ko-KR" sz="900" b="1" dirty="0">
              <a:solidFill>
                <a:srgbClr val="4D65E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aphicFrame>
        <p:nvGraphicFramePr>
          <p:cNvPr id="6" name="다이어그램 5">
            <a:extLst>
              <a:ext uri="{FF2B5EF4-FFF2-40B4-BE49-F238E27FC236}">
                <a16:creationId xmlns:a16="http://schemas.microsoft.com/office/drawing/2014/main" id="{8FEC1F2C-F110-5223-F705-7A10E29B5ABC}"/>
              </a:ext>
            </a:extLst>
          </p:cNvPr>
          <p:cNvGraphicFramePr/>
          <p:nvPr/>
        </p:nvGraphicFramePr>
        <p:xfrm>
          <a:off x="217092" y="1252891"/>
          <a:ext cx="7625064" cy="2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1C8AFAD-83A4-C3A2-9396-BECFB7A25F82}"/>
              </a:ext>
            </a:extLst>
          </p:cNvPr>
          <p:cNvSpPr txBox="1"/>
          <p:nvPr/>
        </p:nvSpPr>
        <p:spPr>
          <a:xfrm>
            <a:off x="1334460" y="970530"/>
            <a:ext cx="1867322" cy="282361"/>
          </a:xfrm>
          <a:prstGeom prst="rect">
            <a:avLst/>
          </a:prstGeom>
          <a:noFill/>
          <a:ln>
            <a:noFill/>
          </a:ln>
        </p:spPr>
        <p:txBody>
          <a:bodyPr wrap="none" lIns="96750" tIns="48375" rIns="96750" bIns="48375" rtlCol="0" anchor="ctr" anchorCtr="0">
            <a:spAutoFit/>
          </a:bodyPr>
          <a:lstStyle/>
          <a:p>
            <a:pPr marL="0" marR="0" indent="0" algn="l" rtl="0">
              <a:spcBef>
                <a:spcPts val="0"/>
              </a:spcBef>
              <a:buSzPct val="25000"/>
              <a:buNone/>
            </a:pPr>
            <a:r>
              <a:rPr lang="en-US" altLang="ko-KR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[</a:t>
            </a:r>
            <a:r>
              <a:rPr lang="ko-KR" altLang="en-US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결재라인 미사용 </a:t>
            </a:r>
            <a:r>
              <a:rPr lang="en-US" altLang="ko-KR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CASE]</a:t>
            </a:r>
            <a:endParaRPr lang="ko-KR" altLang="en-US" sz="1200" b="1" dirty="0">
              <a:solidFill>
                <a:srgbClr val="FF00FF"/>
              </a:solidFill>
              <a:latin typeface="+mn-ea"/>
              <a:ea typeface="+mn-ea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96833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653082-C91F-A09C-ADA6-3A80ED86C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제목 22">
            <a:extLst>
              <a:ext uri="{FF2B5EF4-FFF2-40B4-BE49-F238E27FC236}">
                <a16:creationId xmlns:a16="http://schemas.microsoft.com/office/drawing/2014/main" id="{1E03ACA7-C125-FDA5-4F9F-C41B9CCA1C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TR_00014M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8EE051C-F0B6-36D9-373C-E41F0FABCC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>
                <a:latin typeface="+mn-ea"/>
                <a:ea typeface="+mn-ea"/>
              </a:rPr>
              <a:t>발행처리 결과조회</a:t>
            </a:r>
          </a:p>
        </p:txBody>
      </p:sp>
      <p:sp>
        <p:nvSpPr>
          <p:cNvPr id="68" name="텍스트 개체 틀 67">
            <a:extLst>
              <a:ext uri="{FF2B5EF4-FFF2-40B4-BE49-F238E27FC236}">
                <a16:creationId xmlns:a16="http://schemas.microsoft.com/office/drawing/2014/main" id="{245C5611-1E5A-09C2-1014-33C4824EF6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>
                <a:latin typeface="+mn-ea"/>
                <a:ea typeface="+mn-ea"/>
              </a:rPr>
              <a:t>Page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69" name="텍스트 개체 틀 68">
            <a:extLst>
              <a:ext uri="{FF2B5EF4-FFF2-40B4-BE49-F238E27FC236}">
                <a16:creationId xmlns:a16="http://schemas.microsoft.com/office/drawing/2014/main" id="{79A1FA1C-D27A-2634-02FF-BE1DB8E7B4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 dirty="0">
                <a:latin typeface="+mn-ea"/>
                <a:ea typeface="+mn-ea"/>
              </a:rPr>
              <a:t>판매기업</a:t>
            </a:r>
          </a:p>
        </p:txBody>
      </p:sp>
      <p:sp>
        <p:nvSpPr>
          <p:cNvPr id="24" name="텍스트 개체 틀 23">
            <a:extLst>
              <a:ext uri="{FF2B5EF4-FFF2-40B4-BE49-F238E27FC236}">
                <a16:creationId xmlns:a16="http://schemas.microsoft.com/office/drawing/2014/main" id="{86CF373C-434C-31D3-4A10-A348B7ADE5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>
                <a:latin typeface="+mn-ea"/>
                <a:ea typeface="+mn-ea"/>
              </a:rPr>
              <a:t>신규</a:t>
            </a:r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7E4C6B-0FD0-FBBB-C6DF-94209D0EEBC4}"/>
              </a:ext>
            </a:extLst>
          </p:cNvPr>
          <p:cNvSpPr txBox="1"/>
          <p:nvPr/>
        </p:nvSpPr>
        <p:spPr>
          <a:xfrm>
            <a:off x="181692" y="1022722"/>
            <a:ext cx="1433085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+mn-ea"/>
                <a:ea typeface="+mn-ea"/>
              </a:rPr>
              <a:t>발행처리 결과조회</a:t>
            </a:r>
            <a:endParaRPr lang="ko-KR" altLang="en-US" strike="sngStrike" spc="-100" dirty="0">
              <a:solidFill>
                <a:schemeClr val="bg1">
                  <a:lumMod val="8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2" name="직사각형 71">
            <a:extLst>
              <a:ext uri="{FF2B5EF4-FFF2-40B4-BE49-F238E27FC236}">
                <a16:creationId xmlns:a16="http://schemas.microsoft.com/office/drawing/2014/main" id="{0C2762D6-617F-5885-E709-5822411614ED}"/>
              </a:ext>
            </a:extLst>
          </p:cNvPr>
          <p:cNvSpPr/>
          <p:nvPr/>
        </p:nvSpPr>
        <p:spPr bwMode="auto">
          <a:xfrm>
            <a:off x="16934" y="1249576"/>
            <a:ext cx="7907866" cy="152113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49530" tIns="49530" rIns="49530" bIns="4953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05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73" name="직사각형 72">
            <a:extLst>
              <a:ext uri="{FF2B5EF4-FFF2-40B4-BE49-F238E27FC236}">
                <a16:creationId xmlns:a16="http://schemas.microsoft.com/office/drawing/2014/main" id="{3708493A-38A8-2E68-ACA2-545C336B4FE3}"/>
              </a:ext>
            </a:extLst>
          </p:cNvPr>
          <p:cNvSpPr/>
          <p:nvPr/>
        </p:nvSpPr>
        <p:spPr bwMode="auto">
          <a:xfrm>
            <a:off x="6597906" y="2491538"/>
            <a:ext cx="614713" cy="216024"/>
          </a:xfrm>
          <a:prstGeom prst="rect">
            <a:avLst/>
          </a:prstGeom>
          <a:solidFill>
            <a:srgbClr val="40404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72000" tIns="32400" rIns="36000" bIns="324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800" dirty="0">
                <a:solidFill>
                  <a:schemeClr val="bg1"/>
                </a:solidFill>
                <a:latin typeface="+mn-ea"/>
                <a:cs typeface="Calibri" pitchFamily="34" charset="0"/>
              </a:rPr>
              <a:t>조회</a:t>
            </a:r>
          </a:p>
        </p:txBody>
      </p:sp>
      <p:grpSp>
        <p:nvGrpSpPr>
          <p:cNvPr id="74" name="그룹 73">
            <a:extLst>
              <a:ext uri="{FF2B5EF4-FFF2-40B4-BE49-F238E27FC236}">
                <a16:creationId xmlns:a16="http://schemas.microsoft.com/office/drawing/2014/main" id="{39798ED4-EFB5-3720-C6A3-CCD6EB63FAE7}"/>
              </a:ext>
            </a:extLst>
          </p:cNvPr>
          <p:cNvGrpSpPr/>
          <p:nvPr/>
        </p:nvGrpSpPr>
        <p:grpSpPr>
          <a:xfrm>
            <a:off x="2781724" y="1388441"/>
            <a:ext cx="3059555" cy="257112"/>
            <a:chOff x="2978187" y="3067001"/>
            <a:chExt cx="3059555" cy="257112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32637A4-6035-BB40-0191-A2369837776F}"/>
                </a:ext>
              </a:extLst>
            </p:cNvPr>
            <p:cNvSpPr txBox="1"/>
            <p:nvPr/>
          </p:nvSpPr>
          <p:spPr>
            <a:xfrm>
              <a:off x="2978187" y="3084035"/>
              <a:ext cx="774074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  <a:sym typeface="Arial"/>
                </a:rPr>
                <a:t>조회기간</a:t>
              </a:r>
              <a:r>
                <a:rPr lang="en-US" altLang="ko-KR" sz="900" dirty="0">
                  <a:solidFill>
                    <a:srgbClr val="FF00FF"/>
                  </a:solidFill>
                  <a:latin typeface="+mn-ea"/>
                  <a:cs typeface="Arial"/>
                  <a:sym typeface="Arial"/>
                </a:rPr>
                <a:t> </a:t>
              </a:r>
              <a:r>
                <a:rPr lang="en-US" altLang="ko-KR" sz="900" baseline="30000" dirty="0">
                  <a:solidFill>
                    <a:srgbClr val="EE2E62"/>
                  </a:solidFill>
                  <a:latin typeface="맑은 고딕" panose="020B0503020000020004" pitchFamily="50" charset="-127"/>
                  <a:ea typeface="+mn-ea"/>
                </a:rPr>
                <a:t>●</a:t>
              </a:r>
              <a:endParaRPr lang="ko-KR" altLang="en-US" sz="900" dirty="0">
                <a:latin typeface="+mn-ea"/>
                <a:cs typeface="Arial"/>
                <a:sym typeface="Arial"/>
              </a:endParaRPr>
            </a:p>
          </p:txBody>
        </p:sp>
        <p:sp>
          <p:nvSpPr>
            <p:cNvPr id="77" name="TextBox 20">
              <a:extLst>
                <a:ext uri="{FF2B5EF4-FFF2-40B4-BE49-F238E27FC236}">
                  <a16:creationId xmlns:a16="http://schemas.microsoft.com/office/drawing/2014/main" id="{2F549093-1916-8372-B661-243B0ECF4A8C}"/>
                </a:ext>
              </a:extLst>
            </p:cNvPr>
            <p:cNvSpPr txBox="1"/>
            <p:nvPr/>
          </p:nvSpPr>
          <p:spPr>
            <a:xfrm>
              <a:off x="4747417" y="3085614"/>
              <a:ext cx="267525" cy="22080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rtl="0">
                <a:spcBef>
                  <a:spcPts val="0"/>
                </a:spcBef>
                <a:buSzPct val="25000"/>
                <a:buNone/>
              </a:pPr>
              <a:r>
                <a:rPr lang="en-US" altLang="ko-KR" sz="800" dirty="0">
                  <a:latin typeface="+mn-ea"/>
                  <a:cs typeface="Arial"/>
                  <a:sym typeface="Arial"/>
                </a:rPr>
                <a:t>~</a:t>
              </a:r>
              <a:endParaRPr lang="ko-KR" altLang="en-US" sz="800" dirty="0">
                <a:latin typeface="+mn-ea"/>
                <a:cs typeface="Arial"/>
                <a:sym typeface="Arial"/>
              </a:endParaRPr>
            </a:p>
          </p:txBody>
        </p:sp>
        <p:sp>
          <p:nvSpPr>
            <p:cNvPr id="78" name="모서리가 둥근 직사각형 167">
              <a:extLst>
                <a:ext uri="{FF2B5EF4-FFF2-40B4-BE49-F238E27FC236}">
                  <a16:creationId xmlns:a16="http://schemas.microsoft.com/office/drawing/2014/main" id="{106B4A9C-62BB-DE27-EE8B-316A464A5D86}"/>
                </a:ext>
              </a:extLst>
            </p:cNvPr>
            <p:cNvSpPr/>
            <p:nvPr/>
          </p:nvSpPr>
          <p:spPr>
            <a:xfrm>
              <a:off x="3724633" y="3067001"/>
              <a:ext cx="858053" cy="256192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spAutoFit/>
            </a:bodyPr>
            <a:lstStyle/>
            <a:p>
              <a:pPr>
                <a:defRPr/>
              </a:pPr>
              <a:r>
                <a:rPr lang="ko-KR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Calibri" pitchFamily="34" charset="0"/>
                </a:rPr>
                <a:t>시작일자</a:t>
              </a:r>
              <a:endParaRPr lang="en-US" altLang="ko-KR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Calibri" pitchFamily="34" charset="0"/>
              </a:endParaRPr>
            </a:p>
          </p:txBody>
        </p:sp>
        <p:grpSp>
          <p:nvGrpSpPr>
            <p:cNvPr id="79" name="그룹 78">
              <a:extLst>
                <a:ext uri="{FF2B5EF4-FFF2-40B4-BE49-F238E27FC236}">
                  <a16:creationId xmlns:a16="http://schemas.microsoft.com/office/drawing/2014/main" id="{7F68363E-E594-9120-3E5E-9F6AFE25CA56}"/>
                </a:ext>
              </a:extLst>
            </p:cNvPr>
            <p:cNvGrpSpPr/>
            <p:nvPr/>
          </p:nvGrpSpPr>
          <p:grpSpPr>
            <a:xfrm>
              <a:off x="4984275" y="3067921"/>
              <a:ext cx="1053467" cy="256192"/>
              <a:chOff x="4984275" y="3067921"/>
              <a:chExt cx="1053467" cy="256192"/>
            </a:xfrm>
          </p:grpSpPr>
          <p:sp>
            <p:nvSpPr>
              <p:cNvPr id="81" name="모서리가 둥근 직사각형 167">
                <a:extLst>
                  <a:ext uri="{FF2B5EF4-FFF2-40B4-BE49-F238E27FC236}">
                    <a16:creationId xmlns:a16="http://schemas.microsoft.com/office/drawing/2014/main" id="{D9B465B9-D113-1DA0-AE16-0B5FD4172F28}"/>
                  </a:ext>
                </a:extLst>
              </p:cNvPr>
              <p:cNvSpPr/>
              <p:nvPr/>
            </p:nvSpPr>
            <p:spPr>
              <a:xfrm>
                <a:off x="4984275" y="3067921"/>
                <a:ext cx="858053" cy="256192"/>
              </a:xfrm>
              <a:prstGeom prst="roundRect">
                <a:avLst>
                  <a:gd name="adj" fmla="val 7253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79200" rIns="108000" bIns="79200" rtlCol="0" anchor="ctr">
                <a:spAutoFit/>
              </a:bodyPr>
              <a:lstStyle/>
              <a:p>
                <a:pPr>
                  <a:defRPr/>
                </a:pPr>
                <a:r>
                  <a:rPr lang="ko-KR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Calibri" pitchFamily="34" charset="0"/>
                  </a:rPr>
                  <a:t>종료일자</a:t>
                </a:r>
                <a:endParaRPr lang="en-US" altLang="ko-KR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Calibri" pitchFamily="34" charset="0"/>
                </a:endParaRPr>
              </a:p>
            </p:txBody>
          </p:sp>
          <p:sp>
            <p:nvSpPr>
              <p:cNvPr id="80" name="Date Picker Button">
                <a:extLst>
                  <a:ext uri="{FF2B5EF4-FFF2-40B4-BE49-F238E27FC236}">
                    <a16:creationId xmlns:a16="http://schemas.microsoft.com/office/drawing/2014/main" id="{47C2C486-1DB3-5754-BF7F-7A8C55F572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02858" y="3126646"/>
                <a:ext cx="134884" cy="144173"/>
              </a:xfrm>
              <a:custGeom>
                <a:avLst/>
                <a:gdLst>
                  <a:gd name="T0" fmla="*/ 2147483647 w 369"/>
                  <a:gd name="T1" fmla="*/ 2147483647 h 395"/>
                  <a:gd name="T2" fmla="*/ 0 w 369"/>
                  <a:gd name="T3" fmla="*/ 2147483647 h 395"/>
                  <a:gd name="T4" fmla="*/ 2147483647 w 369"/>
                  <a:gd name="T5" fmla="*/ 2147483647 h 395"/>
                  <a:gd name="T6" fmla="*/ 2147483647 w 369"/>
                  <a:gd name="T7" fmla="*/ 2147483647 h 395"/>
                  <a:gd name="T8" fmla="*/ 2147483647 w 369"/>
                  <a:gd name="T9" fmla="*/ 733795237 h 395"/>
                  <a:gd name="T10" fmla="*/ 2147483647 w 369"/>
                  <a:gd name="T11" fmla="*/ 2147483647 h 395"/>
                  <a:gd name="T12" fmla="*/ 2147483647 w 369"/>
                  <a:gd name="T13" fmla="*/ 2147483647 h 395"/>
                  <a:gd name="T14" fmla="*/ 2147483647 w 369"/>
                  <a:gd name="T15" fmla="*/ 831572184 h 395"/>
                  <a:gd name="T16" fmla="*/ 2147483647 w 369"/>
                  <a:gd name="T17" fmla="*/ 2147483647 h 395"/>
                  <a:gd name="T18" fmla="*/ 2147483647 w 369"/>
                  <a:gd name="T19" fmla="*/ 1125170373 h 395"/>
                  <a:gd name="T20" fmla="*/ 2147483647 w 369"/>
                  <a:gd name="T21" fmla="*/ 1125170373 h 395"/>
                  <a:gd name="T22" fmla="*/ 2147483647 w 369"/>
                  <a:gd name="T23" fmla="*/ 2147483647 h 395"/>
                  <a:gd name="T24" fmla="*/ 2147483647 w 369"/>
                  <a:gd name="T25" fmla="*/ 831572184 h 395"/>
                  <a:gd name="T26" fmla="*/ 2147483647 w 369"/>
                  <a:gd name="T27" fmla="*/ 2147483647 h 395"/>
                  <a:gd name="T28" fmla="*/ 2147483647 w 369"/>
                  <a:gd name="T29" fmla="*/ 2147483647 h 395"/>
                  <a:gd name="T30" fmla="*/ 2147483647 w 369"/>
                  <a:gd name="T31" fmla="*/ 2147483647 h 395"/>
                  <a:gd name="T32" fmla="*/ 2147483647 w 369"/>
                  <a:gd name="T33" fmla="*/ 2147483647 h 395"/>
                  <a:gd name="T34" fmla="*/ 2147483647 w 369"/>
                  <a:gd name="T35" fmla="*/ 2147483647 h 395"/>
                  <a:gd name="T36" fmla="*/ 2147483647 w 369"/>
                  <a:gd name="T37" fmla="*/ 2147483647 h 395"/>
                  <a:gd name="T38" fmla="*/ 2147483647 w 369"/>
                  <a:gd name="T39" fmla="*/ 2147483647 h 395"/>
                  <a:gd name="T40" fmla="*/ 2147483647 w 369"/>
                  <a:gd name="T41" fmla="*/ 2147483647 h 395"/>
                  <a:gd name="T42" fmla="*/ 2147483647 w 369"/>
                  <a:gd name="T43" fmla="*/ 2147483647 h 395"/>
                  <a:gd name="T44" fmla="*/ 2147483647 w 369"/>
                  <a:gd name="T45" fmla="*/ 2147483647 h 395"/>
                  <a:gd name="T46" fmla="*/ 2147483647 w 369"/>
                  <a:gd name="T47" fmla="*/ 2147483647 h 395"/>
                  <a:gd name="T48" fmla="*/ 2147483647 w 369"/>
                  <a:gd name="T49" fmla="*/ 2147483647 h 395"/>
                  <a:gd name="T50" fmla="*/ 2147483647 w 369"/>
                  <a:gd name="T51" fmla="*/ 2147483647 h 395"/>
                  <a:gd name="T52" fmla="*/ 2147483647 w 369"/>
                  <a:gd name="T53" fmla="*/ 2147483647 h 395"/>
                  <a:gd name="T54" fmla="*/ 2147483647 w 369"/>
                  <a:gd name="T55" fmla="*/ 2147483647 h 395"/>
                  <a:gd name="T56" fmla="*/ 1943305517 w 369"/>
                  <a:gd name="T57" fmla="*/ 2147483647 h 395"/>
                  <a:gd name="T58" fmla="*/ 1943305517 w 369"/>
                  <a:gd name="T59" fmla="*/ 2147483647 h 395"/>
                  <a:gd name="T60" fmla="*/ 2147483647 w 369"/>
                  <a:gd name="T61" fmla="*/ 2147483647 h 395"/>
                  <a:gd name="T62" fmla="*/ 2147483647 w 369"/>
                  <a:gd name="T63" fmla="*/ 2147483647 h 395"/>
                  <a:gd name="T64" fmla="*/ 2147483647 w 369"/>
                  <a:gd name="T65" fmla="*/ 2147483647 h 395"/>
                  <a:gd name="T66" fmla="*/ 2147483647 w 369"/>
                  <a:gd name="T67" fmla="*/ 2147483647 h 395"/>
                  <a:gd name="T68" fmla="*/ 2147483647 w 369"/>
                  <a:gd name="T69" fmla="*/ 2147483647 h 395"/>
                  <a:gd name="T70" fmla="*/ 2147483647 w 369"/>
                  <a:gd name="T71" fmla="*/ 2147483647 h 395"/>
                  <a:gd name="T72" fmla="*/ 2147483647 w 369"/>
                  <a:gd name="T73" fmla="*/ 2147483647 h 395"/>
                  <a:gd name="T74" fmla="*/ 2147483647 w 369"/>
                  <a:gd name="T75" fmla="*/ 2147483647 h 395"/>
                  <a:gd name="T76" fmla="*/ 2147483647 w 369"/>
                  <a:gd name="T77" fmla="*/ 2147483647 h 395"/>
                  <a:gd name="T78" fmla="*/ 2147483647 w 369"/>
                  <a:gd name="T79" fmla="*/ 2147483647 h 395"/>
                  <a:gd name="T80" fmla="*/ 2147483647 w 369"/>
                  <a:gd name="T81" fmla="*/ 2147483647 h 395"/>
                  <a:gd name="T82" fmla="*/ 2147483647 w 369"/>
                  <a:gd name="T83" fmla="*/ 2147483647 h 395"/>
                  <a:gd name="T84" fmla="*/ 2147483647 w 369"/>
                  <a:gd name="T85" fmla="*/ 2147483647 h 395"/>
                  <a:gd name="T86" fmla="*/ 2147483647 w 369"/>
                  <a:gd name="T87" fmla="*/ 2147483647 h 395"/>
                  <a:gd name="T88" fmla="*/ 2147483647 w 369"/>
                  <a:gd name="T89" fmla="*/ 2147483647 h 395"/>
                  <a:gd name="T90" fmla="*/ 2147483647 w 369"/>
                  <a:gd name="T91" fmla="*/ 2147483647 h 395"/>
                  <a:gd name="T92" fmla="*/ 2147483647 w 369"/>
                  <a:gd name="T93" fmla="*/ 2147483647 h 395"/>
                  <a:gd name="T94" fmla="*/ 1719073688 w 369"/>
                  <a:gd name="T95" fmla="*/ 2147483647 h 395"/>
                  <a:gd name="T96" fmla="*/ 1943305517 w 369"/>
                  <a:gd name="T97" fmla="*/ 2147483647 h 395"/>
                  <a:gd name="T98" fmla="*/ 2147483647 w 369"/>
                  <a:gd name="T99" fmla="*/ 2147483647 h 395"/>
                  <a:gd name="T100" fmla="*/ 2147483647 w 369"/>
                  <a:gd name="T101" fmla="*/ 2147483647 h 395"/>
                  <a:gd name="T102" fmla="*/ 2147483647 w 369"/>
                  <a:gd name="T103" fmla="*/ 2147483647 h 395"/>
                  <a:gd name="T104" fmla="*/ 2147483647 w 369"/>
                  <a:gd name="T105" fmla="*/ 2147483647 h 395"/>
                  <a:gd name="T106" fmla="*/ 2147483647 w 369"/>
                  <a:gd name="T107" fmla="*/ 2147483647 h 395"/>
                  <a:gd name="T108" fmla="*/ 2147483647 w 369"/>
                  <a:gd name="T109" fmla="*/ 2147483647 h 395"/>
                  <a:gd name="T110" fmla="*/ 2147483647 w 369"/>
                  <a:gd name="T111" fmla="*/ 2147483647 h 395"/>
                  <a:gd name="T112" fmla="*/ 2147483647 w 369"/>
                  <a:gd name="T113" fmla="*/ 2147483647 h 395"/>
                  <a:gd name="T114" fmla="*/ 2147483647 w 369"/>
                  <a:gd name="T115" fmla="*/ 2147483647 h 395"/>
                  <a:gd name="T116" fmla="*/ 2147483647 w 369"/>
                  <a:gd name="T117" fmla="*/ 2147483647 h 395"/>
                  <a:gd name="T118" fmla="*/ 2147483647 w 369"/>
                  <a:gd name="T119" fmla="*/ 2147483647 h 395"/>
                  <a:gd name="T120" fmla="*/ 2147483647 w 369"/>
                  <a:gd name="T121" fmla="*/ 2147483647 h 39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369" h="395">
                    <a:moveTo>
                      <a:pt x="98" y="0"/>
                    </a:moveTo>
                    <a:cubicBezTo>
                      <a:pt x="88" y="0"/>
                      <a:pt x="81" y="7"/>
                      <a:pt x="77" y="15"/>
                    </a:cubicBezTo>
                    <a:cubicBezTo>
                      <a:pt x="73" y="23"/>
                      <a:pt x="71" y="33"/>
                      <a:pt x="71" y="44"/>
                    </a:cubicBezTo>
                    <a:cubicBezTo>
                      <a:pt x="71" y="48"/>
                      <a:pt x="71" y="52"/>
                      <a:pt x="72" y="56"/>
                    </a:cubicBezTo>
                    <a:lnTo>
                      <a:pt x="9" y="56"/>
                    </a:lnTo>
                    <a:cubicBezTo>
                      <a:pt x="4" y="56"/>
                      <a:pt x="1" y="60"/>
                      <a:pt x="0" y="64"/>
                    </a:cubicBezTo>
                    <a:lnTo>
                      <a:pt x="0" y="386"/>
                    </a:lnTo>
                    <a:cubicBezTo>
                      <a:pt x="1" y="391"/>
                      <a:pt x="5" y="395"/>
                      <a:pt x="9" y="395"/>
                    </a:cubicBezTo>
                    <a:lnTo>
                      <a:pt x="360" y="395"/>
                    </a:lnTo>
                    <a:cubicBezTo>
                      <a:pt x="365" y="394"/>
                      <a:pt x="369" y="391"/>
                      <a:pt x="369" y="386"/>
                    </a:cubicBezTo>
                    <a:lnTo>
                      <a:pt x="369" y="64"/>
                    </a:lnTo>
                    <a:cubicBezTo>
                      <a:pt x="369" y="59"/>
                      <a:pt x="365" y="56"/>
                      <a:pt x="360" y="56"/>
                    </a:cubicBezTo>
                    <a:lnTo>
                      <a:pt x="298" y="56"/>
                    </a:lnTo>
                    <a:cubicBezTo>
                      <a:pt x="299" y="52"/>
                      <a:pt x="299" y="48"/>
                      <a:pt x="299" y="44"/>
                    </a:cubicBezTo>
                    <a:cubicBezTo>
                      <a:pt x="299" y="33"/>
                      <a:pt x="297" y="23"/>
                      <a:pt x="293" y="15"/>
                    </a:cubicBezTo>
                    <a:cubicBezTo>
                      <a:pt x="289" y="7"/>
                      <a:pt x="282" y="0"/>
                      <a:pt x="272" y="0"/>
                    </a:cubicBezTo>
                    <a:cubicBezTo>
                      <a:pt x="262" y="0"/>
                      <a:pt x="256" y="7"/>
                      <a:pt x="251" y="15"/>
                    </a:cubicBezTo>
                    <a:cubicBezTo>
                      <a:pt x="247" y="23"/>
                      <a:pt x="245" y="33"/>
                      <a:pt x="245" y="44"/>
                    </a:cubicBezTo>
                    <a:cubicBezTo>
                      <a:pt x="245" y="48"/>
                      <a:pt x="245" y="52"/>
                      <a:pt x="246" y="56"/>
                    </a:cubicBezTo>
                    <a:lnTo>
                      <a:pt x="124" y="56"/>
                    </a:lnTo>
                    <a:cubicBezTo>
                      <a:pt x="124" y="52"/>
                      <a:pt x="125" y="48"/>
                      <a:pt x="125" y="44"/>
                    </a:cubicBezTo>
                    <a:cubicBezTo>
                      <a:pt x="125" y="33"/>
                      <a:pt x="122" y="23"/>
                      <a:pt x="118" y="15"/>
                    </a:cubicBezTo>
                    <a:cubicBezTo>
                      <a:pt x="114" y="7"/>
                      <a:pt x="107" y="0"/>
                      <a:pt x="98" y="0"/>
                    </a:cubicBezTo>
                    <a:close/>
                    <a:moveTo>
                      <a:pt x="98" y="17"/>
                    </a:moveTo>
                    <a:cubicBezTo>
                      <a:pt x="98" y="17"/>
                      <a:pt x="101" y="18"/>
                      <a:pt x="103" y="23"/>
                    </a:cubicBezTo>
                    <a:cubicBezTo>
                      <a:pt x="106" y="28"/>
                      <a:pt x="108" y="35"/>
                      <a:pt x="108" y="44"/>
                    </a:cubicBezTo>
                    <a:cubicBezTo>
                      <a:pt x="108" y="48"/>
                      <a:pt x="107" y="52"/>
                      <a:pt x="106" y="56"/>
                    </a:cubicBezTo>
                    <a:lnTo>
                      <a:pt x="89" y="56"/>
                    </a:lnTo>
                    <a:cubicBezTo>
                      <a:pt x="88" y="52"/>
                      <a:pt x="88" y="48"/>
                      <a:pt x="88" y="44"/>
                    </a:cubicBezTo>
                    <a:cubicBezTo>
                      <a:pt x="88" y="35"/>
                      <a:pt x="90" y="28"/>
                      <a:pt x="92" y="23"/>
                    </a:cubicBezTo>
                    <a:cubicBezTo>
                      <a:pt x="95" y="18"/>
                      <a:pt x="97" y="17"/>
                      <a:pt x="98" y="17"/>
                    </a:cubicBezTo>
                    <a:close/>
                    <a:moveTo>
                      <a:pt x="272" y="17"/>
                    </a:moveTo>
                    <a:cubicBezTo>
                      <a:pt x="273" y="17"/>
                      <a:pt x="275" y="18"/>
                      <a:pt x="277" y="23"/>
                    </a:cubicBezTo>
                    <a:cubicBezTo>
                      <a:pt x="280" y="28"/>
                      <a:pt x="282" y="35"/>
                      <a:pt x="282" y="44"/>
                    </a:cubicBezTo>
                    <a:cubicBezTo>
                      <a:pt x="282" y="48"/>
                      <a:pt x="281" y="52"/>
                      <a:pt x="281" y="56"/>
                    </a:cubicBezTo>
                    <a:lnTo>
                      <a:pt x="263" y="56"/>
                    </a:lnTo>
                    <a:cubicBezTo>
                      <a:pt x="263" y="52"/>
                      <a:pt x="262" y="48"/>
                      <a:pt x="262" y="44"/>
                    </a:cubicBezTo>
                    <a:cubicBezTo>
                      <a:pt x="262" y="35"/>
                      <a:pt x="264" y="28"/>
                      <a:pt x="267" y="23"/>
                    </a:cubicBezTo>
                    <a:cubicBezTo>
                      <a:pt x="269" y="18"/>
                      <a:pt x="272" y="17"/>
                      <a:pt x="272" y="17"/>
                    </a:cubicBezTo>
                    <a:close/>
                    <a:moveTo>
                      <a:pt x="18" y="118"/>
                    </a:moveTo>
                    <a:lnTo>
                      <a:pt x="351" y="118"/>
                    </a:lnTo>
                    <a:lnTo>
                      <a:pt x="351" y="377"/>
                    </a:lnTo>
                    <a:lnTo>
                      <a:pt x="18" y="377"/>
                    </a:lnTo>
                    <a:lnTo>
                      <a:pt x="18" y="118"/>
                    </a:lnTo>
                    <a:close/>
                    <a:moveTo>
                      <a:pt x="129" y="146"/>
                    </a:moveTo>
                    <a:cubicBezTo>
                      <a:pt x="123" y="146"/>
                      <a:pt x="120" y="150"/>
                      <a:pt x="120" y="155"/>
                    </a:cubicBezTo>
                    <a:lnTo>
                      <a:pt x="120" y="191"/>
                    </a:lnTo>
                    <a:cubicBezTo>
                      <a:pt x="120" y="196"/>
                      <a:pt x="124" y="199"/>
                      <a:pt x="129" y="199"/>
                    </a:cubicBezTo>
                    <a:lnTo>
                      <a:pt x="164" y="199"/>
                    </a:lnTo>
                    <a:cubicBezTo>
                      <a:pt x="170" y="199"/>
                      <a:pt x="173" y="195"/>
                      <a:pt x="173" y="191"/>
                    </a:cubicBezTo>
                    <a:lnTo>
                      <a:pt x="173" y="155"/>
                    </a:lnTo>
                    <a:cubicBezTo>
                      <a:pt x="173" y="150"/>
                      <a:pt x="169" y="146"/>
                      <a:pt x="164" y="146"/>
                    </a:cubicBezTo>
                    <a:lnTo>
                      <a:pt x="129" y="146"/>
                    </a:lnTo>
                    <a:close/>
                    <a:moveTo>
                      <a:pt x="205" y="146"/>
                    </a:moveTo>
                    <a:cubicBezTo>
                      <a:pt x="200" y="146"/>
                      <a:pt x="196" y="150"/>
                      <a:pt x="196" y="155"/>
                    </a:cubicBezTo>
                    <a:lnTo>
                      <a:pt x="196" y="191"/>
                    </a:lnTo>
                    <a:cubicBezTo>
                      <a:pt x="197" y="196"/>
                      <a:pt x="200" y="199"/>
                      <a:pt x="205" y="199"/>
                    </a:cubicBezTo>
                    <a:lnTo>
                      <a:pt x="241" y="199"/>
                    </a:lnTo>
                    <a:cubicBezTo>
                      <a:pt x="246" y="199"/>
                      <a:pt x="250" y="195"/>
                      <a:pt x="250" y="191"/>
                    </a:cubicBezTo>
                    <a:lnTo>
                      <a:pt x="250" y="155"/>
                    </a:lnTo>
                    <a:cubicBezTo>
                      <a:pt x="249" y="150"/>
                      <a:pt x="246" y="146"/>
                      <a:pt x="241" y="146"/>
                    </a:cubicBezTo>
                    <a:lnTo>
                      <a:pt x="205" y="146"/>
                    </a:lnTo>
                    <a:close/>
                    <a:moveTo>
                      <a:pt x="282" y="146"/>
                    </a:moveTo>
                    <a:cubicBezTo>
                      <a:pt x="276" y="146"/>
                      <a:pt x="273" y="150"/>
                      <a:pt x="273" y="155"/>
                    </a:cubicBezTo>
                    <a:lnTo>
                      <a:pt x="273" y="191"/>
                    </a:lnTo>
                    <a:cubicBezTo>
                      <a:pt x="273" y="196"/>
                      <a:pt x="277" y="199"/>
                      <a:pt x="282" y="199"/>
                    </a:cubicBezTo>
                    <a:lnTo>
                      <a:pt x="317" y="199"/>
                    </a:lnTo>
                    <a:cubicBezTo>
                      <a:pt x="323" y="199"/>
                      <a:pt x="326" y="195"/>
                      <a:pt x="326" y="191"/>
                    </a:cubicBezTo>
                    <a:lnTo>
                      <a:pt x="326" y="155"/>
                    </a:lnTo>
                    <a:cubicBezTo>
                      <a:pt x="326" y="150"/>
                      <a:pt x="322" y="146"/>
                      <a:pt x="317" y="146"/>
                    </a:cubicBezTo>
                    <a:lnTo>
                      <a:pt x="282" y="146"/>
                    </a:lnTo>
                    <a:close/>
                    <a:moveTo>
                      <a:pt x="137" y="164"/>
                    </a:moveTo>
                    <a:lnTo>
                      <a:pt x="156" y="164"/>
                    </a:lnTo>
                    <a:lnTo>
                      <a:pt x="156" y="182"/>
                    </a:lnTo>
                    <a:lnTo>
                      <a:pt x="137" y="182"/>
                    </a:lnTo>
                    <a:lnTo>
                      <a:pt x="137" y="164"/>
                    </a:lnTo>
                    <a:close/>
                    <a:moveTo>
                      <a:pt x="214" y="164"/>
                    </a:moveTo>
                    <a:lnTo>
                      <a:pt x="232" y="164"/>
                    </a:lnTo>
                    <a:lnTo>
                      <a:pt x="232" y="182"/>
                    </a:lnTo>
                    <a:lnTo>
                      <a:pt x="214" y="182"/>
                    </a:lnTo>
                    <a:lnTo>
                      <a:pt x="214" y="164"/>
                    </a:lnTo>
                    <a:close/>
                    <a:moveTo>
                      <a:pt x="290" y="164"/>
                    </a:moveTo>
                    <a:lnTo>
                      <a:pt x="309" y="164"/>
                    </a:lnTo>
                    <a:lnTo>
                      <a:pt x="309" y="182"/>
                    </a:lnTo>
                    <a:lnTo>
                      <a:pt x="290" y="182"/>
                    </a:lnTo>
                    <a:lnTo>
                      <a:pt x="290" y="164"/>
                    </a:lnTo>
                    <a:close/>
                    <a:moveTo>
                      <a:pt x="52" y="220"/>
                    </a:moveTo>
                    <a:cubicBezTo>
                      <a:pt x="47" y="220"/>
                      <a:pt x="43" y="224"/>
                      <a:pt x="43" y="228"/>
                    </a:cubicBezTo>
                    <a:lnTo>
                      <a:pt x="43" y="264"/>
                    </a:lnTo>
                    <a:cubicBezTo>
                      <a:pt x="50" y="274"/>
                      <a:pt x="42" y="272"/>
                      <a:pt x="52" y="273"/>
                    </a:cubicBezTo>
                    <a:lnTo>
                      <a:pt x="88" y="273"/>
                    </a:lnTo>
                    <a:cubicBezTo>
                      <a:pt x="93" y="273"/>
                      <a:pt x="97" y="269"/>
                      <a:pt x="97" y="264"/>
                    </a:cubicBezTo>
                    <a:lnTo>
                      <a:pt x="97" y="228"/>
                    </a:lnTo>
                    <a:cubicBezTo>
                      <a:pt x="96" y="223"/>
                      <a:pt x="93" y="220"/>
                      <a:pt x="88" y="220"/>
                    </a:cubicBezTo>
                    <a:lnTo>
                      <a:pt x="52" y="220"/>
                    </a:lnTo>
                    <a:close/>
                    <a:moveTo>
                      <a:pt x="129" y="220"/>
                    </a:moveTo>
                    <a:cubicBezTo>
                      <a:pt x="123" y="220"/>
                      <a:pt x="120" y="224"/>
                      <a:pt x="120" y="228"/>
                    </a:cubicBezTo>
                    <a:lnTo>
                      <a:pt x="120" y="264"/>
                    </a:lnTo>
                    <a:cubicBezTo>
                      <a:pt x="120" y="269"/>
                      <a:pt x="124" y="273"/>
                      <a:pt x="129" y="273"/>
                    </a:cubicBezTo>
                    <a:lnTo>
                      <a:pt x="164" y="273"/>
                    </a:lnTo>
                    <a:cubicBezTo>
                      <a:pt x="170" y="273"/>
                      <a:pt x="173" y="269"/>
                      <a:pt x="173" y="264"/>
                    </a:cubicBezTo>
                    <a:lnTo>
                      <a:pt x="173" y="228"/>
                    </a:lnTo>
                    <a:cubicBezTo>
                      <a:pt x="173" y="223"/>
                      <a:pt x="169" y="220"/>
                      <a:pt x="164" y="220"/>
                    </a:cubicBezTo>
                    <a:lnTo>
                      <a:pt x="129" y="220"/>
                    </a:lnTo>
                    <a:close/>
                    <a:moveTo>
                      <a:pt x="205" y="220"/>
                    </a:moveTo>
                    <a:cubicBezTo>
                      <a:pt x="200" y="220"/>
                      <a:pt x="196" y="224"/>
                      <a:pt x="196" y="228"/>
                    </a:cubicBezTo>
                    <a:lnTo>
                      <a:pt x="196" y="264"/>
                    </a:lnTo>
                    <a:cubicBezTo>
                      <a:pt x="197" y="269"/>
                      <a:pt x="200" y="273"/>
                      <a:pt x="205" y="273"/>
                    </a:cubicBezTo>
                    <a:lnTo>
                      <a:pt x="241" y="273"/>
                    </a:lnTo>
                    <a:cubicBezTo>
                      <a:pt x="246" y="273"/>
                      <a:pt x="250" y="269"/>
                      <a:pt x="250" y="264"/>
                    </a:cubicBezTo>
                    <a:lnTo>
                      <a:pt x="250" y="228"/>
                    </a:lnTo>
                    <a:cubicBezTo>
                      <a:pt x="249" y="223"/>
                      <a:pt x="246" y="220"/>
                      <a:pt x="241" y="220"/>
                    </a:cubicBezTo>
                    <a:lnTo>
                      <a:pt x="205" y="220"/>
                    </a:lnTo>
                    <a:close/>
                    <a:moveTo>
                      <a:pt x="282" y="220"/>
                    </a:moveTo>
                    <a:cubicBezTo>
                      <a:pt x="276" y="220"/>
                      <a:pt x="273" y="224"/>
                      <a:pt x="273" y="228"/>
                    </a:cubicBezTo>
                    <a:lnTo>
                      <a:pt x="273" y="264"/>
                    </a:lnTo>
                    <a:cubicBezTo>
                      <a:pt x="273" y="269"/>
                      <a:pt x="277" y="273"/>
                      <a:pt x="282" y="273"/>
                    </a:cubicBezTo>
                    <a:lnTo>
                      <a:pt x="317" y="273"/>
                    </a:lnTo>
                    <a:cubicBezTo>
                      <a:pt x="323" y="273"/>
                      <a:pt x="326" y="269"/>
                      <a:pt x="326" y="264"/>
                    </a:cubicBezTo>
                    <a:lnTo>
                      <a:pt x="326" y="228"/>
                    </a:lnTo>
                    <a:cubicBezTo>
                      <a:pt x="326" y="223"/>
                      <a:pt x="322" y="220"/>
                      <a:pt x="317" y="220"/>
                    </a:cubicBezTo>
                    <a:lnTo>
                      <a:pt x="282" y="220"/>
                    </a:lnTo>
                    <a:close/>
                    <a:moveTo>
                      <a:pt x="61" y="237"/>
                    </a:moveTo>
                    <a:lnTo>
                      <a:pt x="79" y="237"/>
                    </a:lnTo>
                    <a:lnTo>
                      <a:pt x="79" y="255"/>
                    </a:lnTo>
                    <a:lnTo>
                      <a:pt x="61" y="255"/>
                    </a:lnTo>
                    <a:lnTo>
                      <a:pt x="61" y="237"/>
                    </a:lnTo>
                    <a:close/>
                    <a:moveTo>
                      <a:pt x="137" y="237"/>
                    </a:moveTo>
                    <a:lnTo>
                      <a:pt x="156" y="237"/>
                    </a:lnTo>
                    <a:lnTo>
                      <a:pt x="156" y="255"/>
                    </a:lnTo>
                    <a:lnTo>
                      <a:pt x="137" y="255"/>
                    </a:lnTo>
                    <a:lnTo>
                      <a:pt x="137" y="237"/>
                    </a:lnTo>
                    <a:close/>
                    <a:moveTo>
                      <a:pt x="214" y="237"/>
                    </a:moveTo>
                    <a:lnTo>
                      <a:pt x="232" y="237"/>
                    </a:lnTo>
                    <a:lnTo>
                      <a:pt x="232" y="255"/>
                    </a:lnTo>
                    <a:lnTo>
                      <a:pt x="214" y="255"/>
                    </a:lnTo>
                    <a:lnTo>
                      <a:pt x="214" y="237"/>
                    </a:lnTo>
                    <a:close/>
                    <a:moveTo>
                      <a:pt x="290" y="237"/>
                    </a:moveTo>
                    <a:lnTo>
                      <a:pt x="309" y="237"/>
                    </a:lnTo>
                    <a:lnTo>
                      <a:pt x="309" y="255"/>
                    </a:lnTo>
                    <a:lnTo>
                      <a:pt x="290" y="255"/>
                    </a:lnTo>
                    <a:lnTo>
                      <a:pt x="290" y="237"/>
                    </a:lnTo>
                    <a:close/>
                    <a:moveTo>
                      <a:pt x="52" y="293"/>
                    </a:moveTo>
                    <a:cubicBezTo>
                      <a:pt x="50" y="293"/>
                      <a:pt x="47" y="294"/>
                      <a:pt x="46" y="296"/>
                    </a:cubicBezTo>
                    <a:cubicBezTo>
                      <a:pt x="44" y="297"/>
                      <a:pt x="43" y="300"/>
                      <a:pt x="43" y="302"/>
                    </a:cubicBezTo>
                    <a:lnTo>
                      <a:pt x="43" y="338"/>
                    </a:lnTo>
                    <a:cubicBezTo>
                      <a:pt x="44" y="343"/>
                      <a:pt x="47" y="347"/>
                      <a:pt x="52" y="347"/>
                    </a:cubicBezTo>
                    <a:lnTo>
                      <a:pt x="88" y="347"/>
                    </a:lnTo>
                    <a:cubicBezTo>
                      <a:pt x="93" y="346"/>
                      <a:pt x="97" y="343"/>
                      <a:pt x="97" y="338"/>
                    </a:cubicBezTo>
                    <a:lnTo>
                      <a:pt x="97" y="302"/>
                    </a:lnTo>
                    <a:cubicBezTo>
                      <a:pt x="96" y="297"/>
                      <a:pt x="93" y="293"/>
                      <a:pt x="88" y="293"/>
                    </a:cubicBezTo>
                    <a:lnTo>
                      <a:pt x="52" y="293"/>
                    </a:lnTo>
                    <a:close/>
                    <a:moveTo>
                      <a:pt x="129" y="293"/>
                    </a:moveTo>
                    <a:cubicBezTo>
                      <a:pt x="123" y="294"/>
                      <a:pt x="120" y="297"/>
                      <a:pt x="120" y="302"/>
                    </a:cubicBezTo>
                    <a:lnTo>
                      <a:pt x="120" y="338"/>
                    </a:lnTo>
                    <a:cubicBezTo>
                      <a:pt x="120" y="343"/>
                      <a:pt x="124" y="347"/>
                      <a:pt x="129" y="347"/>
                    </a:cubicBezTo>
                    <a:lnTo>
                      <a:pt x="164" y="347"/>
                    </a:lnTo>
                    <a:cubicBezTo>
                      <a:pt x="170" y="346"/>
                      <a:pt x="173" y="343"/>
                      <a:pt x="173" y="338"/>
                    </a:cubicBezTo>
                    <a:lnTo>
                      <a:pt x="173" y="302"/>
                    </a:lnTo>
                    <a:cubicBezTo>
                      <a:pt x="173" y="297"/>
                      <a:pt x="169" y="293"/>
                      <a:pt x="164" y="293"/>
                    </a:cubicBezTo>
                    <a:lnTo>
                      <a:pt x="129" y="293"/>
                    </a:lnTo>
                    <a:close/>
                    <a:moveTo>
                      <a:pt x="205" y="293"/>
                    </a:moveTo>
                    <a:cubicBezTo>
                      <a:pt x="200" y="294"/>
                      <a:pt x="196" y="297"/>
                      <a:pt x="196" y="302"/>
                    </a:cubicBezTo>
                    <a:lnTo>
                      <a:pt x="196" y="338"/>
                    </a:lnTo>
                    <a:cubicBezTo>
                      <a:pt x="197" y="343"/>
                      <a:pt x="200" y="347"/>
                      <a:pt x="205" y="347"/>
                    </a:cubicBezTo>
                    <a:lnTo>
                      <a:pt x="241" y="347"/>
                    </a:lnTo>
                    <a:cubicBezTo>
                      <a:pt x="246" y="346"/>
                      <a:pt x="250" y="343"/>
                      <a:pt x="250" y="338"/>
                    </a:cubicBezTo>
                    <a:lnTo>
                      <a:pt x="250" y="302"/>
                    </a:lnTo>
                    <a:cubicBezTo>
                      <a:pt x="249" y="297"/>
                      <a:pt x="246" y="293"/>
                      <a:pt x="241" y="293"/>
                    </a:cubicBezTo>
                    <a:lnTo>
                      <a:pt x="205" y="293"/>
                    </a:lnTo>
                    <a:close/>
                    <a:moveTo>
                      <a:pt x="61" y="311"/>
                    </a:moveTo>
                    <a:lnTo>
                      <a:pt x="79" y="311"/>
                    </a:lnTo>
                    <a:lnTo>
                      <a:pt x="79" y="329"/>
                    </a:lnTo>
                    <a:lnTo>
                      <a:pt x="61" y="329"/>
                    </a:lnTo>
                    <a:lnTo>
                      <a:pt x="61" y="311"/>
                    </a:lnTo>
                    <a:close/>
                    <a:moveTo>
                      <a:pt x="137" y="311"/>
                    </a:moveTo>
                    <a:lnTo>
                      <a:pt x="156" y="311"/>
                    </a:lnTo>
                    <a:lnTo>
                      <a:pt x="156" y="329"/>
                    </a:lnTo>
                    <a:lnTo>
                      <a:pt x="137" y="329"/>
                    </a:lnTo>
                    <a:lnTo>
                      <a:pt x="137" y="311"/>
                    </a:lnTo>
                    <a:close/>
                    <a:moveTo>
                      <a:pt x="214" y="311"/>
                    </a:moveTo>
                    <a:lnTo>
                      <a:pt x="232" y="311"/>
                    </a:lnTo>
                    <a:lnTo>
                      <a:pt x="232" y="329"/>
                    </a:lnTo>
                    <a:lnTo>
                      <a:pt x="214" y="329"/>
                    </a:lnTo>
                    <a:lnTo>
                      <a:pt x="214" y="311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 sz="800" dirty="0">
                  <a:latin typeface="+mn-ea"/>
                </a:endParaRPr>
              </a:p>
            </p:txBody>
          </p:sp>
        </p:grpSp>
        <p:sp>
          <p:nvSpPr>
            <p:cNvPr id="75" name="Date Picker Button">
              <a:extLst>
                <a:ext uri="{FF2B5EF4-FFF2-40B4-BE49-F238E27FC236}">
                  <a16:creationId xmlns:a16="http://schemas.microsoft.com/office/drawing/2014/main" id="{6D154BA4-CDC9-4F83-1608-1BC901B38E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3216" y="3123931"/>
              <a:ext cx="134884" cy="144173"/>
            </a:xfrm>
            <a:custGeom>
              <a:avLst/>
              <a:gdLst>
                <a:gd name="T0" fmla="*/ 2147483647 w 369"/>
                <a:gd name="T1" fmla="*/ 2147483647 h 395"/>
                <a:gd name="T2" fmla="*/ 0 w 369"/>
                <a:gd name="T3" fmla="*/ 2147483647 h 395"/>
                <a:gd name="T4" fmla="*/ 2147483647 w 369"/>
                <a:gd name="T5" fmla="*/ 2147483647 h 395"/>
                <a:gd name="T6" fmla="*/ 2147483647 w 369"/>
                <a:gd name="T7" fmla="*/ 2147483647 h 395"/>
                <a:gd name="T8" fmla="*/ 2147483647 w 369"/>
                <a:gd name="T9" fmla="*/ 733795237 h 395"/>
                <a:gd name="T10" fmla="*/ 2147483647 w 369"/>
                <a:gd name="T11" fmla="*/ 2147483647 h 395"/>
                <a:gd name="T12" fmla="*/ 2147483647 w 369"/>
                <a:gd name="T13" fmla="*/ 2147483647 h 395"/>
                <a:gd name="T14" fmla="*/ 2147483647 w 369"/>
                <a:gd name="T15" fmla="*/ 831572184 h 395"/>
                <a:gd name="T16" fmla="*/ 2147483647 w 369"/>
                <a:gd name="T17" fmla="*/ 2147483647 h 395"/>
                <a:gd name="T18" fmla="*/ 2147483647 w 369"/>
                <a:gd name="T19" fmla="*/ 1125170373 h 395"/>
                <a:gd name="T20" fmla="*/ 2147483647 w 369"/>
                <a:gd name="T21" fmla="*/ 1125170373 h 395"/>
                <a:gd name="T22" fmla="*/ 2147483647 w 369"/>
                <a:gd name="T23" fmla="*/ 2147483647 h 395"/>
                <a:gd name="T24" fmla="*/ 2147483647 w 369"/>
                <a:gd name="T25" fmla="*/ 831572184 h 395"/>
                <a:gd name="T26" fmla="*/ 2147483647 w 369"/>
                <a:gd name="T27" fmla="*/ 2147483647 h 395"/>
                <a:gd name="T28" fmla="*/ 2147483647 w 369"/>
                <a:gd name="T29" fmla="*/ 2147483647 h 395"/>
                <a:gd name="T30" fmla="*/ 2147483647 w 369"/>
                <a:gd name="T31" fmla="*/ 2147483647 h 395"/>
                <a:gd name="T32" fmla="*/ 2147483647 w 369"/>
                <a:gd name="T33" fmla="*/ 2147483647 h 395"/>
                <a:gd name="T34" fmla="*/ 2147483647 w 369"/>
                <a:gd name="T35" fmla="*/ 2147483647 h 395"/>
                <a:gd name="T36" fmla="*/ 2147483647 w 369"/>
                <a:gd name="T37" fmla="*/ 2147483647 h 395"/>
                <a:gd name="T38" fmla="*/ 2147483647 w 369"/>
                <a:gd name="T39" fmla="*/ 2147483647 h 395"/>
                <a:gd name="T40" fmla="*/ 2147483647 w 369"/>
                <a:gd name="T41" fmla="*/ 2147483647 h 395"/>
                <a:gd name="T42" fmla="*/ 2147483647 w 369"/>
                <a:gd name="T43" fmla="*/ 2147483647 h 395"/>
                <a:gd name="T44" fmla="*/ 2147483647 w 369"/>
                <a:gd name="T45" fmla="*/ 2147483647 h 395"/>
                <a:gd name="T46" fmla="*/ 2147483647 w 369"/>
                <a:gd name="T47" fmla="*/ 2147483647 h 395"/>
                <a:gd name="T48" fmla="*/ 2147483647 w 369"/>
                <a:gd name="T49" fmla="*/ 2147483647 h 395"/>
                <a:gd name="T50" fmla="*/ 2147483647 w 369"/>
                <a:gd name="T51" fmla="*/ 2147483647 h 395"/>
                <a:gd name="T52" fmla="*/ 2147483647 w 369"/>
                <a:gd name="T53" fmla="*/ 2147483647 h 395"/>
                <a:gd name="T54" fmla="*/ 2147483647 w 369"/>
                <a:gd name="T55" fmla="*/ 2147483647 h 395"/>
                <a:gd name="T56" fmla="*/ 1943305517 w 369"/>
                <a:gd name="T57" fmla="*/ 2147483647 h 395"/>
                <a:gd name="T58" fmla="*/ 1943305517 w 369"/>
                <a:gd name="T59" fmla="*/ 2147483647 h 395"/>
                <a:gd name="T60" fmla="*/ 2147483647 w 369"/>
                <a:gd name="T61" fmla="*/ 2147483647 h 395"/>
                <a:gd name="T62" fmla="*/ 2147483647 w 369"/>
                <a:gd name="T63" fmla="*/ 2147483647 h 395"/>
                <a:gd name="T64" fmla="*/ 2147483647 w 369"/>
                <a:gd name="T65" fmla="*/ 2147483647 h 395"/>
                <a:gd name="T66" fmla="*/ 2147483647 w 369"/>
                <a:gd name="T67" fmla="*/ 2147483647 h 395"/>
                <a:gd name="T68" fmla="*/ 2147483647 w 369"/>
                <a:gd name="T69" fmla="*/ 2147483647 h 395"/>
                <a:gd name="T70" fmla="*/ 2147483647 w 369"/>
                <a:gd name="T71" fmla="*/ 2147483647 h 395"/>
                <a:gd name="T72" fmla="*/ 2147483647 w 369"/>
                <a:gd name="T73" fmla="*/ 2147483647 h 395"/>
                <a:gd name="T74" fmla="*/ 2147483647 w 369"/>
                <a:gd name="T75" fmla="*/ 2147483647 h 395"/>
                <a:gd name="T76" fmla="*/ 2147483647 w 369"/>
                <a:gd name="T77" fmla="*/ 2147483647 h 395"/>
                <a:gd name="T78" fmla="*/ 2147483647 w 369"/>
                <a:gd name="T79" fmla="*/ 2147483647 h 395"/>
                <a:gd name="T80" fmla="*/ 2147483647 w 369"/>
                <a:gd name="T81" fmla="*/ 2147483647 h 395"/>
                <a:gd name="T82" fmla="*/ 2147483647 w 369"/>
                <a:gd name="T83" fmla="*/ 2147483647 h 395"/>
                <a:gd name="T84" fmla="*/ 2147483647 w 369"/>
                <a:gd name="T85" fmla="*/ 2147483647 h 395"/>
                <a:gd name="T86" fmla="*/ 2147483647 w 369"/>
                <a:gd name="T87" fmla="*/ 2147483647 h 395"/>
                <a:gd name="T88" fmla="*/ 2147483647 w 369"/>
                <a:gd name="T89" fmla="*/ 2147483647 h 395"/>
                <a:gd name="T90" fmla="*/ 2147483647 w 369"/>
                <a:gd name="T91" fmla="*/ 2147483647 h 395"/>
                <a:gd name="T92" fmla="*/ 2147483647 w 369"/>
                <a:gd name="T93" fmla="*/ 2147483647 h 395"/>
                <a:gd name="T94" fmla="*/ 1719073688 w 369"/>
                <a:gd name="T95" fmla="*/ 2147483647 h 395"/>
                <a:gd name="T96" fmla="*/ 1943305517 w 369"/>
                <a:gd name="T97" fmla="*/ 2147483647 h 395"/>
                <a:gd name="T98" fmla="*/ 2147483647 w 369"/>
                <a:gd name="T99" fmla="*/ 2147483647 h 395"/>
                <a:gd name="T100" fmla="*/ 2147483647 w 369"/>
                <a:gd name="T101" fmla="*/ 2147483647 h 395"/>
                <a:gd name="T102" fmla="*/ 2147483647 w 369"/>
                <a:gd name="T103" fmla="*/ 2147483647 h 395"/>
                <a:gd name="T104" fmla="*/ 2147483647 w 369"/>
                <a:gd name="T105" fmla="*/ 2147483647 h 395"/>
                <a:gd name="T106" fmla="*/ 2147483647 w 369"/>
                <a:gd name="T107" fmla="*/ 2147483647 h 395"/>
                <a:gd name="T108" fmla="*/ 2147483647 w 369"/>
                <a:gd name="T109" fmla="*/ 2147483647 h 395"/>
                <a:gd name="T110" fmla="*/ 2147483647 w 369"/>
                <a:gd name="T111" fmla="*/ 2147483647 h 395"/>
                <a:gd name="T112" fmla="*/ 2147483647 w 369"/>
                <a:gd name="T113" fmla="*/ 2147483647 h 395"/>
                <a:gd name="T114" fmla="*/ 2147483647 w 369"/>
                <a:gd name="T115" fmla="*/ 2147483647 h 395"/>
                <a:gd name="T116" fmla="*/ 2147483647 w 369"/>
                <a:gd name="T117" fmla="*/ 2147483647 h 395"/>
                <a:gd name="T118" fmla="*/ 2147483647 w 369"/>
                <a:gd name="T119" fmla="*/ 2147483647 h 395"/>
                <a:gd name="T120" fmla="*/ 2147483647 w 369"/>
                <a:gd name="T121" fmla="*/ 2147483647 h 39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69" h="395">
                  <a:moveTo>
                    <a:pt x="98" y="0"/>
                  </a:moveTo>
                  <a:cubicBezTo>
                    <a:pt x="88" y="0"/>
                    <a:pt x="81" y="7"/>
                    <a:pt x="77" y="15"/>
                  </a:cubicBezTo>
                  <a:cubicBezTo>
                    <a:pt x="73" y="23"/>
                    <a:pt x="71" y="33"/>
                    <a:pt x="71" y="44"/>
                  </a:cubicBezTo>
                  <a:cubicBezTo>
                    <a:pt x="71" y="48"/>
                    <a:pt x="71" y="52"/>
                    <a:pt x="72" y="56"/>
                  </a:cubicBezTo>
                  <a:lnTo>
                    <a:pt x="9" y="56"/>
                  </a:lnTo>
                  <a:cubicBezTo>
                    <a:pt x="4" y="56"/>
                    <a:pt x="1" y="60"/>
                    <a:pt x="0" y="64"/>
                  </a:cubicBezTo>
                  <a:lnTo>
                    <a:pt x="0" y="386"/>
                  </a:lnTo>
                  <a:cubicBezTo>
                    <a:pt x="1" y="391"/>
                    <a:pt x="5" y="395"/>
                    <a:pt x="9" y="395"/>
                  </a:cubicBezTo>
                  <a:lnTo>
                    <a:pt x="360" y="395"/>
                  </a:lnTo>
                  <a:cubicBezTo>
                    <a:pt x="365" y="394"/>
                    <a:pt x="369" y="391"/>
                    <a:pt x="369" y="386"/>
                  </a:cubicBezTo>
                  <a:lnTo>
                    <a:pt x="369" y="64"/>
                  </a:lnTo>
                  <a:cubicBezTo>
                    <a:pt x="369" y="59"/>
                    <a:pt x="365" y="56"/>
                    <a:pt x="360" y="56"/>
                  </a:cubicBezTo>
                  <a:lnTo>
                    <a:pt x="298" y="56"/>
                  </a:lnTo>
                  <a:cubicBezTo>
                    <a:pt x="299" y="52"/>
                    <a:pt x="299" y="48"/>
                    <a:pt x="299" y="44"/>
                  </a:cubicBezTo>
                  <a:cubicBezTo>
                    <a:pt x="299" y="33"/>
                    <a:pt x="297" y="23"/>
                    <a:pt x="293" y="15"/>
                  </a:cubicBezTo>
                  <a:cubicBezTo>
                    <a:pt x="289" y="7"/>
                    <a:pt x="282" y="0"/>
                    <a:pt x="272" y="0"/>
                  </a:cubicBezTo>
                  <a:cubicBezTo>
                    <a:pt x="262" y="0"/>
                    <a:pt x="256" y="7"/>
                    <a:pt x="251" y="15"/>
                  </a:cubicBezTo>
                  <a:cubicBezTo>
                    <a:pt x="247" y="23"/>
                    <a:pt x="245" y="33"/>
                    <a:pt x="245" y="44"/>
                  </a:cubicBezTo>
                  <a:cubicBezTo>
                    <a:pt x="245" y="48"/>
                    <a:pt x="245" y="52"/>
                    <a:pt x="246" y="56"/>
                  </a:cubicBezTo>
                  <a:lnTo>
                    <a:pt x="124" y="56"/>
                  </a:lnTo>
                  <a:cubicBezTo>
                    <a:pt x="124" y="52"/>
                    <a:pt x="125" y="48"/>
                    <a:pt x="125" y="44"/>
                  </a:cubicBezTo>
                  <a:cubicBezTo>
                    <a:pt x="125" y="33"/>
                    <a:pt x="122" y="23"/>
                    <a:pt x="118" y="15"/>
                  </a:cubicBezTo>
                  <a:cubicBezTo>
                    <a:pt x="114" y="7"/>
                    <a:pt x="107" y="0"/>
                    <a:pt x="98" y="0"/>
                  </a:cubicBezTo>
                  <a:close/>
                  <a:moveTo>
                    <a:pt x="98" y="17"/>
                  </a:moveTo>
                  <a:cubicBezTo>
                    <a:pt x="98" y="17"/>
                    <a:pt x="101" y="18"/>
                    <a:pt x="103" y="23"/>
                  </a:cubicBezTo>
                  <a:cubicBezTo>
                    <a:pt x="106" y="28"/>
                    <a:pt x="108" y="35"/>
                    <a:pt x="108" y="44"/>
                  </a:cubicBezTo>
                  <a:cubicBezTo>
                    <a:pt x="108" y="48"/>
                    <a:pt x="107" y="52"/>
                    <a:pt x="106" y="56"/>
                  </a:cubicBezTo>
                  <a:lnTo>
                    <a:pt x="89" y="56"/>
                  </a:lnTo>
                  <a:cubicBezTo>
                    <a:pt x="88" y="52"/>
                    <a:pt x="88" y="48"/>
                    <a:pt x="88" y="44"/>
                  </a:cubicBezTo>
                  <a:cubicBezTo>
                    <a:pt x="88" y="35"/>
                    <a:pt x="90" y="28"/>
                    <a:pt x="92" y="23"/>
                  </a:cubicBezTo>
                  <a:cubicBezTo>
                    <a:pt x="95" y="18"/>
                    <a:pt x="97" y="17"/>
                    <a:pt x="98" y="17"/>
                  </a:cubicBezTo>
                  <a:close/>
                  <a:moveTo>
                    <a:pt x="272" y="17"/>
                  </a:moveTo>
                  <a:cubicBezTo>
                    <a:pt x="273" y="17"/>
                    <a:pt x="275" y="18"/>
                    <a:pt x="277" y="23"/>
                  </a:cubicBezTo>
                  <a:cubicBezTo>
                    <a:pt x="280" y="28"/>
                    <a:pt x="282" y="35"/>
                    <a:pt x="282" y="44"/>
                  </a:cubicBezTo>
                  <a:cubicBezTo>
                    <a:pt x="282" y="48"/>
                    <a:pt x="281" y="52"/>
                    <a:pt x="281" y="56"/>
                  </a:cubicBezTo>
                  <a:lnTo>
                    <a:pt x="263" y="56"/>
                  </a:lnTo>
                  <a:cubicBezTo>
                    <a:pt x="263" y="52"/>
                    <a:pt x="262" y="48"/>
                    <a:pt x="262" y="44"/>
                  </a:cubicBezTo>
                  <a:cubicBezTo>
                    <a:pt x="262" y="35"/>
                    <a:pt x="264" y="28"/>
                    <a:pt x="267" y="23"/>
                  </a:cubicBezTo>
                  <a:cubicBezTo>
                    <a:pt x="269" y="18"/>
                    <a:pt x="272" y="17"/>
                    <a:pt x="272" y="17"/>
                  </a:cubicBezTo>
                  <a:close/>
                  <a:moveTo>
                    <a:pt x="18" y="118"/>
                  </a:moveTo>
                  <a:lnTo>
                    <a:pt x="351" y="118"/>
                  </a:lnTo>
                  <a:lnTo>
                    <a:pt x="351" y="377"/>
                  </a:lnTo>
                  <a:lnTo>
                    <a:pt x="18" y="377"/>
                  </a:lnTo>
                  <a:lnTo>
                    <a:pt x="18" y="118"/>
                  </a:lnTo>
                  <a:close/>
                  <a:moveTo>
                    <a:pt x="129" y="146"/>
                  </a:moveTo>
                  <a:cubicBezTo>
                    <a:pt x="123" y="146"/>
                    <a:pt x="120" y="150"/>
                    <a:pt x="120" y="155"/>
                  </a:cubicBezTo>
                  <a:lnTo>
                    <a:pt x="120" y="191"/>
                  </a:lnTo>
                  <a:cubicBezTo>
                    <a:pt x="120" y="196"/>
                    <a:pt x="124" y="199"/>
                    <a:pt x="129" y="199"/>
                  </a:cubicBezTo>
                  <a:lnTo>
                    <a:pt x="164" y="199"/>
                  </a:lnTo>
                  <a:cubicBezTo>
                    <a:pt x="170" y="199"/>
                    <a:pt x="173" y="195"/>
                    <a:pt x="173" y="191"/>
                  </a:cubicBezTo>
                  <a:lnTo>
                    <a:pt x="173" y="155"/>
                  </a:lnTo>
                  <a:cubicBezTo>
                    <a:pt x="173" y="150"/>
                    <a:pt x="169" y="146"/>
                    <a:pt x="164" y="146"/>
                  </a:cubicBezTo>
                  <a:lnTo>
                    <a:pt x="129" y="146"/>
                  </a:lnTo>
                  <a:close/>
                  <a:moveTo>
                    <a:pt x="205" y="146"/>
                  </a:moveTo>
                  <a:cubicBezTo>
                    <a:pt x="200" y="146"/>
                    <a:pt x="196" y="150"/>
                    <a:pt x="196" y="155"/>
                  </a:cubicBezTo>
                  <a:lnTo>
                    <a:pt x="196" y="191"/>
                  </a:lnTo>
                  <a:cubicBezTo>
                    <a:pt x="197" y="196"/>
                    <a:pt x="200" y="199"/>
                    <a:pt x="205" y="199"/>
                  </a:cubicBezTo>
                  <a:lnTo>
                    <a:pt x="241" y="199"/>
                  </a:lnTo>
                  <a:cubicBezTo>
                    <a:pt x="246" y="199"/>
                    <a:pt x="250" y="195"/>
                    <a:pt x="250" y="191"/>
                  </a:cubicBezTo>
                  <a:lnTo>
                    <a:pt x="250" y="155"/>
                  </a:lnTo>
                  <a:cubicBezTo>
                    <a:pt x="249" y="150"/>
                    <a:pt x="246" y="146"/>
                    <a:pt x="241" y="146"/>
                  </a:cubicBezTo>
                  <a:lnTo>
                    <a:pt x="205" y="146"/>
                  </a:lnTo>
                  <a:close/>
                  <a:moveTo>
                    <a:pt x="282" y="146"/>
                  </a:moveTo>
                  <a:cubicBezTo>
                    <a:pt x="276" y="146"/>
                    <a:pt x="273" y="150"/>
                    <a:pt x="273" y="155"/>
                  </a:cubicBezTo>
                  <a:lnTo>
                    <a:pt x="273" y="191"/>
                  </a:lnTo>
                  <a:cubicBezTo>
                    <a:pt x="273" y="196"/>
                    <a:pt x="277" y="199"/>
                    <a:pt x="282" y="199"/>
                  </a:cubicBezTo>
                  <a:lnTo>
                    <a:pt x="317" y="199"/>
                  </a:lnTo>
                  <a:cubicBezTo>
                    <a:pt x="323" y="199"/>
                    <a:pt x="326" y="195"/>
                    <a:pt x="326" y="191"/>
                  </a:cubicBezTo>
                  <a:lnTo>
                    <a:pt x="326" y="155"/>
                  </a:lnTo>
                  <a:cubicBezTo>
                    <a:pt x="326" y="150"/>
                    <a:pt x="322" y="146"/>
                    <a:pt x="317" y="146"/>
                  </a:cubicBezTo>
                  <a:lnTo>
                    <a:pt x="282" y="146"/>
                  </a:lnTo>
                  <a:close/>
                  <a:moveTo>
                    <a:pt x="137" y="164"/>
                  </a:moveTo>
                  <a:lnTo>
                    <a:pt x="156" y="164"/>
                  </a:lnTo>
                  <a:lnTo>
                    <a:pt x="156" y="182"/>
                  </a:lnTo>
                  <a:lnTo>
                    <a:pt x="137" y="182"/>
                  </a:lnTo>
                  <a:lnTo>
                    <a:pt x="137" y="164"/>
                  </a:lnTo>
                  <a:close/>
                  <a:moveTo>
                    <a:pt x="214" y="164"/>
                  </a:moveTo>
                  <a:lnTo>
                    <a:pt x="232" y="164"/>
                  </a:lnTo>
                  <a:lnTo>
                    <a:pt x="232" y="182"/>
                  </a:lnTo>
                  <a:lnTo>
                    <a:pt x="214" y="182"/>
                  </a:lnTo>
                  <a:lnTo>
                    <a:pt x="214" y="164"/>
                  </a:lnTo>
                  <a:close/>
                  <a:moveTo>
                    <a:pt x="290" y="164"/>
                  </a:moveTo>
                  <a:lnTo>
                    <a:pt x="309" y="164"/>
                  </a:lnTo>
                  <a:lnTo>
                    <a:pt x="309" y="182"/>
                  </a:lnTo>
                  <a:lnTo>
                    <a:pt x="290" y="182"/>
                  </a:lnTo>
                  <a:lnTo>
                    <a:pt x="290" y="164"/>
                  </a:lnTo>
                  <a:close/>
                  <a:moveTo>
                    <a:pt x="52" y="220"/>
                  </a:moveTo>
                  <a:cubicBezTo>
                    <a:pt x="47" y="220"/>
                    <a:pt x="43" y="224"/>
                    <a:pt x="43" y="228"/>
                  </a:cubicBezTo>
                  <a:lnTo>
                    <a:pt x="43" y="264"/>
                  </a:lnTo>
                  <a:cubicBezTo>
                    <a:pt x="50" y="274"/>
                    <a:pt x="42" y="272"/>
                    <a:pt x="52" y="273"/>
                  </a:cubicBezTo>
                  <a:lnTo>
                    <a:pt x="88" y="273"/>
                  </a:lnTo>
                  <a:cubicBezTo>
                    <a:pt x="93" y="273"/>
                    <a:pt x="97" y="269"/>
                    <a:pt x="97" y="264"/>
                  </a:cubicBezTo>
                  <a:lnTo>
                    <a:pt x="97" y="228"/>
                  </a:lnTo>
                  <a:cubicBezTo>
                    <a:pt x="96" y="223"/>
                    <a:pt x="93" y="220"/>
                    <a:pt x="88" y="220"/>
                  </a:cubicBezTo>
                  <a:lnTo>
                    <a:pt x="52" y="220"/>
                  </a:lnTo>
                  <a:close/>
                  <a:moveTo>
                    <a:pt x="129" y="220"/>
                  </a:moveTo>
                  <a:cubicBezTo>
                    <a:pt x="123" y="220"/>
                    <a:pt x="120" y="224"/>
                    <a:pt x="120" y="228"/>
                  </a:cubicBezTo>
                  <a:lnTo>
                    <a:pt x="120" y="264"/>
                  </a:lnTo>
                  <a:cubicBezTo>
                    <a:pt x="120" y="269"/>
                    <a:pt x="124" y="273"/>
                    <a:pt x="129" y="273"/>
                  </a:cubicBezTo>
                  <a:lnTo>
                    <a:pt x="164" y="273"/>
                  </a:lnTo>
                  <a:cubicBezTo>
                    <a:pt x="170" y="273"/>
                    <a:pt x="173" y="269"/>
                    <a:pt x="173" y="264"/>
                  </a:cubicBezTo>
                  <a:lnTo>
                    <a:pt x="173" y="228"/>
                  </a:lnTo>
                  <a:cubicBezTo>
                    <a:pt x="173" y="223"/>
                    <a:pt x="169" y="220"/>
                    <a:pt x="164" y="220"/>
                  </a:cubicBezTo>
                  <a:lnTo>
                    <a:pt x="129" y="220"/>
                  </a:lnTo>
                  <a:close/>
                  <a:moveTo>
                    <a:pt x="205" y="220"/>
                  </a:moveTo>
                  <a:cubicBezTo>
                    <a:pt x="200" y="220"/>
                    <a:pt x="196" y="224"/>
                    <a:pt x="196" y="228"/>
                  </a:cubicBezTo>
                  <a:lnTo>
                    <a:pt x="196" y="264"/>
                  </a:lnTo>
                  <a:cubicBezTo>
                    <a:pt x="197" y="269"/>
                    <a:pt x="200" y="273"/>
                    <a:pt x="205" y="273"/>
                  </a:cubicBezTo>
                  <a:lnTo>
                    <a:pt x="241" y="273"/>
                  </a:lnTo>
                  <a:cubicBezTo>
                    <a:pt x="246" y="273"/>
                    <a:pt x="250" y="269"/>
                    <a:pt x="250" y="264"/>
                  </a:cubicBezTo>
                  <a:lnTo>
                    <a:pt x="250" y="228"/>
                  </a:lnTo>
                  <a:cubicBezTo>
                    <a:pt x="249" y="223"/>
                    <a:pt x="246" y="220"/>
                    <a:pt x="241" y="220"/>
                  </a:cubicBezTo>
                  <a:lnTo>
                    <a:pt x="205" y="220"/>
                  </a:lnTo>
                  <a:close/>
                  <a:moveTo>
                    <a:pt x="282" y="220"/>
                  </a:moveTo>
                  <a:cubicBezTo>
                    <a:pt x="276" y="220"/>
                    <a:pt x="273" y="224"/>
                    <a:pt x="273" y="228"/>
                  </a:cubicBezTo>
                  <a:lnTo>
                    <a:pt x="273" y="264"/>
                  </a:lnTo>
                  <a:cubicBezTo>
                    <a:pt x="273" y="269"/>
                    <a:pt x="277" y="273"/>
                    <a:pt x="282" y="273"/>
                  </a:cubicBezTo>
                  <a:lnTo>
                    <a:pt x="317" y="273"/>
                  </a:lnTo>
                  <a:cubicBezTo>
                    <a:pt x="323" y="273"/>
                    <a:pt x="326" y="269"/>
                    <a:pt x="326" y="264"/>
                  </a:cubicBezTo>
                  <a:lnTo>
                    <a:pt x="326" y="228"/>
                  </a:lnTo>
                  <a:cubicBezTo>
                    <a:pt x="326" y="223"/>
                    <a:pt x="322" y="220"/>
                    <a:pt x="317" y="220"/>
                  </a:cubicBezTo>
                  <a:lnTo>
                    <a:pt x="282" y="220"/>
                  </a:lnTo>
                  <a:close/>
                  <a:moveTo>
                    <a:pt x="61" y="237"/>
                  </a:moveTo>
                  <a:lnTo>
                    <a:pt x="79" y="237"/>
                  </a:lnTo>
                  <a:lnTo>
                    <a:pt x="79" y="255"/>
                  </a:lnTo>
                  <a:lnTo>
                    <a:pt x="61" y="255"/>
                  </a:lnTo>
                  <a:lnTo>
                    <a:pt x="61" y="237"/>
                  </a:lnTo>
                  <a:close/>
                  <a:moveTo>
                    <a:pt x="137" y="237"/>
                  </a:moveTo>
                  <a:lnTo>
                    <a:pt x="156" y="237"/>
                  </a:lnTo>
                  <a:lnTo>
                    <a:pt x="156" y="255"/>
                  </a:lnTo>
                  <a:lnTo>
                    <a:pt x="137" y="255"/>
                  </a:lnTo>
                  <a:lnTo>
                    <a:pt x="137" y="237"/>
                  </a:lnTo>
                  <a:close/>
                  <a:moveTo>
                    <a:pt x="214" y="237"/>
                  </a:moveTo>
                  <a:lnTo>
                    <a:pt x="232" y="237"/>
                  </a:lnTo>
                  <a:lnTo>
                    <a:pt x="232" y="255"/>
                  </a:lnTo>
                  <a:lnTo>
                    <a:pt x="214" y="255"/>
                  </a:lnTo>
                  <a:lnTo>
                    <a:pt x="214" y="237"/>
                  </a:lnTo>
                  <a:close/>
                  <a:moveTo>
                    <a:pt x="290" y="237"/>
                  </a:moveTo>
                  <a:lnTo>
                    <a:pt x="309" y="237"/>
                  </a:lnTo>
                  <a:lnTo>
                    <a:pt x="309" y="255"/>
                  </a:lnTo>
                  <a:lnTo>
                    <a:pt x="290" y="255"/>
                  </a:lnTo>
                  <a:lnTo>
                    <a:pt x="290" y="237"/>
                  </a:lnTo>
                  <a:close/>
                  <a:moveTo>
                    <a:pt x="52" y="293"/>
                  </a:moveTo>
                  <a:cubicBezTo>
                    <a:pt x="50" y="293"/>
                    <a:pt x="47" y="294"/>
                    <a:pt x="46" y="296"/>
                  </a:cubicBezTo>
                  <a:cubicBezTo>
                    <a:pt x="44" y="297"/>
                    <a:pt x="43" y="300"/>
                    <a:pt x="43" y="302"/>
                  </a:cubicBezTo>
                  <a:lnTo>
                    <a:pt x="43" y="338"/>
                  </a:lnTo>
                  <a:cubicBezTo>
                    <a:pt x="44" y="343"/>
                    <a:pt x="47" y="347"/>
                    <a:pt x="52" y="347"/>
                  </a:cubicBezTo>
                  <a:lnTo>
                    <a:pt x="88" y="347"/>
                  </a:lnTo>
                  <a:cubicBezTo>
                    <a:pt x="93" y="346"/>
                    <a:pt x="97" y="343"/>
                    <a:pt x="97" y="338"/>
                  </a:cubicBezTo>
                  <a:lnTo>
                    <a:pt x="97" y="302"/>
                  </a:lnTo>
                  <a:cubicBezTo>
                    <a:pt x="96" y="297"/>
                    <a:pt x="93" y="293"/>
                    <a:pt x="88" y="293"/>
                  </a:cubicBezTo>
                  <a:lnTo>
                    <a:pt x="52" y="293"/>
                  </a:lnTo>
                  <a:close/>
                  <a:moveTo>
                    <a:pt x="129" y="293"/>
                  </a:moveTo>
                  <a:cubicBezTo>
                    <a:pt x="123" y="294"/>
                    <a:pt x="120" y="297"/>
                    <a:pt x="120" y="302"/>
                  </a:cubicBezTo>
                  <a:lnTo>
                    <a:pt x="120" y="338"/>
                  </a:lnTo>
                  <a:cubicBezTo>
                    <a:pt x="120" y="343"/>
                    <a:pt x="124" y="347"/>
                    <a:pt x="129" y="347"/>
                  </a:cubicBezTo>
                  <a:lnTo>
                    <a:pt x="164" y="347"/>
                  </a:lnTo>
                  <a:cubicBezTo>
                    <a:pt x="170" y="346"/>
                    <a:pt x="173" y="343"/>
                    <a:pt x="173" y="338"/>
                  </a:cubicBezTo>
                  <a:lnTo>
                    <a:pt x="173" y="302"/>
                  </a:lnTo>
                  <a:cubicBezTo>
                    <a:pt x="173" y="297"/>
                    <a:pt x="169" y="293"/>
                    <a:pt x="164" y="293"/>
                  </a:cubicBezTo>
                  <a:lnTo>
                    <a:pt x="129" y="293"/>
                  </a:lnTo>
                  <a:close/>
                  <a:moveTo>
                    <a:pt x="205" y="293"/>
                  </a:moveTo>
                  <a:cubicBezTo>
                    <a:pt x="200" y="294"/>
                    <a:pt x="196" y="297"/>
                    <a:pt x="196" y="302"/>
                  </a:cubicBezTo>
                  <a:lnTo>
                    <a:pt x="196" y="338"/>
                  </a:lnTo>
                  <a:cubicBezTo>
                    <a:pt x="197" y="343"/>
                    <a:pt x="200" y="347"/>
                    <a:pt x="205" y="347"/>
                  </a:cubicBezTo>
                  <a:lnTo>
                    <a:pt x="241" y="347"/>
                  </a:lnTo>
                  <a:cubicBezTo>
                    <a:pt x="246" y="346"/>
                    <a:pt x="250" y="343"/>
                    <a:pt x="250" y="338"/>
                  </a:cubicBezTo>
                  <a:lnTo>
                    <a:pt x="250" y="302"/>
                  </a:lnTo>
                  <a:cubicBezTo>
                    <a:pt x="249" y="297"/>
                    <a:pt x="246" y="293"/>
                    <a:pt x="241" y="293"/>
                  </a:cubicBezTo>
                  <a:lnTo>
                    <a:pt x="205" y="293"/>
                  </a:lnTo>
                  <a:close/>
                  <a:moveTo>
                    <a:pt x="61" y="311"/>
                  </a:moveTo>
                  <a:lnTo>
                    <a:pt x="79" y="311"/>
                  </a:lnTo>
                  <a:lnTo>
                    <a:pt x="79" y="329"/>
                  </a:lnTo>
                  <a:lnTo>
                    <a:pt x="61" y="329"/>
                  </a:lnTo>
                  <a:lnTo>
                    <a:pt x="61" y="311"/>
                  </a:lnTo>
                  <a:close/>
                  <a:moveTo>
                    <a:pt x="137" y="311"/>
                  </a:moveTo>
                  <a:lnTo>
                    <a:pt x="156" y="311"/>
                  </a:lnTo>
                  <a:lnTo>
                    <a:pt x="156" y="329"/>
                  </a:lnTo>
                  <a:lnTo>
                    <a:pt x="137" y="329"/>
                  </a:lnTo>
                  <a:lnTo>
                    <a:pt x="137" y="311"/>
                  </a:lnTo>
                  <a:close/>
                  <a:moveTo>
                    <a:pt x="214" y="311"/>
                  </a:moveTo>
                  <a:lnTo>
                    <a:pt x="232" y="311"/>
                  </a:lnTo>
                  <a:lnTo>
                    <a:pt x="232" y="329"/>
                  </a:lnTo>
                  <a:lnTo>
                    <a:pt x="214" y="329"/>
                  </a:lnTo>
                  <a:lnTo>
                    <a:pt x="214" y="311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 sz="800" dirty="0">
                <a:latin typeface="+mn-ea"/>
              </a:endParaRPr>
            </a:p>
          </p:txBody>
        </p: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id="{37D601BA-455B-B118-522E-FF03D97C57E5}"/>
              </a:ext>
            </a:extLst>
          </p:cNvPr>
          <p:cNvGrpSpPr/>
          <p:nvPr/>
        </p:nvGrpSpPr>
        <p:grpSpPr>
          <a:xfrm>
            <a:off x="114669" y="2041200"/>
            <a:ext cx="2119624" cy="309992"/>
            <a:chOff x="124248" y="1554332"/>
            <a:chExt cx="2119624" cy="309992"/>
          </a:xfrm>
        </p:grpSpPr>
        <p:sp>
          <p:nvSpPr>
            <p:cNvPr id="83" name="TextBox 57">
              <a:extLst>
                <a:ext uri="{FF2B5EF4-FFF2-40B4-BE49-F238E27FC236}">
                  <a16:creationId xmlns:a16="http://schemas.microsoft.com/office/drawing/2014/main" id="{A0B98989-303F-F87D-37E3-DE3439725FAE}"/>
                </a:ext>
              </a:extLst>
            </p:cNvPr>
            <p:cNvSpPr txBox="1"/>
            <p:nvPr/>
          </p:nvSpPr>
          <p:spPr>
            <a:xfrm>
              <a:off x="124248" y="1581528"/>
              <a:ext cx="774074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  <a:sym typeface="Arial"/>
                </a:rPr>
                <a:t>발행메뉴 </a:t>
              </a:r>
              <a:r>
                <a:rPr lang="en-US" altLang="ko-KR" sz="900" baseline="30000" dirty="0">
                  <a:solidFill>
                    <a:srgbClr val="EE2E62"/>
                  </a:solidFill>
                  <a:latin typeface="맑은 고딕" panose="020B0503020000020004" pitchFamily="50" charset="-127"/>
                  <a:ea typeface="+mn-ea"/>
                </a:rPr>
                <a:t>●</a:t>
              </a:r>
              <a:endParaRPr lang="ko-KR" altLang="en-US" sz="900" dirty="0">
                <a:solidFill>
                  <a:srgbClr val="FF00FF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84" name="그룹 83">
              <a:extLst>
                <a:ext uri="{FF2B5EF4-FFF2-40B4-BE49-F238E27FC236}">
                  <a16:creationId xmlns:a16="http://schemas.microsoft.com/office/drawing/2014/main" id="{2506E484-6AA3-5D71-7D21-76EDB2CDDD66}"/>
                </a:ext>
              </a:extLst>
            </p:cNvPr>
            <p:cNvGrpSpPr/>
            <p:nvPr/>
          </p:nvGrpSpPr>
          <p:grpSpPr>
            <a:xfrm>
              <a:off x="957751" y="1554332"/>
              <a:ext cx="1286121" cy="309992"/>
              <a:chOff x="1285865" y="2852705"/>
              <a:chExt cx="1286121" cy="309992"/>
            </a:xfrm>
          </p:grpSpPr>
          <p:sp>
            <p:nvSpPr>
              <p:cNvPr id="85" name="모서리가 둥근 직사각형 164">
                <a:extLst>
                  <a:ext uri="{FF2B5EF4-FFF2-40B4-BE49-F238E27FC236}">
                    <a16:creationId xmlns:a16="http://schemas.microsoft.com/office/drawing/2014/main" id="{86C2882F-BB42-2668-D218-FC77E5395333}"/>
                  </a:ext>
                </a:extLst>
              </p:cNvPr>
              <p:cNvSpPr/>
              <p:nvPr/>
            </p:nvSpPr>
            <p:spPr>
              <a:xfrm>
                <a:off x="1285865" y="2852705"/>
                <a:ext cx="1286121" cy="309992"/>
              </a:xfrm>
              <a:prstGeom prst="roundRect">
                <a:avLst>
                  <a:gd name="adj" fmla="val 7253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79200" rIns="108000" bIns="79200" rtlCol="0" anchor="ctr">
                <a:spAutoFit/>
              </a:bodyPr>
              <a:lstStyle/>
              <a:p>
                <a:r>
                  <a:rPr lang="ko-KR" altLang="en-US" sz="900" spc="-60" dirty="0">
                    <a:solidFill>
                      <a:schemeClr val="tx1"/>
                    </a:solidFill>
                    <a:effectLst/>
                    <a:latin typeface="+mn-ea"/>
                  </a:rPr>
                  <a:t>수취채권 양도발행</a:t>
                </a:r>
                <a:endParaRPr lang="en-US" altLang="ko-KR" sz="900" spc="-60" dirty="0">
                  <a:solidFill>
                    <a:schemeClr val="tx1"/>
                  </a:solidFill>
                  <a:effectLst/>
                  <a:latin typeface="+mn-ea"/>
                </a:endParaRPr>
              </a:p>
            </p:txBody>
          </p:sp>
          <p:sp>
            <p:nvSpPr>
              <p:cNvPr id="86" name="TextBox 56">
                <a:extLst>
                  <a:ext uri="{FF2B5EF4-FFF2-40B4-BE49-F238E27FC236}">
                    <a16:creationId xmlns:a16="http://schemas.microsoft.com/office/drawing/2014/main" id="{05950B61-1D4D-7467-4A1E-5CE45C45DE61}"/>
                  </a:ext>
                </a:extLst>
              </p:cNvPr>
              <p:cNvSpPr txBox="1"/>
              <p:nvPr/>
            </p:nvSpPr>
            <p:spPr>
              <a:xfrm>
                <a:off x="2340988" y="2899997"/>
                <a:ext cx="165151" cy="2208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6750" tIns="48375" rIns="96750" bIns="48375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indent="0" rtl="0">
                  <a:spcBef>
                    <a:spcPts val="0"/>
                  </a:spcBef>
                  <a:buSzPct val="25000"/>
                  <a:buNone/>
                </a:pPr>
                <a:r>
                  <a:rPr lang="ko-KR" altLang="en-US" sz="800" dirty="0">
                    <a:latin typeface="+mn-ea"/>
                    <a:cs typeface="Arial"/>
                    <a:sym typeface="Arial"/>
                  </a:rPr>
                  <a:t>▼</a:t>
                </a:r>
              </a:p>
            </p:txBody>
          </p:sp>
        </p:grpSp>
      </p:grpSp>
      <p:grpSp>
        <p:nvGrpSpPr>
          <p:cNvPr id="103" name="그룹 102">
            <a:extLst>
              <a:ext uri="{FF2B5EF4-FFF2-40B4-BE49-F238E27FC236}">
                <a16:creationId xmlns:a16="http://schemas.microsoft.com/office/drawing/2014/main" id="{ACE760FB-E64B-3590-2E85-5A3468507B49}"/>
              </a:ext>
            </a:extLst>
          </p:cNvPr>
          <p:cNvGrpSpPr/>
          <p:nvPr/>
        </p:nvGrpSpPr>
        <p:grpSpPr>
          <a:xfrm>
            <a:off x="134074" y="1398900"/>
            <a:ext cx="2482877" cy="236194"/>
            <a:chOff x="1648124" y="1893617"/>
            <a:chExt cx="2482877" cy="236194"/>
          </a:xfrm>
        </p:grpSpPr>
        <p:sp>
          <p:nvSpPr>
            <p:cNvPr id="104" name="TextBox 57">
              <a:extLst>
                <a:ext uri="{FF2B5EF4-FFF2-40B4-BE49-F238E27FC236}">
                  <a16:creationId xmlns:a16="http://schemas.microsoft.com/office/drawing/2014/main" id="{D04476AE-7679-5E6C-098E-556707BC46E4}"/>
                </a:ext>
              </a:extLst>
            </p:cNvPr>
            <p:cNvSpPr txBox="1"/>
            <p:nvPr/>
          </p:nvSpPr>
          <p:spPr>
            <a:xfrm>
              <a:off x="1648124" y="1893617"/>
              <a:ext cx="774074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  <a:sym typeface="Arial"/>
                </a:rPr>
                <a:t>기준일자</a:t>
              </a:r>
              <a:r>
                <a:rPr lang="en-US" altLang="ko-KR" sz="900" dirty="0">
                  <a:solidFill>
                    <a:srgbClr val="FF00FF"/>
                  </a:solidFill>
                  <a:latin typeface="+mn-ea"/>
                  <a:cs typeface="Arial"/>
                  <a:sym typeface="Arial"/>
                </a:rPr>
                <a:t> </a:t>
              </a:r>
              <a:r>
                <a:rPr lang="en-US" altLang="ko-KR" sz="900" baseline="30000" dirty="0">
                  <a:solidFill>
                    <a:srgbClr val="EE2E62"/>
                  </a:solidFill>
                  <a:latin typeface="맑은 고딕" panose="020B0503020000020004" pitchFamily="50" charset="-127"/>
                  <a:ea typeface="+mn-ea"/>
                </a:rPr>
                <a:t>●</a:t>
              </a:r>
              <a:endParaRPr lang="ko-KR" altLang="en-US" sz="900" dirty="0"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05" name="Radio Button" descr="&lt;SmartSettings&gt;&lt;SmartOptions&gt;&lt;Code&gt;H4sIAAAAAAAEAO29B2AcSZYlJi9tynt/SvVK1+B0oQiAYBMk2JBAEOzBiM3mkuwdaUcjKasqgcplVmVdZhZAzO2dvPfee++999577733ujudTif33/8/XGZkAWz2zkrayZ4hgKrIHz9+fB8/ItZNsbxIvyimddVU5+34y/PzYpqPz5ZtXler8cvqKq9fVsWyPfyNE2n7+rpp80Xnz/FJVZb5tC2qZTP+PF/mdTHtNnm1XrbFwsJ+ndeX1FXTbfYmf+c6++66PGe8GJEvqunb9Wr8epHV7em7Nl821J/AO8+m+dd7i1BftnVVOkTe7/XTy3zZ4uXfOFlmi7xZ0Ydp2Po3Tn7xb5yk9KzWk7KYptMyaxpp8+WKaZY+Cv58kjW5vKEv8st1cZm1ecodfjtbzsq8/m6drVZ5nU7n+fRtPjuZZ8uLfOa3SD9Ll+uyZPwsJEGjuszrupjl6aSqyvRsWbRbZz4Wz6p6kTadD0bp2fFqlVK3dxxAD0s8E0J/zPD6b+PFABk8QvetV9msqJ6s27Zavp5nq7xJ694nNJz8Ku213CK449c5eDCfyUfSl4dlBFM8xXm61etnfNZ4fXSADADCc/cuE7LIyuIHygZmis9p/PGXzk4wfU+qdzKP+OWzHuHHx7OZabf10YlM+EegZQykATTWhgQwNkb9tjch5qHhHLdtNp2nOXgqnQtTbehzkAlp1iKcu2WG9PsrKvr2bcelzdNPPtvQ/dj/Y3Csdd6u62Xa1us80vkvCT/6JV0o+vZ5Vjb+60E7I8GXVTFLBwa+VU1+mpg4bfLlLK9HQrPj+qJJ82GBizMQQ0izxn3dGzt4377yu4qquFli2vr61gLBrPYKQyOEfPEkDPsyOzDr0Q7xDHSKh1j3q9UM5G7n1DfADzf+BhRQOLqo8vGfDZjj2SCsqbK6JwWDPG0eIsYX2Vsiw7o280B6JS1ogHnTVjVBzc7JohGdqisixd15MQNFmGzNZtjhwHVCt3ouxQn1Mv6iqd7UxeuWpmW8wO/rfEjS8XSE7oaPz4tlVpbvzylfZDWNsxy/IszJcp1Uiy9ZBjtTOoRoBJvIR9OsJS26dfpumrNOT/N3t7cqEJTn1cUFVFldV/XWR8+yoqRJa6t0LUzODJkKx8i0jT8aoZNb6TLvV/fHXeKax816QYbo+ij82PgdZNNEvJRSyjDjDpC7fShGF4ov1Be8R+nZ06JZVU02KT3B7RDIQDE+ifN2Yq0YtAiP/Brxjbi9+Ed9GfeVmf016hHhiWnOedGMBU/6Nyq2cB+e1dXC9bXl+urOZs8MDcyZ+erzvG3Sq3lOc6YTJ9TOpu0aspNO8rIiuSe+yoRQ5By+86bT9hGZUjxKOvEofRfqRtJc5G36i40Z9eZIrdLhjRb4NkOvzolVOySww4Q6VCfia49YFfJtRntr6VeaBORMf+EvjDfG46g3/smiKUiA0s8+6wd5Qxr5Zo2Bp3mPEcDNuMmhxrNBScfGlF5m5TpPf4/ht/Dcetzpo28A0LOOA+g/N1uKHlMrd7HHKPow37pZzZyQIau3PlRZuECmYUG5MkqftBN/cFGQc5q6HEFf+9tehoTH94gjmi+qcN9n/P3vwIsOFgQj4vSaR0QvCud9nOCwz/Gb69VmieRhoxU46vO6Wq9I3j0KUENKpgDELr5gPxpfftUWJfIv7QvKRPhmA00/8l2Ej95fAhkPtc4X+P2M0jXwhz28Prefb/DqQA0PQDzs8J8bfOXB6MA8N7yPB47MFli4oAHtHtKPx595oxSC08effLIBT/Pcoj88Yt+Yeqnf2feK72+gnv+w0ZlmS/VcjVMzEMLGnhtpZ55bjgmP5fb3ZPTjdSsfbDRusUd6s+/f2G3QEl3zH1+SObnF7JrnPSiCx4baOkvC9VauxxBZFlN2IYbkc+h5T2TwBH4w43BLnvGfPvN1MyC3eQYCuthzy6a3bLYxZOw+70FjnuyQNO85ocNBKQO7JYFvQYYbmtzw9a0IeAvCDQ7XqcWbxrwB09vnEYYj95Mvv/jmg/fC5Yp/8c4voT+bNlvS+gG7WN2gmuP5EQIZqK2tO6wy4k4OnrgTiOcDI6lXOcdQ8AAfNzkFUHV+/tlHvWj5o7tHdkBf1yXUMYQtInTuKNdhl2JgjgbZzwHdmJE2yi+SfMCzMeGiP37J/wO4/5sEixsAAA==&lt;/Code&gt;&lt;CodeSignature&gt;PkA0BeKbb6k61bj3t4f1QSFayBUYgLPJscplsSWXSWETP9K+Qt+F64ckorPLd8+B5pUuOYUZt8sQCDzu9gBcKz39fQgV91hIt0oqFteS++UWEeHO1gycpKFFsJxcozm1FW5bSWpVeWg5EUj1A5nN8+y/N933tD4tJfkwKnd/wZ0pZ+OtKJ/hckodGR615t61VVRT4Y5s1n0MIa+55nxOosCBp6NOzORIp/azJKDPnIhk7JaEEhrmq1HM9ZcaH9udWluVSnR/A465IQeaosM5OvWqArccy/R8wGhgPdegn2Wx1JQV83Cjcp448iN6gnzRNlTFmBKLTBUHfR1hZGDSDw==&lt;/CodeSignature&gt;&lt;/SmartOptions&gt;&lt;SmartResize enabled=&quot;True&quot; minWidth=&quot;10&quot; minHeight=&quot;10&quot; /&gt;&lt;/SmartSettings&gt;">
              <a:extLst>
                <a:ext uri="{FF2B5EF4-FFF2-40B4-BE49-F238E27FC236}">
                  <a16:creationId xmlns:a16="http://schemas.microsoft.com/office/drawing/2014/main" id="{440FF93E-F4A1-D146-25AB-142635FC2AFF}"/>
                </a:ext>
              </a:extLst>
            </p:cNvPr>
            <p:cNvGrpSpPr/>
            <p:nvPr>
              <p:custDataLst>
                <p:tags r:id="rId4"/>
              </p:custDataLst>
            </p:nvPr>
          </p:nvGrpSpPr>
          <p:grpSpPr>
            <a:xfrm>
              <a:off x="3375553" y="1939714"/>
              <a:ext cx="755448" cy="144000"/>
              <a:chOff x="593892" y="1650851"/>
              <a:chExt cx="755448" cy="144000"/>
            </a:xfrm>
          </p:grpSpPr>
          <p:sp>
            <p:nvSpPr>
              <p:cNvPr id="110" name="Circle">
                <a:extLst>
                  <a:ext uri="{FF2B5EF4-FFF2-40B4-BE49-F238E27FC236}">
                    <a16:creationId xmlns:a16="http://schemas.microsoft.com/office/drawing/2014/main" id="{ABB9AF7A-1E1D-FBF9-3248-47D8CEC9C75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3892" y="1650851"/>
                <a:ext cx="144000" cy="144000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>
                  <a:solidFill>
                    <a:srgbClr val="5F5F5F"/>
                  </a:solidFill>
                  <a:latin typeface="+mn-ea"/>
                  <a:cs typeface="Segoe UI" panose="020B0502040204020203" pitchFamily="34" charset="0"/>
                </a:endParaRPr>
              </a:p>
            </p:txBody>
          </p:sp>
          <p:sp>
            <p:nvSpPr>
              <p:cNvPr id="111" name="Check" hidden="1">
                <a:extLst>
                  <a:ext uri="{FF2B5EF4-FFF2-40B4-BE49-F238E27FC236}">
                    <a16:creationId xmlns:a16="http://schemas.microsoft.com/office/drawing/2014/main" id="{B2CB6E4D-199B-2ACA-44D6-1F26668666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892" y="1659383"/>
                <a:ext cx="72000" cy="72000"/>
              </a:xfrm>
              <a:prstGeom prst="ellipse">
                <a:avLst/>
              </a:prstGeom>
              <a:solidFill>
                <a:srgbClr val="808080"/>
              </a:solidFill>
              <a:ln w="6350">
                <a:solidFill>
                  <a:srgbClr val="8080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>
                  <a:solidFill>
                    <a:srgbClr val="5F5F5F"/>
                  </a:solidFill>
                  <a:latin typeface="+mn-ea"/>
                  <a:cs typeface="Segoe UI" panose="020B0502040204020203" pitchFamily="34" charset="0"/>
                </a:endParaRPr>
              </a:p>
            </p:txBody>
          </p:sp>
          <p:sp>
            <p:nvSpPr>
              <p:cNvPr id="112" name="Label">
                <a:extLst>
                  <a:ext uri="{FF2B5EF4-FFF2-40B4-BE49-F238E27FC236}">
                    <a16:creationId xmlns:a16="http://schemas.microsoft.com/office/drawing/2014/main" id="{8C69A276-F1E3-E73E-A756-FB34114C064E}"/>
                  </a:ext>
                </a:extLst>
              </p:cNvPr>
              <p:cNvSpPr txBox="1"/>
              <p:nvPr/>
            </p:nvSpPr>
            <p:spPr>
              <a:xfrm>
                <a:off x="739942" y="1653602"/>
                <a:ext cx="609398" cy="138499"/>
              </a:xfrm>
              <a:prstGeom prst="rect">
                <a:avLst/>
              </a:prstGeom>
              <a:noFill/>
            </p:spPr>
            <p:txBody>
              <a:bodyPr wrap="none" lIns="73152" tIns="0" rIns="73152" bIns="0" rtlCol="0" anchor="ctr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900" dirty="0">
                    <a:latin typeface="+mn-ea"/>
                    <a:cs typeface="Segoe UI" panose="020B0502040204020203" pitchFamily="34" charset="0"/>
                  </a:rPr>
                  <a:t>실행일자</a:t>
                </a:r>
              </a:p>
            </p:txBody>
          </p:sp>
        </p:grpSp>
        <p:grpSp>
          <p:nvGrpSpPr>
            <p:cNvPr id="106" name="Radio Button" descr="&lt;SmartSettings&gt;&lt;SmartOptions&gt;&lt;Code&gt;H4sIAAAAAAAEAO29B2AcSZYlJi9tynt/SvVK1+B0oQiAYBMk2JBAEOzBiM3mkuwdaUcjKasqgcplVmVdZhZAzO2dvPfee++999577733ujudTif33/8/XGZkAWz2zkrayZ4hgKrIHz9+fB8/ItZNsbxIvyimddVU5+34y/PzYpqPz5ZtXler8cvqKq9fVsWyPfyNE2n7+rpp80Xnz/FJVZb5tC2qZTP+PF/mdTHtNnm1XrbFwsJ+ndeX1FXTbfYmf+c6++66PGe8GJEvqunb9Wr8epHV7em7Nl821J/AO8+m+dd7i1BftnVVOkTe7/XTy3zZ4uXfOFlmi7xZ0Ydp2Po3Tn7xb5yk9KzWk7KYptMyaxpp8+WKaZY+Cv58kjW5vKEv8st1cZm1ecodfjtbzsq8/m6drVZ5nU7n+fRtPjuZZ8uLfOa3SD9Ll+uyZPwsJEGjuszrupjl6aSqyvRsWbRbZz4Wz6p6kTadD0bp2fFqlVK3dxxAD0s8E0J/zPD6b+PFABk8QvetV9msqJ6s27Zavp5nq7xJ694nNJz8Ku213CK449c5eDCfyUfSl4dlBFM8xXm61etnfNZ4fXSADADCc/cuE7LIyuIHygZmis9p/PGXzk4wfU+qdzKP+OWzHuHHx7OZabf10YlM+EegZQykATTWhgQwNkb9tjch5qHhHLdtNp2nOXgqnQtTbehzkAlp1iKcu2WG9PsrKvr2bcelzdNPPtvQ/dj/Y3Csdd6u62Xa1us80vkvCT/6JV0o+vZ5Vjb+60E7I8GXVTFLBwa+VU1+mpg4bfLlLK9HQrPj+qJJ82GBizMQQ0izxn3dGzt4377yu4qquFli2vr61gLBrPYKQyOEfPEkDPsyOzDr0Q7xDHSKh1j3q9UM5G7n1DfADzf+BhRQOLqo8vGfDZjj2SCsqbK6JwWDPG0eIsYX2Vsiw7o280B6JS1ogHnTVjVBzc7JohGdqisixd15MQNFmGzNZtjhwHVCt3ouxQn1Mv6iqd7UxeuWpmW8wO/rfEjS8XSE7oaPz4tlVpbvzylfZDWNsxy/IszJcp1Uiy9ZBjtTOoRoBJvIR9OsJS26dfpumrNOT/N3t7cqEJTn1cUFVFldV/XWR8+yoqRJa6t0LUzODJkKx8i0jT8aoZNb6TLvV/fHXeKax816QYbo+ij82PgdZNNEvJRSyjDjDpC7fShGF4ov1Be8R+nZ06JZVU02KT3B7RDIQDE+ifN2Yq0YtAiP/Brxjbi9+Ed9GfeVmf016hHhiWnOedGMBU/6Nyq2cB+e1dXC9bXl+urOZs8MDcyZ+erzvG3Sq3lOc6YTJ9TOpu0aspNO8rIiuSe+yoRQ5By+86bT9hGZUjxKOvEofRfqRtJc5G36i40Z9eZIrdLhjRb4NkOvzolVOySww4Q6VCfia49YFfJtRntr6VeaBORMf+EvjDfG46g3/smiKUiA0s8+6wd5Qxr5Zo2Bp3mPEcDNuMmhxrNBScfGlF5m5TpPf4/ht/Dcetzpo28A0LOOA+g/N1uKHlMrd7HHKPow37pZzZyQIau3PlRZuECmYUG5MkqftBN/cFGQc5q6HEFf+9tehoTH94gjmi+qcN9n/P3vwIsOFgQj4vSaR0QvCud9nOCwz/Gb69VmieRhoxU46vO6Wq9I3j0KUENKpgDELr5gPxpfftUWJfIv7QvKRPhmA00/8l2Ej95fAhkPtc4X+P2M0jXwhz28Prefb/DqQA0PQDzs8J8bfOXB6MA8N7yPB47MFli4oAHtHtKPx595oxSC08effLIBT/Pcoj88Yt+Yeqnf2feK72+gnv+w0ZlmS/VcjVMzEMLGnhtpZ55bjgmP5fb3ZPTjdSsfbDRusUd6s+/f2G3QEl3zH1+SObnF7JrnPSiCx4baOkvC9VauxxBZFlN2IYbkc+h5T2TwBH4w43BLnvGfPvN1MyC3eQYCuthzy6a3bLYxZOw+70FjnuyQNO85ocNBKQO7JYFvQYYbmtzw9a0IeAvCDQ7XqcWbxrwB09vnEYYj95Mvv/jmg/fC5Yp/8c4voT+bNlvS+gG7WN2gmuP5EQIZqK2tO6wy4k4OnrgTiOcDI6lXOcdQ8AAfNzkFUHV+/tlHvWj5o7tHdkBf1yXUMYQtInTuKNdhl2JgjgbZzwHdmJE2yi+SfMCzMeGiP37J/wO4/5sEixsAAA==&lt;/Code&gt;&lt;CodeSignature&gt;PkA0BeKbb6k61bj3t4f1QSFayBUYgLPJscplsSWXSWETP9K+Qt+F64ckorPLd8+B5pUuOYUZt8sQCDzu9gBcKz39fQgV91hIt0oqFteS++UWEeHO1gycpKFFsJxcozm1FW5bSWpVeWg5EUj1A5nN8+y/N933tD4tJfkwKnd/wZ0pZ+OtKJ/hckodGR615t61VVRT4Y5s1n0MIa+55nxOosCBp6NOzORIp/azJKDPnIhk7JaEEhrmq1HM9ZcaH9udWluVSnR/A465IQeaosM5OvWqArccy/R8wGhgPdegn2Wx1JQV83Cjcp448iN6gnzRNlTFmBKLTBUHfR1hZGDSDw==&lt;/CodeSignature&gt;&lt;/SmartOptions&gt;&lt;SmartResize enabled=&quot;True&quot; minWidth=&quot;10&quot; minHeight=&quot;10&quot; /&gt;&lt;/SmartSettings&gt;">
              <a:extLst>
                <a:ext uri="{FF2B5EF4-FFF2-40B4-BE49-F238E27FC236}">
                  <a16:creationId xmlns:a16="http://schemas.microsoft.com/office/drawing/2014/main" id="{0F64C2EA-6E36-C62A-279F-BE9D8728557E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2499010" y="1939714"/>
              <a:ext cx="755448" cy="144000"/>
              <a:chOff x="593892" y="1650851"/>
              <a:chExt cx="755448" cy="144000"/>
            </a:xfrm>
          </p:grpSpPr>
          <p:sp>
            <p:nvSpPr>
              <p:cNvPr id="107" name="Label">
                <a:extLst>
                  <a:ext uri="{FF2B5EF4-FFF2-40B4-BE49-F238E27FC236}">
                    <a16:creationId xmlns:a16="http://schemas.microsoft.com/office/drawing/2014/main" id="{7C55AE3E-9E90-5EB5-BC73-C66352314EC2}"/>
                  </a:ext>
                </a:extLst>
              </p:cNvPr>
              <p:cNvSpPr txBox="1"/>
              <p:nvPr/>
            </p:nvSpPr>
            <p:spPr>
              <a:xfrm>
                <a:off x="739942" y="1653602"/>
                <a:ext cx="609398" cy="138499"/>
              </a:xfrm>
              <a:prstGeom prst="rect">
                <a:avLst/>
              </a:prstGeom>
              <a:noFill/>
            </p:spPr>
            <p:txBody>
              <a:bodyPr wrap="none" lIns="73152" tIns="0" rIns="73152" bIns="0" rtlCol="0" anchor="ctr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sz="900" dirty="0">
                    <a:latin typeface="+mn-ea"/>
                    <a:cs typeface="Segoe UI" panose="020B0502040204020203" pitchFamily="34" charset="0"/>
                  </a:rPr>
                  <a:t>신청일자</a:t>
                </a:r>
              </a:p>
            </p:txBody>
          </p:sp>
          <p:sp>
            <p:nvSpPr>
              <p:cNvPr id="108" name="Circle">
                <a:extLst>
                  <a:ext uri="{FF2B5EF4-FFF2-40B4-BE49-F238E27FC236}">
                    <a16:creationId xmlns:a16="http://schemas.microsoft.com/office/drawing/2014/main" id="{F682A8C0-B352-E6C3-5CE6-CDDCE0498A0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3892" y="1650851"/>
                <a:ext cx="144000" cy="144000"/>
              </a:xfrm>
              <a:prstGeom prst="ellipse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>
                  <a:solidFill>
                    <a:srgbClr val="5F5F5F"/>
                  </a:solidFill>
                  <a:latin typeface="+mn-ea"/>
                  <a:cs typeface="Segoe UI" panose="020B0502040204020203" pitchFamily="34" charset="0"/>
                </a:endParaRPr>
              </a:p>
            </p:txBody>
          </p:sp>
          <p:sp>
            <p:nvSpPr>
              <p:cNvPr id="109" name="Check">
                <a:extLst>
                  <a:ext uri="{FF2B5EF4-FFF2-40B4-BE49-F238E27FC236}">
                    <a16:creationId xmlns:a16="http://schemas.microsoft.com/office/drawing/2014/main" id="{5BBADDDD-BF8E-89A4-AA09-407AB5E5E11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9892" y="1685574"/>
                <a:ext cx="72000" cy="72000"/>
              </a:xfrm>
              <a:prstGeom prst="ellipse">
                <a:avLst/>
              </a:prstGeom>
              <a:solidFill>
                <a:srgbClr val="808080"/>
              </a:solidFill>
              <a:ln w="6350">
                <a:solidFill>
                  <a:srgbClr val="8080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>
                  <a:solidFill>
                    <a:srgbClr val="5F5F5F"/>
                  </a:solidFill>
                  <a:latin typeface="+mn-ea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113" name="TextBox 57">
            <a:extLst>
              <a:ext uri="{FF2B5EF4-FFF2-40B4-BE49-F238E27FC236}">
                <a16:creationId xmlns:a16="http://schemas.microsoft.com/office/drawing/2014/main" id="{58728882-FF3C-74CF-0B16-3CFE389243A6}"/>
              </a:ext>
            </a:extLst>
          </p:cNvPr>
          <p:cNvSpPr txBox="1"/>
          <p:nvPr/>
        </p:nvSpPr>
        <p:spPr>
          <a:xfrm>
            <a:off x="114669" y="1723505"/>
            <a:ext cx="774074" cy="236194"/>
          </a:xfrm>
          <a:prstGeom prst="rect">
            <a:avLst/>
          </a:prstGeom>
          <a:noFill/>
          <a:ln>
            <a:noFill/>
          </a:ln>
        </p:spPr>
        <p:txBody>
          <a:bodyPr wrap="none" lIns="96750" tIns="48375" rIns="96750" bIns="48375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rtl="0">
              <a:spcBef>
                <a:spcPts val="0"/>
              </a:spcBef>
              <a:buSzPct val="25000"/>
              <a:buNone/>
            </a:pPr>
            <a:r>
              <a:rPr lang="ko-KR" altLang="en-US" sz="900" dirty="0">
                <a:latin typeface="+mn-ea"/>
                <a:cs typeface="Arial"/>
              </a:rPr>
              <a:t>조회유형 </a:t>
            </a:r>
            <a:r>
              <a:rPr lang="en-US" altLang="ko-KR" sz="900" baseline="30000" dirty="0">
                <a:solidFill>
                  <a:srgbClr val="EE2E62"/>
                </a:solidFill>
                <a:latin typeface="맑은 고딕" panose="020B0503020000020004" pitchFamily="50" charset="-127"/>
                <a:ea typeface="+mn-ea"/>
              </a:rPr>
              <a:t>●</a:t>
            </a:r>
            <a:endParaRPr lang="ko-KR" altLang="en-US" sz="900" dirty="0">
              <a:latin typeface="+mn-ea"/>
              <a:cs typeface="Arial"/>
              <a:sym typeface="Arial"/>
            </a:endParaRPr>
          </a:p>
        </p:txBody>
      </p:sp>
      <p:grpSp>
        <p:nvGrpSpPr>
          <p:cNvPr id="114" name="Radio Button" descr="&lt;SmartSettings&gt;&lt;SmartOptions&gt;&lt;Code&gt;H4sIAAAAAAAEAO29B2AcSZYlJi9tynt/SvVK1+B0oQiAYBMk2JBAEOzBiM3mkuwdaUcjKasqgcplVmVdZhZAzO2dvPfee++999577733ujudTif33/8/XGZkAWz2zkrayZ4hgKrIHz9+fB8/ItZNsbxIvyimddVU5+34y/PzYpqPz5ZtXler8cvqKq9fVsWyPfyNE2n7+rpp80Xnz/FJVZb5tC2qZTP+PF/mdTHtNnm1XrbFwsJ+ndeX1FXTbfYmf+c6++66PGe8GJEvqunb9Wr8epHV7em7Nl821J/AO8+m+dd7i1BftnVVOkTe7/XTy3zZ4uXfOFlmi7xZ0Ydp2Po3Tn7xb5yk9KzWk7KYptMyaxpp8+WKaZY+Cv58kjW5vKEv8st1cZm1ecodfjtbzsq8/m6drVZ5nU7n+fRtPjuZZ8uLfOa3SD9Ll+uyZPwsJEGjuszrupjl6aSqyvRsWbRbZz4Wz6p6kTadD0bp2fFqlVK3dxxAD0s8E0J/zPD6b+PFABk8QvetV9msqJ6s27Zavp5nq7xJ694nNJz8Ku213CK449c5eDCfyUfSl4dlBFM8xXm61etnfNZ4fXSADADCc/cuE7LIyuIHygZmis9p/PGXzk4wfU+qdzKP+OWzHuHHx7OZabf10YlM+EegZQykATTWhgQwNkb9tjch5qHhHLdtNp2nOXgqnQtTbehzkAlp1iKcu2WG9PsrKvr2bcelzdNPPtvQ/dj/Y3Csdd6u62Xa1us80vkvCT/6JV0o+vZ5Vjb+60E7I8GXVTFLBwa+VU1+mpg4bfLlLK9HQrPj+qJJ82GBizMQQ0izxn3dGzt4377yu4qquFli2vr61gLBrPYKQyOEfPEkDPsyOzDr0Q7xDHSKh1j3q9UM5G7n1DfADzf+BhRQOLqo8vGfDZjj2SCsqbK6JwWDPG0eIsYX2Vsiw7o280B6JS1ogHnTVjVBzc7JohGdqisixd15MQNFmGzNZtjhwHVCt3ouxQn1Mv6iqd7UxeuWpmW8wO/rfEjS8XSE7oaPz4tlVpbvzylfZDWNsxy/IszJcp1Uiy9ZBjtTOoRoBJvIR9OsJS26dfpumrNOT/N3t7cqEJTn1cUFVFldV/XWR8+yoqRJa6t0LUzODJkKx8i0jT8aoZNb6TLvV/fHXeKax816QYbo+ij82PgdZNNEvJRSyjDjDpC7fShGF4ov1Be8R+nZ06JZVU02KT3B7RDIQDE+ifN2Yq0YtAiP/Brxjbi9+Ed9GfeVmf016hHhiWnOedGMBU/6Nyq2cB+e1dXC9bXl+urOZs8MDcyZ+erzvG3Sq3lOc6YTJ9TOpu0aspNO8rIiuSe+yoRQ5By+86bT9hGZUjxKOvEofRfqRtJc5G36i40Z9eZIrdLhjRb4NkOvzolVOySww4Q6VCfia49YFfJtRntr6VeaBORMf+EvjDfG46g3/smiKUiA0s8+6wd5Qxr5Zo2Bp3mPEcDNuMmhxrNBScfGlF5m5TpPf4/ht/Dcetzpo28A0LOOA+g/N1uKHlMrd7HHKPow37pZzZyQIau3PlRZuECmYUG5MkqftBN/cFGQc5q6HEFf+9tehoTH94gjmi+qcN9n/P3vwIsOFgQj4vSaR0QvCud9nOCwz/Gb69VmieRhoxU46vO6Wq9I3j0KUENKpgDELr5gPxpfftUWJfIv7QvKRPhmA00/8l2Ej95fAhkPtc4X+P2M0jXwhz28Prefb/DqQA0PQDzs8J8bfOXB6MA8N7yPB47MFli4oAHtHtKPx595oxSC08effLIBT/Pcoj88Yt+Yeqnf2feK72+gnv+w0ZlmS/VcjVMzEMLGnhtpZ55bjgmP5fb3ZPTjdSsfbDRusUd6s+/f2G3QEl3zH1+SObnF7JrnPSiCx4baOkvC9VauxxBZFlN2IYbkc+h5T2TwBH4w43BLnvGfPvN1MyC3eQYCuthzy6a3bLYxZOw+70FjnuyQNO85ocNBKQO7JYFvQYYbmtzw9a0IeAvCDQ7XqcWbxrwB09vnEYYj95Mvv/jmg/fC5Yp/8c4voT+bNlvS+gG7WN2gmuP5EQIZqK2tO6wy4k4OnrgTiOcDI6lXOcdQ8AAfNzkFUHV+/tlHvWj5o7tHdkBf1yXUMYQtInTuKNdhl2JgjgbZzwHdmJE2yi+SfMCzMeGiP37J/wO4/5sEixsAAA==&lt;/Code&gt;&lt;CodeSignature&gt;PkA0BeKbb6k61bj3t4f1QSFayBUYgLPJscplsSWXSWETP9K+Qt+F64ckorPLd8+B5pUuOYUZt8sQCDzu9gBcKz39fQgV91hIt0oqFteS++UWEeHO1gycpKFFsJxcozm1FW5bSWpVeWg5EUj1A5nN8+y/N933tD4tJfkwKnd/wZ0pZ+OtKJ/hckodGR615t61VVRT4Y5s1n0MIa+55nxOosCBp6NOzORIp/azJKDPnIhk7JaEEhrmq1HM9ZcaH9udWluVSnR/A465IQeaosM5OvWqArccy/R8wGhgPdegn2Wx1JQV83Cjcp448iN6gnzRNlTFmBKLTBUHfR1hZGDSDw==&lt;/CodeSignature&gt;&lt;/SmartOptions&gt;&lt;SmartResize enabled=&quot;True&quot; minWidth=&quot;10&quot; minHeight=&quot;10&quot; /&gt;&lt;/SmartSettings&gt;">
            <a:extLst>
              <a:ext uri="{FF2B5EF4-FFF2-40B4-BE49-F238E27FC236}">
                <a16:creationId xmlns:a16="http://schemas.microsoft.com/office/drawing/2014/main" id="{B3CC6810-DFED-760E-31F1-561E5FED6E8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615766" y="1769602"/>
            <a:ext cx="640031" cy="144000"/>
            <a:chOff x="593892" y="1623383"/>
            <a:chExt cx="640031" cy="144000"/>
          </a:xfrm>
        </p:grpSpPr>
        <p:sp>
          <p:nvSpPr>
            <p:cNvPr id="115" name="Circle">
              <a:extLst>
                <a:ext uri="{FF2B5EF4-FFF2-40B4-BE49-F238E27FC236}">
                  <a16:creationId xmlns:a16="http://schemas.microsoft.com/office/drawing/2014/main" id="{3DBB8D50-CCA9-8D4E-94C0-97DA9AA4A7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3892" y="1623383"/>
              <a:ext cx="144000" cy="144000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>
                <a:solidFill>
                  <a:srgbClr val="5F5F5F"/>
                </a:solidFill>
                <a:latin typeface="+mn-ea"/>
                <a:cs typeface="Segoe UI" panose="020B0502040204020203" pitchFamily="34" charset="0"/>
              </a:endParaRPr>
            </a:p>
          </p:txBody>
        </p:sp>
        <p:sp>
          <p:nvSpPr>
            <p:cNvPr id="116" name="Check" hidden="1">
              <a:extLst>
                <a:ext uri="{FF2B5EF4-FFF2-40B4-BE49-F238E27FC236}">
                  <a16:creationId xmlns:a16="http://schemas.microsoft.com/office/drawing/2014/main" id="{649A3001-8308-B9FF-8D39-02A3F221B1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892" y="1659383"/>
              <a:ext cx="72000" cy="72000"/>
            </a:xfrm>
            <a:prstGeom prst="ellipse">
              <a:avLst/>
            </a:prstGeom>
            <a:solidFill>
              <a:srgbClr val="808080"/>
            </a:solidFill>
            <a:ln w="6350">
              <a:solidFill>
                <a:srgbClr val="808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>
                <a:solidFill>
                  <a:srgbClr val="5F5F5F"/>
                </a:solidFill>
                <a:latin typeface="+mn-ea"/>
                <a:cs typeface="Segoe UI" panose="020B0502040204020203" pitchFamily="34" charset="0"/>
              </a:endParaRPr>
            </a:p>
          </p:txBody>
        </p:sp>
        <p:sp>
          <p:nvSpPr>
            <p:cNvPr id="117" name="Label">
              <a:extLst>
                <a:ext uri="{FF2B5EF4-FFF2-40B4-BE49-F238E27FC236}">
                  <a16:creationId xmlns:a16="http://schemas.microsoft.com/office/drawing/2014/main" id="{3022E3D2-7DF3-26A4-473C-2EB94EE624A0}"/>
                </a:ext>
              </a:extLst>
            </p:cNvPr>
            <p:cNvSpPr txBox="1"/>
            <p:nvPr/>
          </p:nvSpPr>
          <p:spPr>
            <a:xfrm>
              <a:off x="739942" y="1626134"/>
              <a:ext cx="493981" cy="138499"/>
            </a:xfrm>
            <a:prstGeom prst="rect">
              <a:avLst/>
            </a:prstGeom>
            <a:noFill/>
          </p:spPr>
          <p:txBody>
            <a:bodyPr wrap="none" lIns="73152" tIns="0" rIns="73152" bIns="0" rtlCol="0" anchor="ctr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900" dirty="0">
                  <a:latin typeface="+mn-ea"/>
                  <a:cs typeface="Segoe UI" panose="020B0502040204020203" pitchFamily="34" charset="0"/>
                </a:rPr>
                <a:t>그룹별</a:t>
              </a:r>
            </a:p>
          </p:txBody>
        </p:sp>
      </p:grpSp>
      <p:grpSp>
        <p:nvGrpSpPr>
          <p:cNvPr id="118" name="Radio Button" descr="&lt;SmartSettings&gt;&lt;SmartOptions&gt;&lt;Code&gt;H4sIAAAAAAAEAO29B2AcSZYlJi9tynt/SvVK1+B0oQiAYBMk2JBAEOzBiM3mkuwdaUcjKasqgcplVmVdZhZAzO2dvPfee++999577733ujudTif33/8/XGZkAWz2zkrayZ4hgKrIHz9+fB8/ItZNsbxIvyimddVU5+34y/PzYpqPz5ZtXler8cvqKq9fVsWyPfyNE2n7+rpp80Xnz/FJVZb5tC2qZTP+PF/mdTHtNnm1XrbFwsJ+ndeX1FXTbfYmf+c6++66PGe8GJEvqunb9Wr8epHV7em7Nl821J/AO8+m+dd7i1BftnVVOkTe7/XTy3zZ4uXfOFlmi7xZ0Ydp2Po3Tn7xb5yk9KzWk7KYptMyaxpp8+WKaZY+Cv58kjW5vKEv8st1cZm1ecodfjtbzsq8/m6drVZ5nU7n+fRtPjuZZ8uLfOa3SD9Ll+uyZPwsJEGjuszrupjl6aSqyvRsWbRbZz4Wz6p6kTadD0bp2fFqlVK3dxxAD0s8E0J/zPD6b+PFABk8QvetV9msqJ6s27Zavp5nq7xJ694nNJz8Ku213CK449c5eDCfyUfSl4dlBFM8xXm61etnfNZ4fXSADADCc/cuE7LIyuIHygZmis9p/PGXzk4wfU+qdzKP+OWzHuHHx7OZabf10YlM+EegZQykATTWhgQwNkb9tjch5qHhHLdtNp2nOXgqnQtTbehzkAlp1iKcu2WG9PsrKvr2bcelzdNPPtvQ/dj/Y3Csdd6u62Xa1us80vkvCT/6JV0o+vZ5Vjb+60E7I8GXVTFLBwa+VU1+mpg4bfLlLK9HQrPj+qJJ82GBizMQQ0izxn3dGzt4377yu4qquFli2vr61gLBrPYKQyOEfPEkDPsyOzDr0Q7xDHSKh1j3q9UM5G7n1DfADzf+BhRQOLqo8vGfDZjj2SCsqbK6JwWDPG0eIsYX2Vsiw7o280B6JS1ogHnTVjVBzc7JohGdqisixd15MQNFmGzNZtjhwHVCt3ouxQn1Mv6iqd7UxeuWpmW8wO/rfEjS8XSE7oaPz4tlVpbvzylfZDWNsxy/IszJcp1Uiy9ZBjtTOoRoBJvIR9OsJS26dfpumrNOT/N3t7cqEJTn1cUFVFldV/XWR8+yoqRJa6t0LUzODJkKx8i0jT8aoZNb6TLvV/fHXeKax816QYbo+ij82PgdZNNEvJRSyjDjDpC7fShGF4ov1Be8R+nZ06JZVU02KT3B7RDIQDE+ifN2Yq0YtAiP/Brxjbi9+Ed9GfeVmf016hHhiWnOedGMBU/6Nyq2cB+e1dXC9bXl+urOZs8MDcyZ+erzvG3Sq3lOc6YTJ9TOpu0aspNO8rIiuSe+yoRQ5By+86bT9hGZUjxKOvEofRfqRtJc5G36i40Z9eZIrdLhjRb4NkOvzolVOySww4Q6VCfia49YFfJtRntr6VeaBORMf+EvjDfG46g3/smiKUiA0s8+6wd5Qxr5Zo2Bp3mPEcDNuMmhxrNBScfGlF5m5TpPf4/ht/Dcetzpo28A0LOOA+g/N1uKHlMrd7HHKPow37pZzZyQIau3PlRZuECmYUG5MkqftBN/cFGQc5q6HEFf+9tehoTH94gjmi+qcN9n/P3vwIsOFgQj4vSaR0QvCud9nOCwz/Gb69VmieRhoxU46vO6Wq9I3j0KUENKpgDELr5gPxpfftUWJfIv7QvKRPhmA00/8l2Ej95fAhkPtc4X+P2M0jXwhz28Prefb/DqQA0PQDzs8J8bfOXB6MA8N7yPB47MFli4oAHtHtKPx595oxSC08effLIBT/Pcoj88Yt+Yeqnf2feK72+gnv+w0ZlmS/VcjVMzEMLGnhtpZ55bjgmP5fb3ZPTjdSsfbDRusUd6s+/f2G3QEl3zH1+SObnF7JrnPSiCx4baOkvC9VauxxBZFlN2IYbkc+h5T2TwBH4w43BLnvGfPvN1MyC3eQYCuthzy6a3bLYxZOw+70FjnuyQNO85ocNBKQO7JYFvQYYbmtzw9a0IeAvCDQ7XqcWbxrwB09vnEYYj95Mvv/jmg/fC5Yp/8c4voT+bNlvS+gG7WN2gmuP5EQIZqK2tO6wy4k4OnrgTiOcDI6lXOcdQ8AAfNzkFUHV+/tlHvWj5o7tHdkBf1yXUMYQtInTuKNdhl2JgjgbZzwHdmJE2yi+SfMCzMeGiP37J/wO4/5sEixsAAA==&lt;/Code&gt;&lt;CodeSignature&gt;PkA0BeKbb6k61bj3t4f1QSFayBUYgLPJscplsSWXSWETP9K+Qt+F64ckorPLd8+B5pUuOYUZt8sQCDzu9gBcKz39fQgV91hIt0oqFteS++UWEeHO1gycpKFFsJxcozm1FW5bSWpVeWg5EUj1A5nN8+y/N933tD4tJfkwKnd/wZ0pZ+OtKJ/hckodGR615t61VVRT4Y5s1n0MIa+55nxOosCBp6NOzORIp/azJKDPnIhk7JaEEhrmq1HM9ZcaH9udWluVSnR/A465IQeaosM5OvWqArccy/R8wGhgPdegn2Wx1JQV83Cjcp448iN6gnzRNlTFmBKLTBUHfR1hZGDSDw==&lt;/CodeSignature&gt;&lt;/SmartOptions&gt;&lt;SmartResize enabled=&quot;True&quot; minWidth=&quot;10&quot; minHeight=&quot;10&quot; /&gt;&lt;/SmartSettings&gt;">
            <a:extLst>
              <a:ext uri="{FF2B5EF4-FFF2-40B4-BE49-F238E27FC236}">
                <a16:creationId xmlns:a16="http://schemas.microsoft.com/office/drawing/2014/main" id="{31EF531D-DDF4-4F76-0088-DEEFD7FCEF7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65555" y="1769602"/>
            <a:ext cx="524615" cy="144000"/>
            <a:chOff x="593892" y="1623383"/>
            <a:chExt cx="524615" cy="144000"/>
          </a:xfrm>
        </p:grpSpPr>
        <p:sp>
          <p:nvSpPr>
            <p:cNvPr id="119" name="Label">
              <a:extLst>
                <a:ext uri="{FF2B5EF4-FFF2-40B4-BE49-F238E27FC236}">
                  <a16:creationId xmlns:a16="http://schemas.microsoft.com/office/drawing/2014/main" id="{D8C19CFC-4D62-F890-73A7-A4150FE5A5F9}"/>
                </a:ext>
              </a:extLst>
            </p:cNvPr>
            <p:cNvSpPr txBox="1"/>
            <p:nvPr/>
          </p:nvSpPr>
          <p:spPr>
            <a:xfrm>
              <a:off x="739942" y="1626134"/>
              <a:ext cx="378565" cy="138499"/>
            </a:xfrm>
            <a:prstGeom prst="rect">
              <a:avLst/>
            </a:prstGeom>
            <a:noFill/>
          </p:spPr>
          <p:txBody>
            <a:bodyPr wrap="none" lIns="73152" tIns="0" rIns="73152" bIns="0" rtlCol="0" anchor="ctr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900" dirty="0">
                  <a:latin typeface="+mn-ea"/>
                  <a:cs typeface="Segoe UI" panose="020B0502040204020203" pitchFamily="34" charset="0"/>
                </a:rPr>
                <a:t>건별</a:t>
              </a:r>
            </a:p>
          </p:txBody>
        </p:sp>
        <p:sp>
          <p:nvSpPr>
            <p:cNvPr id="120" name="Circle">
              <a:extLst>
                <a:ext uri="{FF2B5EF4-FFF2-40B4-BE49-F238E27FC236}">
                  <a16:creationId xmlns:a16="http://schemas.microsoft.com/office/drawing/2014/main" id="{750046CC-B750-55C5-5728-18698B1B12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3892" y="1623383"/>
              <a:ext cx="144000" cy="144000"/>
            </a:xfrm>
            <a:prstGeom prst="ellipse">
              <a:avLst/>
            </a:prstGeom>
            <a:solidFill>
              <a:srgbClr val="FFFFFF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>
                <a:solidFill>
                  <a:srgbClr val="5F5F5F"/>
                </a:solidFill>
                <a:latin typeface="+mn-ea"/>
                <a:cs typeface="Segoe UI" panose="020B0502040204020203" pitchFamily="34" charset="0"/>
              </a:endParaRPr>
            </a:p>
          </p:txBody>
        </p:sp>
        <p:sp>
          <p:nvSpPr>
            <p:cNvPr id="121" name="Check">
              <a:extLst>
                <a:ext uri="{FF2B5EF4-FFF2-40B4-BE49-F238E27FC236}">
                  <a16:creationId xmlns:a16="http://schemas.microsoft.com/office/drawing/2014/main" id="{712A187C-FB87-EE73-230B-7322151F1F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892" y="1659383"/>
              <a:ext cx="72000" cy="72000"/>
            </a:xfrm>
            <a:prstGeom prst="ellipse">
              <a:avLst/>
            </a:prstGeom>
            <a:solidFill>
              <a:srgbClr val="808080"/>
            </a:solidFill>
            <a:ln w="6350">
              <a:solidFill>
                <a:srgbClr val="8080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>
                <a:solidFill>
                  <a:srgbClr val="5F5F5F"/>
                </a:solidFill>
                <a:latin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88" name="그룹 87">
            <a:extLst>
              <a:ext uri="{FF2B5EF4-FFF2-40B4-BE49-F238E27FC236}">
                <a16:creationId xmlns:a16="http://schemas.microsoft.com/office/drawing/2014/main" id="{3748448F-FB78-9633-3656-FD4056889AA2}"/>
              </a:ext>
            </a:extLst>
          </p:cNvPr>
          <p:cNvGrpSpPr/>
          <p:nvPr/>
        </p:nvGrpSpPr>
        <p:grpSpPr>
          <a:xfrm>
            <a:off x="9963149" y="2931769"/>
            <a:ext cx="2019245" cy="895779"/>
            <a:chOff x="10025721" y="2803688"/>
            <a:chExt cx="2019245" cy="895779"/>
          </a:xfrm>
        </p:grpSpPr>
        <p:sp>
          <p:nvSpPr>
            <p:cNvPr id="126" name="TextBox 57">
              <a:extLst>
                <a:ext uri="{FF2B5EF4-FFF2-40B4-BE49-F238E27FC236}">
                  <a16:creationId xmlns:a16="http://schemas.microsoft.com/office/drawing/2014/main" id="{3AAB272A-FC9B-196C-0C8B-070211622369}"/>
                </a:ext>
              </a:extLst>
            </p:cNvPr>
            <p:cNvSpPr txBox="1"/>
            <p:nvPr/>
          </p:nvSpPr>
          <p:spPr>
            <a:xfrm>
              <a:off x="10025721" y="2833264"/>
              <a:ext cx="774074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  <a:sym typeface="Arial"/>
                </a:rPr>
                <a:t>발행메뉴 </a:t>
              </a:r>
              <a:r>
                <a:rPr lang="en-US" altLang="ko-KR" sz="900" baseline="30000" dirty="0">
                  <a:solidFill>
                    <a:srgbClr val="EE2E62"/>
                  </a:solidFill>
                  <a:latin typeface="맑은 고딕" panose="020B0503020000020004" pitchFamily="50" charset="-127"/>
                  <a:ea typeface="+mn-ea"/>
                </a:rPr>
                <a:t>●</a:t>
              </a:r>
              <a:endParaRPr lang="ko-KR" altLang="en-US" sz="900" dirty="0">
                <a:solidFill>
                  <a:srgbClr val="FF00FF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127" name="그룹 126">
              <a:extLst>
                <a:ext uri="{FF2B5EF4-FFF2-40B4-BE49-F238E27FC236}">
                  <a16:creationId xmlns:a16="http://schemas.microsoft.com/office/drawing/2014/main" id="{58C67689-E142-6057-C92B-000EC3A536EC}"/>
                </a:ext>
              </a:extLst>
            </p:cNvPr>
            <p:cNvGrpSpPr/>
            <p:nvPr/>
          </p:nvGrpSpPr>
          <p:grpSpPr>
            <a:xfrm>
              <a:off x="10757639" y="2803688"/>
              <a:ext cx="1287327" cy="895779"/>
              <a:chOff x="1138752" y="2850325"/>
              <a:chExt cx="799328" cy="895779"/>
            </a:xfrm>
          </p:grpSpPr>
          <p:sp>
            <p:nvSpPr>
              <p:cNvPr id="130" name="모서리가 둥근 직사각형 164">
                <a:extLst>
                  <a:ext uri="{FF2B5EF4-FFF2-40B4-BE49-F238E27FC236}">
                    <a16:creationId xmlns:a16="http://schemas.microsoft.com/office/drawing/2014/main" id="{DD169B92-2414-6845-1F92-16A998D4CBB2}"/>
                  </a:ext>
                </a:extLst>
              </p:cNvPr>
              <p:cNvSpPr/>
              <p:nvPr/>
            </p:nvSpPr>
            <p:spPr>
              <a:xfrm>
                <a:off x="1139500" y="3148398"/>
                <a:ext cx="798580" cy="597706"/>
              </a:xfrm>
              <a:prstGeom prst="roundRect">
                <a:avLst>
                  <a:gd name="adj" fmla="val 7253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79200" rIns="108000" bIns="79200" rtlCol="0" anchor="ctr">
                <a:spAutoFit/>
              </a:bodyPr>
              <a:lstStyle/>
              <a:p>
                <a:r>
                  <a:rPr lang="ko-KR" altLang="en-US" sz="900" spc="-60" dirty="0">
                    <a:solidFill>
                      <a:schemeClr val="tx1"/>
                    </a:solidFill>
                    <a:effectLst/>
                    <a:latin typeface="+mn-ea"/>
                  </a:rPr>
                  <a:t>수취채권 양도발행</a:t>
                </a:r>
                <a:endParaRPr lang="en-US" altLang="ko-KR" sz="900" spc="-60" dirty="0"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r>
                  <a:rPr lang="ko-KR" altLang="en-US" sz="900" spc="-60" dirty="0">
                    <a:solidFill>
                      <a:schemeClr val="tx1"/>
                    </a:solidFill>
                    <a:effectLst/>
                    <a:latin typeface="+mn-ea"/>
                  </a:rPr>
                  <a:t>현금예치발행</a:t>
                </a:r>
                <a:endParaRPr lang="en-US" altLang="ko-KR" sz="900" spc="-60" dirty="0">
                  <a:solidFill>
                    <a:schemeClr val="tx1"/>
                  </a:solidFill>
                  <a:effectLst/>
                  <a:latin typeface="+mn-ea"/>
                </a:endParaRPr>
              </a:p>
              <a:p>
                <a:endParaRPr lang="en-US" altLang="ko-KR" sz="900" spc="-60" dirty="0">
                  <a:solidFill>
                    <a:schemeClr val="tx1"/>
                  </a:solidFill>
                  <a:effectLst/>
                  <a:latin typeface="+mn-ea"/>
                </a:endParaRPr>
              </a:p>
            </p:txBody>
          </p:sp>
          <p:sp>
            <p:nvSpPr>
              <p:cNvPr id="128" name="모서리가 둥근 직사각형 164">
                <a:extLst>
                  <a:ext uri="{FF2B5EF4-FFF2-40B4-BE49-F238E27FC236}">
                    <a16:creationId xmlns:a16="http://schemas.microsoft.com/office/drawing/2014/main" id="{C4B4B044-9FEC-2559-783A-3D1E471886A6}"/>
                  </a:ext>
                </a:extLst>
              </p:cNvPr>
              <p:cNvSpPr/>
              <p:nvPr/>
            </p:nvSpPr>
            <p:spPr>
              <a:xfrm>
                <a:off x="1138752" y="2850325"/>
                <a:ext cx="798580" cy="309992"/>
              </a:xfrm>
              <a:prstGeom prst="roundRect">
                <a:avLst>
                  <a:gd name="adj" fmla="val 7253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79200" rIns="108000" bIns="79200" rtlCol="0" anchor="ctr">
                <a:spAutoFit/>
              </a:bodyPr>
              <a:lstStyle/>
              <a:p>
                <a:r>
                  <a:rPr lang="ko-KR" altLang="en-US" sz="900" spc="-60">
                    <a:solidFill>
                      <a:schemeClr val="tx1"/>
                    </a:solidFill>
                    <a:effectLst/>
                    <a:latin typeface="+mn-ea"/>
                  </a:rPr>
                  <a:t>수취채권 양도발행</a:t>
                </a:r>
                <a:endParaRPr lang="en-US" altLang="ko-KR" sz="900" spc="-60" dirty="0">
                  <a:solidFill>
                    <a:schemeClr val="tx1"/>
                  </a:solidFill>
                  <a:effectLst/>
                  <a:latin typeface="+mn-ea"/>
                </a:endParaRPr>
              </a:p>
            </p:txBody>
          </p:sp>
          <p:sp>
            <p:nvSpPr>
              <p:cNvPr id="129" name="TextBox 56">
                <a:extLst>
                  <a:ext uri="{FF2B5EF4-FFF2-40B4-BE49-F238E27FC236}">
                    <a16:creationId xmlns:a16="http://schemas.microsoft.com/office/drawing/2014/main" id="{E792FBAF-9E52-1E57-2D7D-483107082F06}"/>
                  </a:ext>
                </a:extLst>
              </p:cNvPr>
              <p:cNvSpPr txBox="1"/>
              <p:nvPr/>
            </p:nvSpPr>
            <p:spPr>
              <a:xfrm>
                <a:off x="1760705" y="2899997"/>
                <a:ext cx="165151" cy="2208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6750" tIns="48375" rIns="96750" bIns="48375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indent="0" rtl="0">
                  <a:spcBef>
                    <a:spcPts val="0"/>
                  </a:spcBef>
                  <a:buSzPct val="25000"/>
                  <a:buNone/>
                </a:pPr>
                <a:r>
                  <a:rPr lang="ko-KR" altLang="en-US" sz="800" dirty="0">
                    <a:latin typeface="+mn-ea"/>
                    <a:cs typeface="Arial"/>
                    <a:sym typeface="Arial"/>
                  </a:rPr>
                  <a:t>▼</a:t>
                </a:r>
              </a:p>
            </p:txBody>
          </p:sp>
        </p:grp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0DE70F93-C24E-0C99-9E66-0E1A402B9BA0}"/>
              </a:ext>
            </a:extLst>
          </p:cNvPr>
          <p:cNvGrpSpPr/>
          <p:nvPr/>
        </p:nvGrpSpPr>
        <p:grpSpPr>
          <a:xfrm>
            <a:off x="117797" y="2416246"/>
            <a:ext cx="2582191" cy="288000"/>
            <a:chOff x="117798" y="2035246"/>
            <a:chExt cx="2435882" cy="288000"/>
          </a:xfrm>
        </p:grpSpPr>
        <p:sp>
          <p:nvSpPr>
            <p:cNvPr id="151" name="모서리가 둥근 직사각형 360">
              <a:extLst>
                <a:ext uri="{FF2B5EF4-FFF2-40B4-BE49-F238E27FC236}">
                  <a16:creationId xmlns:a16="http://schemas.microsoft.com/office/drawing/2014/main" id="{14746EFD-A27D-D67E-5FA2-CC5F6C5DE21B}"/>
                </a:ext>
              </a:extLst>
            </p:cNvPr>
            <p:cNvSpPr/>
            <p:nvPr/>
          </p:nvSpPr>
          <p:spPr>
            <a:xfrm>
              <a:off x="991087" y="2035246"/>
              <a:ext cx="1562593" cy="288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pPr lvl="0">
                <a:defRPr/>
              </a:pPr>
              <a:r>
                <a:rPr kumimoji="0" lang="ko-KR" altLang="en-US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사업자명을 입력하세요</a:t>
              </a:r>
              <a:endParaRPr kumimoji="0" lang="en-US" altLang="ko-KR" sz="900" b="0" i="0" u="none" strike="noStrike" kern="0" cap="none" spc="-6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ea"/>
                <a:cs typeface="+mn-cs"/>
                <a:sym typeface="Arial"/>
              </a:endParaRP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E5C685D0-800D-292F-D3D3-CA6145E35BA2}"/>
                </a:ext>
              </a:extLst>
            </p:cNvPr>
            <p:cNvSpPr txBox="1"/>
            <p:nvPr/>
          </p:nvSpPr>
          <p:spPr>
            <a:xfrm>
              <a:off x="117798" y="2065272"/>
              <a:ext cx="728702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</a:rPr>
                <a:t>수취기업명</a:t>
              </a:r>
              <a:endParaRPr lang="ko-KR" altLang="en-US" sz="900" dirty="0">
                <a:latin typeface="+mn-ea"/>
                <a:cs typeface="Arial"/>
                <a:sym typeface="Arial"/>
              </a:endParaRPr>
            </a:p>
          </p:txBody>
        </p:sp>
      </p:grpSp>
      <p:sp>
        <p:nvSpPr>
          <p:cNvPr id="153" name="모서리가 둥근 직사각형 360">
            <a:extLst>
              <a:ext uri="{FF2B5EF4-FFF2-40B4-BE49-F238E27FC236}">
                <a16:creationId xmlns:a16="http://schemas.microsoft.com/office/drawing/2014/main" id="{C977ED18-C84D-2433-B1A0-FFBC1F2A8FA2}"/>
              </a:ext>
            </a:extLst>
          </p:cNvPr>
          <p:cNvSpPr/>
          <p:nvPr/>
        </p:nvSpPr>
        <p:spPr>
          <a:xfrm>
            <a:off x="2468789" y="1697602"/>
            <a:ext cx="2570663" cy="288000"/>
          </a:xfrm>
          <a:prstGeom prst="roundRect">
            <a:avLst>
              <a:gd name="adj" fmla="val 7253"/>
            </a:avLst>
          </a:prstGeom>
          <a:solidFill>
            <a:schemeClr val="bg1">
              <a:lumMod val="65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9200" rIns="108000" bIns="79200" rtlCol="0" anchor="ctr">
            <a:noAutofit/>
          </a:bodyPr>
          <a:lstStyle/>
          <a:p>
            <a:pPr lvl="0">
              <a:defRPr/>
            </a:pPr>
            <a:r>
              <a:rPr lang="ko-KR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그룹명을 입력하세요</a:t>
            </a:r>
            <a:endParaRPr kumimoji="0" lang="en-US" altLang="ko-KR" sz="900" b="0" i="0" u="none" strike="noStrike" kern="0" cap="none" spc="-6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ea"/>
              <a:sym typeface="Arial"/>
            </a:endParaRPr>
          </a:p>
        </p:txBody>
      </p:sp>
      <p:sp>
        <p:nvSpPr>
          <p:cNvPr id="155" name="Header">
            <a:extLst>
              <a:ext uri="{FF2B5EF4-FFF2-40B4-BE49-F238E27FC236}">
                <a16:creationId xmlns:a16="http://schemas.microsoft.com/office/drawing/2014/main" id="{89CDEF89-46FD-6062-435F-95D4A77D343B}"/>
              </a:ext>
            </a:extLst>
          </p:cNvPr>
          <p:cNvSpPr txBox="1"/>
          <p:nvPr/>
        </p:nvSpPr>
        <p:spPr>
          <a:xfrm>
            <a:off x="13210" y="2934909"/>
            <a:ext cx="1231363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 dirty="0">
                <a:latin typeface="+mn-ea"/>
                <a:cs typeface="Segoe UI" panose="020B0502040204020203" pitchFamily="34" charset="0"/>
              </a:rPr>
              <a:t>발행결과 내역</a:t>
            </a:r>
            <a:endParaRPr lang="en-US" sz="1000" b="1" dirty="0">
              <a:latin typeface="+mn-ea"/>
              <a:cs typeface="Segoe UI" panose="020B0502040204020203" pitchFamily="34" charset="0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C26C7FA8-85DB-50EB-7934-C89B6DFF9E2A}"/>
              </a:ext>
            </a:extLst>
          </p:cNvPr>
          <p:cNvSpPr txBox="1"/>
          <p:nvPr/>
        </p:nvSpPr>
        <p:spPr>
          <a:xfrm>
            <a:off x="1868603" y="2943737"/>
            <a:ext cx="1224136" cy="205881"/>
          </a:xfrm>
          <a:prstGeom prst="rect">
            <a:avLst/>
          </a:prstGeom>
        </p:spPr>
        <p:txBody>
          <a:bodyPr wrap="square" lIns="36000" tIns="36000" rIns="36000" bIns="36000" rtlCol="0" anchor="ctr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총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건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srgbClr val="E0403D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/n 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페이지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ko-KR" altLang="en-US" sz="800" b="0" i="0" u="none" strike="noStrike" kern="0" cap="none" spc="-46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57" name="그룹 156">
            <a:extLst>
              <a:ext uri="{FF2B5EF4-FFF2-40B4-BE49-F238E27FC236}">
                <a16:creationId xmlns:a16="http://schemas.microsoft.com/office/drawing/2014/main" id="{99FCA7E6-2A5A-2A37-FF4C-470EF52AA813}"/>
              </a:ext>
            </a:extLst>
          </p:cNvPr>
          <p:cNvGrpSpPr/>
          <p:nvPr/>
        </p:nvGrpSpPr>
        <p:grpSpPr>
          <a:xfrm>
            <a:off x="1212548" y="2931769"/>
            <a:ext cx="599985" cy="225127"/>
            <a:chOff x="1241006" y="2738913"/>
            <a:chExt cx="599985" cy="225127"/>
          </a:xfrm>
        </p:grpSpPr>
        <p:sp>
          <p:nvSpPr>
            <p:cNvPr id="158" name="모서리가 둥근 직사각형 164">
              <a:extLst>
                <a:ext uri="{FF2B5EF4-FFF2-40B4-BE49-F238E27FC236}">
                  <a16:creationId xmlns:a16="http://schemas.microsoft.com/office/drawing/2014/main" id="{FE194AC6-104B-08AF-11F5-B5079F9D6388}"/>
                </a:ext>
              </a:extLst>
            </p:cNvPr>
            <p:cNvSpPr/>
            <p:nvPr/>
          </p:nvSpPr>
          <p:spPr>
            <a:xfrm>
              <a:off x="1241006" y="2738913"/>
              <a:ext cx="599985" cy="216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r>
                <a:rPr lang="en-US" altLang="ko-KR" sz="900" spc="-60">
                  <a:solidFill>
                    <a:schemeClr val="tx1"/>
                  </a:solidFill>
                  <a:effectLst/>
                  <a:latin typeface="+mn-ea"/>
                </a:rPr>
                <a:t>50</a:t>
              </a:r>
            </a:p>
          </p:txBody>
        </p:sp>
        <p:sp>
          <p:nvSpPr>
            <p:cNvPr id="159" name="TextBox 56">
              <a:extLst>
                <a:ext uri="{FF2B5EF4-FFF2-40B4-BE49-F238E27FC236}">
                  <a16:creationId xmlns:a16="http://schemas.microsoft.com/office/drawing/2014/main" id="{44146B8D-7E04-1316-FEDF-624D0C32BAF4}"/>
                </a:ext>
              </a:extLst>
            </p:cNvPr>
            <p:cNvSpPr txBox="1"/>
            <p:nvPr/>
          </p:nvSpPr>
          <p:spPr>
            <a:xfrm>
              <a:off x="1549898" y="2743235"/>
              <a:ext cx="165151" cy="2208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6750" tIns="48375" rIns="96750" bIns="48375" rtlCol="0" anchor="ctr" anchorCtr="0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0A028CB3-4631-7002-8D3A-E4CC5731A96C}"/>
              </a:ext>
            </a:extLst>
          </p:cNvPr>
          <p:cNvGrpSpPr/>
          <p:nvPr/>
        </p:nvGrpSpPr>
        <p:grpSpPr>
          <a:xfrm>
            <a:off x="183568" y="3231613"/>
            <a:ext cx="7634122" cy="1949565"/>
            <a:chOff x="175286" y="2774288"/>
            <a:chExt cx="7634122" cy="265905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EE6B2EBC-62A3-3E7A-8B78-86C426A4DEB1}"/>
                </a:ext>
              </a:extLst>
            </p:cNvPr>
            <p:cNvSpPr/>
            <p:nvPr/>
          </p:nvSpPr>
          <p:spPr bwMode="auto">
            <a:xfrm>
              <a:off x="175286" y="2774288"/>
              <a:ext cx="7634122" cy="2659051"/>
            </a:xfrm>
            <a:prstGeom prst="rect">
              <a:avLst/>
            </a:prstGeom>
            <a:solidFill>
              <a:schemeClr val="bg1"/>
            </a:solidFill>
            <a:ln w="6350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lIns="49530" tIns="49530" rIns="49530" bIns="4953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1050" b="1" dirty="0">
                <a:solidFill>
                  <a:srgbClr val="C00000"/>
                </a:solidFill>
                <a:latin typeface="+mn-ea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6EA9FEB0-407B-61E8-4545-80FD9D27ABB0}"/>
                </a:ext>
              </a:extLst>
            </p:cNvPr>
            <p:cNvCxnSpPr>
              <a:cxnSpLocks/>
            </p:cNvCxnSpPr>
            <p:nvPr/>
          </p:nvCxnSpPr>
          <p:spPr>
            <a:xfrm>
              <a:off x="181692" y="2781300"/>
              <a:ext cx="7627716" cy="265203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직선 연결선 6">
              <a:extLst>
                <a:ext uri="{FF2B5EF4-FFF2-40B4-BE49-F238E27FC236}">
                  <a16:creationId xmlns:a16="http://schemas.microsoft.com/office/drawing/2014/main" id="{7FD029FD-1E1C-1AA5-1D41-9034B9AEFD22}"/>
                </a:ext>
              </a:extLst>
            </p:cNvPr>
            <p:cNvCxnSpPr/>
            <p:nvPr/>
          </p:nvCxnSpPr>
          <p:spPr>
            <a:xfrm flipH="1">
              <a:off x="181692" y="2774288"/>
              <a:ext cx="7627716" cy="265905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748A7A58-E3B0-E880-C099-F8182DF47E8B}"/>
                </a:ext>
              </a:extLst>
            </p:cNvPr>
            <p:cNvSpPr/>
            <p:nvPr/>
          </p:nvSpPr>
          <p:spPr bwMode="auto">
            <a:xfrm>
              <a:off x="3616566" y="3995801"/>
              <a:ext cx="707551" cy="216024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36000" tIns="36000" rIns="36000" bIns="36000" anchor="ctr"/>
            <a:lstStyle/>
            <a:p>
              <a:pPr algn="ctr"/>
              <a:r>
                <a:rPr lang="ko-KR" altLang="en-US" sz="900" dirty="0">
                  <a:latin typeface="+mn-ea"/>
                  <a:ea typeface="+mn-ea"/>
                </a:rPr>
                <a:t>그리드 영역</a:t>
              </a:r>
              <a:endParaRPr lang="ko-KR" altLang="en-US" sz="90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3998F0E-0A1D-2282-9692-18523D49B33B}"/>
              </a:ext>
            </a:extLst>
          </p:cNvPr>
          <p:cNvGrpSpPr/>
          <p:nvPr/>
        </p:nvGrpSpPr>
        <p:grpSpPr>
          <a:xfrm>
            <a:off x="5934453" y="1401478"/>
            <a:ext cx="1650717" cy="201612"/>
            <a:chOff x="7139035" y="3104941"/>
            <a:chExt cx="1650717" cy="201612"/>
          </a:xfrm>
        </p:grpSpPr>
        <p:sp>
          <p:nvSpPr>
            <p:cNvPr id="12" name="Rectangle 31" descr="type=button">
              <a:extLst>
                <a:ext uri="{FF2B5EF4-FFF2-40B4-BE49-F238E27FC236}">
                  <a16:creationId xmlns:a16="http://schemas.microsoft.com/office/drawing/2014/main" id="{FB2A0504-07BB-53E4-D437-0C42B4DFD9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9035" y="3104941"/>
              <a:ext cx="379500" cy="201612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 algn="ctr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lIns="36000" tIns="36000" rIns="36000" bIns="36000" anchor="ctr"/>
            <a:lstStyle/>
            <a:p>
              <a:pPr algn="ctr"/>
              <a:r>
                <a:rPr lang="en-US" altLang="ko-KR" sz="800" dirty="0">
                  <a:latin typeface="+mn-ea"/>
                  <a:ea typeface="+mn-ea"/>
                </a:rPr>
                <a:t>3</a:t>
              </a:r>
              <a:r>
                <a:rPr lang="ko-KR" altLang="en-US" sz="800" dirty="0">
                  <a:latin typeface="+mn-ea"/>
                  <a:ea typeface="+mn-ea"/>
                </a:rPr>
                <a:t>개월</a:t>
              </a:r>
            </a:p>
          </p:txBody>
        </p:sp>
        <p:sp>
          <p:nvSpPr>
            <p:cNvPr id="13" name="Rectangle 31" descr="type=button">
              <a:extLst>
                <a:ext uri="{FF2B5EF4-FFF2-40B4-BE49-F238E27FC236}">
                  <a16:creationId xmlns:a16="http://schemas.microsoft.com/office/drawing/2014/main" id="{F19CF59B-F5E4-1D0F-47C9-F73E0333E4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6529" y="3104941"/>
              <a:ext cx="379500" cy="201612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 algn="ctr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lIns="36000" tIns="36000" rIns="36000" bIns="36000" anchor="ctr"/>
            <a:lstStyle/>
            <a:p>
              <a:pPr algn="ctr">
                <a:defRPr/>
              </a:pPr>
              <a:r>
                <a:rPr lang="en-US" altLang="ko-KR" sz="800" dirty="0">
                  <a:latin typeface="+mn-ea"/>
                  <a:ea typeface="+mn-ea"/>
                </a:rPr>
                <a:t>6</a:t>
              </a:r>
              <a:r>
                <a:rPr lang="ko-KR" altLang="en-US" sz="800" dirty="0">
                  <a:latin typeface="+mn-ea"/>
                  <a:ea typeface="+mn-ea"/>
                </a:rPr>
                <a:t>개월</a:t>
              </a:r>
            </a:p>
          </p:txBody>
        </p:sp>
        <p:sp>
          <p:nvSpPr>
            <p:cNvPr id="14" name="Rectangle 31" descr="type=button">
              <a:extLst>
                <a:ext uri="{FF2B5EF4-FFF2-40B4-BE49-F238E27FC236}">
                  <a16:creationId xmlns:a16="http://schemas.microsoft.com/office/drawing/2014/main" id="{00FF3CF4-A91B-F6A0-F732-C4EEA41FB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3490" y="3104941"/>
              <a:ext cx="379500" cy="201612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 algn="ctr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lIns="36000" tIns="36000" rIns="36000" bIns="36000" anchor="ctr"/>
            <a:lstStyle/>
            <a:p>
              <a:pPr algn="ctr">
                <a:defRPr/>
              </a:pPr>
              <a:r>
                <a:rPr lang="en-US" altLang="ko-KR" sz="800" dirty="0">
                  <a:latin typeface="+mn-ea"/>
                  <a:ea typeface="+mn-ea"/>
                </a:rPr>
                <a:t>9</a:t>
              </a:r>
              <a:r>
                <a:rPr lang="ko-KR" altLang="en-US" sz="800" dirty="0">
                  <a:latin typeface="+mn-ea"/>
                  <a:ea typeface="+mn-ea"/>
                </a:rPr>
                <a:t>개월</a:t>
              </a:r>
            </a:p>
          </p:txBody>
        </p:sp>
        <p:sp>
          <p:nvSpPr>
            <p:cNvPr id="15" name="Rectangle 31" descr="type=button">
              <a:extLst>
                <a:ext uri="{FF2B5EF4-FFF2-40B4-BE49-F238E27FC236}">
                  <a16:creationId xmlns:a16="http://schemas.microsoft.com/office/drawing/2014/main" id="{929E9A94-C390-AFFA-8685-76E5F1F6A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0252" y="3104941"/>
              <a:ext cx="379500" cy="201612"/>
            </a:xfrm>
            <a:prstGeom prst="rect">
              <a:avLst/>
            </a:prstGeom>
            <a:solidFill>
              <a:schemeClr val="tx1">
                <a:lumMod val="10000"/>
                <a:lumOff val="90000"/>
              </a:schemeClr>
            </a:solidFill>
            <a:ln w="9525" algn="ctr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lIns="36000" tIns="36000" rIns="36000" bIns="36000" anchor="ctr"/>
            <a:lstStyle/>
            <a:p>
              <a:pPr algn="ctr">
                <a:defRPr/>
              </a:pPr>
              <a:r>
                <a:rPr lang="en-US" altLang="ko-KR" sz="800" dirty="0">
                  <a:latin typeface="+mn-ea"/>
                  <a:ea typeface="+mn-ea"/>
                </a:rPr>
                <a:t>12</a:t>
              </a:r>
              <a:r>
                <a:rPr lang="ko-KR" altLang="en-US" sz="800" dirty="0">
                  <a:latin typeface="+mn-ea"/>
                  <a:ea typeface="+mn-ea"/>
                </a:rPr>
                <a:t>개월</a:t>
              </a:r>
            </a:p>
          </p:txBody>
        </p:sp>
      </p:grpSp>
      <p:graphicFrame>
        <p:nvGraphicFramePr>
          <p:cNvPr id="37" name="표 개체 틀 17">
            <a:extLst>
              <a:ext uri="{FF2B5EF4-FFF2-40B4-BE49-F238E27FC236}">
                <a16:creationId xmlns:a16="http://schemas.microsoft.com/office/drawing/2014/main" id="{39A77C39-ACBD-FF87-20C4-CEFC90BB2F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4847603"/>
              </p:ext>
            </p:extLst>
          </p:nvPr>
        </p:nvGraphicFramePr>
        <p:xfrm>
          <a:off x="7994650" y="1098550"/>
          <a:ext cx="1898649" cy="344424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발행처리 결과조회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1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판매기업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발행처리 결과조회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93863279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초기화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], 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다운로드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및 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인쇄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 </a:t>
                      </a: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3170768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현금예치발행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 /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수취채권 양도발행 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데모사이트 홈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92075" indent="-92075" algn="l" latinLnBrk="1">
                        <a:buFontTx/>
                        <a:buChar char="-"/>
                      </a:pP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조회된 발행메뉴에 따라 버튼 노출</a:t>
                      </a:r>
                      <a:br>
                        <a:rPr lang="en-US" altLang="ko-KR" sz="800" b="0" dirty="0">
                          <a:latin typeface="+mn-ea"/>
                          <a:ea typeface="+mn-ea"/>
                        </a:rPr>
                      </a:b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└ 발행메뉴가 수취채권 양도발행일 경우 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현금예치발행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버튼 노출</a:t>
                      </a:r>
                      <a:br>
                        <a:rPr lang="en-US" altLang="ko-KR" sz="800" b="0" dirty="0">
                          <a:latin typeface="+mn-ea"/>
                          <a:ea typeface="+mn-ea"/>
                        </a:rPr>
                      </a:b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└ 발행메뉴가 현금예치발행일 경우 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수취채권 양도발행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버튼 노출</a:t>
                      </a:r>
                      <a:endParaRPr lang="en-US" altLang="ko-KR" sz="800" b="0" dirty="0">
                        <a:latin typeface="+mn-ea"/>
                        <a:ea typeface="+mn-ea"/>
                      </a:endParaRPr>
                    </a:p>
                    <a:p>
                      <a:pPr marL="92075" indent="-92075" algn="l" latinLnBrk="1">
                        <a:buFontTx/>
                        <a:buChar char="-"/>
                      </a:pP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현금예치발행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버튼 선택 시 현금예치발행 데모 화면으로 이동</a:t>
                      </a:r>
                      <a:endParaRPr lang="en-US" altLang="ko-KR" sz="800" b="0" dirty="0">
                        <a:latin typeface="+mn-ea"/>
                        <a:ea typeface="+mn-ea"/>
                      </a:endParaRPr>
                    </a:p>
                    <a:p>
                      <a:pPr marL="92075" indent="-92075" algn="l" latinLnBrk="1">
                        <a:buFontTx/>
                        <a:buChar char="-"/>
                      </a:pP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수취채권 양도발행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버튼 선택 시 수취 채권 양도발행 데모 화면으로 이동</a:t>
                      </a:r>
                      <a:endParaRPr lang="en-US" altLang="ko-KR" sz="800" b="0" dirty="0">
                        <a:latin typeface="+mn-ea"/>
                        <a:ea typeface="+mn-ea"/>
                      </a:endParaRPr>
                    </a:p>
                    <a:p>
                      <a:pPr marL="92075" indent="-92075" algn="l" latinLnBrk="1">
                        <a:buFontTx/>
                        <a:buChar char="-"/>
                      </a:pP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데모사이트 홈</a:t>
                      </a:r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버튼 선택 시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업무사이트 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(DE_00001M) 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이동</a:t>
                      </a:r>
                      <a:endParaRPr lang="en-US" altLang="ko-KR" sz="800" b="0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1476612"/>
                  </a:ext>
                </a:extLst>
              </a:tr>
            </a:tbl>
          </a:graphicData>
        </a:graphic>
      </p:graphicFrame>
      <p:grpSp>
        <p:nvGrpSpPr>
          <p:cNvPr id="31" name="그룹 30">
            <a:extLst>
              <a:ext uri="{FF2B5EF4-FFF2-40B4-BE49-F238E27FC236}">
                <a16:creationId xmlns:a16="http://schemas.microsoft.com/office/drawing/2014/main" id="{A574629F-B949-79B8-A28A-53F91BD825B6}"/>
              </a:ext>
            </a:extLst>
          </p:cNvPr>
          <p:cNvGrpSpPr/>
          <p:nvPr/>
        </p:nvGrpSpPr>
        <p:grpSpPr>
          <a:xfrm>
            <a:off x="3150168" y="2416246"/>
            <a:ext cx="3073449" cy="288000"/>
            <a:chOff x="4407468" y="2035246"/>
            <a:chExt cx="3073449" cy="288000"/>
          </a:xfrm>
        </p:grpSpPr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EB4071EC-E151-2652-768E-322142D0C4AC}"/>
                </a:ext>
              </a:extLst>
            </p:cNvPr>
            <p:cNvSpPr txBox="1"/>
            <p:nvPr/>
          </p:nvSpPr>
          <p:spPr>
            <a:xfrm>
              <a:off x="4407468" y="2052210"/>
              <a:ext cx="1043379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</a:rPr>
                <a:t>사업자등록번호</a:t>
              </a:r>
              <a:r>
                <a:rPr lang="en-US" altLang="ko-KR" sz="900" dirty="0">
                  <a:solidFill>
                    <a:srgbClr val="FF00FF"/>
                  </a:solidFill>
                  <a:latin typeface="+mn-ea"/>
                  <a:cs typeface="Arial"/>
                  <a:sym typeface="Arial"/>
                </a:rPr>
                <a:t> </a:t>
              </a:r>
              <a:endParaRPr lang="ko-KR" altLang="en-US" sz="900" dirty="0">
                <a:latin typeface="+mn-ea"/>
                <a:cs typeface="Arial"/>
                <a:sym typeface="Arial"/>
              </a:endParaRPr>
            </a:p>
          </p:txBody>
        </p:sp>
        <p:sp>
          <p:nvSpPr>
            <p:cNvPr id="10" name="모서리가 둥근 직사각형 360">
              <a:extLst>
                <a:ext uri="{FF2B5EF4-FFF2-40B4-BE49-F238E27FC236}">
                  <a16:creationId xmlns:a16="http://schemas.microsoft.com/office/drawing/2014/main" id="{4D15E753-7307-9D48-6538-EA03A933F5C3}"/>
                </a:ext>
              </a:extLst>
            </p:cNvPr>
            <p:cNvSpPr/>
            <p:nvPr/>
          </p:nvSpPr>
          <p:spPr>
            <a:xfrm>
              <a:off x="5547905" y="2035246"/>
              <a:ext cx="1933012" cy="288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pPr lvl="0">
                <a:defRPr/>
              </a:pPr>
              <a:r>
                <a:rPr kumimoji="0" lang="ko-KR" altLang="en-US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예</a:t>
              </a:r>
              <a:r>
                <a:rPr kumimoji="0" lang="en-US" altLang="ko-KR" sz="900" b="0" i="0" u="none" strike="noStrike" kern="0" cap="none" spc="-6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Arial"/>
                </a:rPr>
                <a:t>) 1234567890</a:t>
              </a:r>
            </a:p>
          </p:txBody>
        </p:sp>
      </p:grpSp>
      <p:sp>
        <p:nvSpPr>
          <p:cNvPr id="34" name="타원 33">
            <a:extLst>
              <a:ext uri="{FF2B5EF4-FFF2-40B4-BE49-F238E27FC236}">
                <a16:creationId xmlns:a16="http://schemas.microsoft.com/office/drawing/2014/main" id="{33C01490-3AF5-E285-2BE5-605E849E0BD0}"/>
              </a:ext>
            </a:extLst>
          </p:cNvPr>
          <p:cNvSpPr/>
          <p:nvPr/>
        </p:nvSpPr>
        <p:spPr>
          <a:xfrm>
            <a:off x="2781724" y="2952142"/>
            <a:ext cx="161925" cy="161925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Ins="90000" rtlCol="0" anchor="ctr" anchorCtr="0"/>
          <a:lstStyle/>
          <a:p>
            <a:pPr algn="ctr"/>
            <a:r>
              <a:rPr lang="en-US" altLang="ko-KR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B9283753-8A9B-A416-121C-7DDD515A2808}"/>
              </a:ext>
            </a:extLst>
          </p:cNvPr>
          <p:cNvGrpSpPr/>
          <p:nvPr/>
        </p:nvGrpSpPr>
        <p:grpSpPr>
          <a:xfrm>
            <a:off x="164678" y="5729685"/>
            <a:ext cx="1889753" cy="719981"/>
            <a:chOff x="5834031" y="5904081"/>
            <a:chExt cx="1889753" cy="719981"/>
          </a:xfrm>
        </p:grpSpPr>
        <p:sp>
          <p:nvSpPr>
            <p:cNvPr id="35" name="자유형 52">
              <a:extLst>
                <a:ext uri="{FF2B5EF4-FFF2-40B4-BE49-F238E27FC236}">
                  <a16:creationId xmlns:a16="http://schemas.microsoft.com/office/drawing/2014/main" id="{42517786-FE1D-BB44-2C93-F0C0C0833508}"/>
                </a:ext>
              </a:extLst>
            </p:cNvPr>
            <p:cNvSpPr/>
            <p:nvPr/>
          </p:nvSpPr>
          <p:spPr>
            <a:xfrm>
              <a:off x="5834031" y="5904081"/>
              <a:ext cx="1889753" cy="719981"/>
            </a:xfrm>
            <a:custGeom>
              <a:avLst/>
              <a:gdLst>
                <a:gd name="connsiteX0" fmla="*/ 55034 w 1635845"/>
                <a:gd name="connsiteY0" fmla="*/ 0 h 376129"/>
                <a:gd name="connsiteX1" fmla="*/ 1580811 w 1635845"/>
                <a:gd name="connsiteY1" fmla="*/ 0 h 376129"/>
                <a:gd name="connsiteX2" fmla="*/ 1635845 w 1635845"/>
                <a:gd name="connsiteY2" fmla="*/ 55034 h 376129"/>
                <a:gd name="connsiteX3" fmla="*/ 1635845 w 1635845"/>
                <a:gd name="connsiteY3" fmla="*/ 275161 h 376129"/>
                <a:gd name="connsiteX4" fmla="*/ 1580811 w 1635845"/>
                <a:gd name="connsiteY4" fmla="*/ 330195 h 376129"/>
                <a:gd name="connsiteX5" fmla="*/ 869229 w 1635845"/>
                <a:gd name="connsiteY5" fmla="*/ 330195 h 376129"/>
                <a:gd name="connsiteX6" fmla="*/ 842340 w 1635845"/>
                <a:gd name="connsiteY6" fmla="*/ 376129 h 376129"/>
                <a:gd name="connsiteX7" fmla="*/ 815452 w 1635845"/>
                <a:gd name="connsiteY7" fmla="*/ 330195 h 376129"/>
                <a:gd name="connsiteX8" fmla="*/ 55034 w 1635845"/>
                <a:gd name="connsiteY8" fmla="*/ 330195 h 376129"/>
                <a:gd name="connsiteX9" fmla="*/ 0 w 1635845"/>
                <a:gd name="connsiteY9" fmla="*/ 275161 h 376129"/>
                <a:gd name="connsiteX10" fmla="*/ 0 w 1635845"/>
                <a:gd name="connsiteY10" fmla="*/ 55034 h 376129"/>
                <a:gd name="connsiteX11" fmla="*/ 55034 w 1635845"/>
                <a:gd name="connsiteY11" fmla="*/ 0 h 37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5845" h="376129">
                  <a:moveTo>
                    <a:pt x="55034" y="0"/>
                  </a:moveTo>
                  <a:lnTo>
                    <a:pt x="1580811" y="0"/>
                  </a:lnTo>
                  <a:cubicBezTo>
                    <a:pt x="1611205" y="0"/>
                    <a:pt x="1635845" y="24640"/>
                    <a:pt x="1635845" y="55034"/>
                  </a:cubicBezTo>
                  <a:lnTo>
                    <a:pt x="1635845" y="275161"/>
                  </a:lnTo>
                  <a:cubicBezTo>
                    <a:pt x="1635845" y="305555"/>
                    <a:pt x="1611205" y="330195"/>
                    <a:pt x="1580811" y="330195"/>
                  </a:cubicBezTo>
                  <a:lnTo>
                    <a:pt x="869229" y="330195"/>
                  </a:lnTo>
                  <a:lnTo>
                    <a:pt x="842340" y="376129"/>
                  </a:lnTo>
                  <a:lnTo>
                    <a:pt x="815452" y="330195"/>
                  </a:lnTo>
                  <a:lnTo>
                    <a:pt x="55034" y="330195"/>
                  </a:lnTo>
                  <a:cubicBezTo>
                    <a:pt x="24640" y="330195"/>
                    <a:pt x="0" y="305555"/>
                    <a:pt x="0" y="275161"/>
                  </a:cubicBezTo>
                  <a:lnTo>
                    <a:pt x="0" y="55034"/>
                  </a:lnTo>
                  <a:cubicBezTo>
                    <a:pt x="0" y="24640"/>
                    <a:pt x="24640" y="0"/>
                    <a:pt x="55034" y="0"/>
                  </a:cubicBezTo>
                  <a:close/>
                </a:path>
              </a:pathLst>
            </a:custGeom>
            <a:solidFill>
              <a:schemeClr val="bg1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108000" tIns="36000" rIns="108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ko-KR" altLang="en-US" sz="700" spc="-6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ㆍ발행대기</a:t>
              </a:r>
              <a:r>
                <a:rPr lang="ko-KR" altLang="en-US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lang="ko-KR" altLang="en-US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발행대기 상태</a:t>
              </a:r>
            </a:p>
            <a:p>
              <a:r>
                <a:rPr lang="ko-KR" altLang="en-US" sz="700" spc="-6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ㆍ발행정상</a:t>
              </a:r>
              <a:r>
                <a:rPr lang="ko-KR" altLang="en-US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lang="ko-KR" altLang="en-US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발행완료 상태</a:t>
              </a:r>
              <a:endParaRPr lang="en-US" altLang="ko-KR" sz="700" spc="-6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r>
                <a:rPr lang="ko-KR" altLang="en-US" sz="700" spc="-6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ㆍ발행오류</a:t>
              </a:r>
              <a:r>
                <a:rPr lang="ko-KR" altLang="en-US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lang="ko-KR" altLang="en-US" sz="700" spc="-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발행오류 상태</a:t>
              </a:r>
              <a:endParaRPr lang="en-US" altLang="ko-KR" sz="700" spc="-6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6" name="Close" descr="&lt;SmartSettings&gt;&lt;SmartResize anchorLeft=&quot;None&quot; anchorTop=&quot;Absolute&quot; anchorRight=&quot;Absolute&quot; anchorBottom=&quot;None&quot; /&gt;&lt;/SmartSettings&gt;">
              <a:extLst>
                <a:ext uri="{FF2B5EF4-FFF2-40B4-BE49-F238E27FC236}">
                  <a16:creationId xmlns:a16="http://schemas.microsoft.com/office/drawing/2014/main" id="{3C7758BF-97AC-6CF3-FEE7-5045B2FBE853}"/>
                </a:ext>
              </a:extLst>
            </p:cNvPr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auto">
            <a:xfrm>
              <a:off x="7619283" y="5951716"/>
              <a:ext cx="50401" cy="79438"/>
            </a:xfrm>
            <a:custGeom>
              <a:avLst/>
              <a:gdLst>
                <a:gd name="T0" fmla="*/ 3 w 47"/>
                <a:gd name="T1" fmla="*/ 0 h 50"/>
                <a:gd name="T2" fmla="*/ 0 w 47"/>
                <a:gd name="T3" fmla="*/ 3 h 50"/>
                <a:gd name="T4" fmla="*/ 20 w 47"/>
                <a:gd name="T5" fmla="*/ 25 h 50"/>
                <a:gd name="T6" fmla="*/ 0 w 47"/>
                <a:gd name="T7" fmla="*/ 46 h 50"/>
                <a:gd name="T8" fmla="*/ 3 w 47"/>
                <a:gd name="T9" fmla="*/ 50 h 50"/>
                <a:gd name="T10" fmla="*/ 23 w 47"/>
                <a:gd name="T11" fmla="*/ 28 h 50"/>
                <a:gd name="T12" fmla="*/ 44 w 47"/>
                <a:gd name="T13" fmla="*/ 49 h 50"/>
                <a:gd name="T14" fmla="*/ 47 w 47"/>
                <a:gd name="T15" fmla="*/ 46 h 50"/>
                <a:gd name="T16" fmla="*/ 27 w 47"/>
                <a:gd name="T17" fmla="*/ 25 h 50"/>
                <a:gd name="T18" fmla="*/ 47 w 47"/>
                <a:gd name="T19" fmla="*/ 3 h 50"/>
                <a:gd name="T20" fmla="*/ 44 w 47"/>
                <a:gd name="T21" fmla="*/ 0 h 50"/>
                <a:gd name="T22" fmla="*/ 24 w 47"/>
                <a:gd name="T23" fmla="*/ 21 h 50"/>
                <a:gd name="T24" fmla="*/ 3 w 47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0">
                  <a:moveTo>
                    <a:pt x="3" y="0"/>
                  </a:moveTo>
                  <a:lnTo>
                    <a:pt x="0" y="3"/>
                  </a:lnTo>
                  <a:lnTo>
                    <a:pt x="20" y="25"/>
                  </a:lnTo>
                  <a:lnTo>
                    <a:pt x="0" y="46"/>
                  </a:lnTo>
                  <a:lnTo>
                    <a:pt x="3" y="50"/>
                  </a:lnTo>
                  <a:lnTo>
                    <a:pt x="23" y="28"/>
                  </a:lnTo>
                  <a:lnTo>
                    <a:pt x="44" y="49"/>
                  </a:lnTo>
                  <a:lnTo>
                    <a:pt x="47" y="46"/>
                  </a:lnTo>
                  <a:lnTo>
                    <a:pt x="27" y="25"/>
                  </a:lnTo>
                  <a:lnTo>
                    <a:pt x="47" y="3"/>
                  </a:lnTo>
                  <a:lnTo>
                    <a:pt x="44" y="0"/>
                  </a:lnTo>
                  <a:lnTo>
                    <a:pt x="24" y="2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+mn-ea"/>
                <a:cs typeface="Segoe UI" panose="020B0502040204020203" pitchFamily="34" charset="0"/>
              </a:endParaRP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A1DB2600-C191-F77F-79A3-B7637A81B632}"/>
              </a:ext>
            </a:extLst>
          </p:cNvPr>
          <p:cNvGrpSpPr/>
          <p:nvPr/>
        </p:nvGrpSpPr>
        <p:grpSpPr>
          <a:xfrm>
            <a:off x="2943649" y="2035955"/>
            <a:ext cx="1918864" cy="309992"/>
            <a:chOff x="-90358" y="1554332"/>
            <a:chExt cx="1918864" cy="309992"/>
          </a:xfrm>
        </p:grpSpPr>
        <p:sp>
          <p:nvSpPr>
            <p:cNvPr id="54" name="TextBox 57">
              <a:extLst>
                <a:ext uri="{FF2B5EF4-FFF2-40B4-BE49-F238E27FC236}">
                  <a16:creationId xmlns:a16="http://schemas.microsoft.com/office/drawing/2014/main" id="{E87FC19E-15CE-4E32-FCF2-2F6C5FCB2DE6}"/>
                </a:ext>
              </a:extLst>
            </p:cNvPr>
            <p:cNvSpPr txBox="1"/>
            <p:nvPr/>
          </p:nvSpPr>
          <p:spPr>
            <a:xfrm>
              <a:off x="-90358" y="1581528"/>
              <a:ext cx="774074" cy="23619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6750" tIns="48375" rIns="96750" bIns="48375" rtlCol="0" anchor="ctr" anchorCtr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900" dirty="0">
                  <a:latin typeface="+mn-ea"/>
                  <a:cs typeface="Arial"/>
                  <a:sym typeface="Arial"/>
                </a:rPr>
                <a:t>발행</a:t>
              </a:r>
              <a:r>
                <a:rPr lang="ko-KR" altLang="en-US" sz="900" dirty="0">
                  <a:latin typeface="+mn-ea"/>
                  <a:cs typeface="Arial"/>
                </a:rPr>
                <a:t>유형 </a:t>
              </a:r>
              <a:r>
                <a:rPr lang="en-US" altLang="ko-KR" sz="900" baseline="30000" dirty="0">
                  <a:solidFill>
                    <a:srgbClr val="EE2E62"/>
                  </a:solidFill>
                  <a:latin typeface="맑은 고딕" panose="020B0503020000020004" pitchFamily="50" charset="-127"/>
                  <a:ea typeface="+mn-ea"/>
                </a:rPr>
                <a:t>●</a:t>
              </a:r>
              <a:endParaRPr lang="ko-KR" altLang="en-US" sz="900" dirty="0">
                <a:solidFill>
                  <a:srgbClr val="FF00FF"/>
                </a:solidFill>
                <a:latin typeface="+mn-ea"/>
                <a:cs typeface="Arial"/>
                <a:sym typeface="Arial"/>
              </a:endParaRPr>
            </a:p>
          </p:txBody>
        </p:sp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24FB9699-12AF-1184-141D-B5C150AFC3BB}"/>
                </a:ext>
              </a:extLst>
            </p:cNvPr>
            <p:cNvGrpSpPr/>
            <p:nvPr/>
          </p:nvGrpSpPr>
          <p:grpSpPr>
            <a:xfrm>
              <a:off x="813594" y="1554332"/>
              <a:ext cx="1014912" cy="309992"/>
              <a:chOff x="1141708" y="2852705"/>
              <a:chExt cx="1014912" cy="309992"/>
            </a:xfrm>
          </p:grpSpPr>
          <p:sp>
            <p:nvSpPr>
              <p:cNvPr id="56" name="모서리가 둥근 직사각형 164">
                <a:extLst>
                  <a:ext uri="{FF2B5EF4-FFF2-40B4-BE49-F238E27FC236}">
                    <a16:creationId xmlns:a16="http://schemas.microsoft.com/office/drawing/2014/main" id="{81364367-0A8E-8DC7-AD79-1522A631AB32}"/>
                  </a:ext>
                </a:extLst>
              </p:cNvPr>
              <p:cNvSpPr/>
              <p:nvPr/>
            </p:nvSpPr>
            <p:spPr>
              <a:xfrm>
                <a:off x="1141708" y="2852705"/>
                <a:ext cx="1014912" cy="309992"/>
              </a:xfrm>
              <a:prstGeom prst="roundRect">
                <a:avLst>
                  <a:gd name="adj" fmla="val 7253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tIns="79200" rIns="108000" bIns="79200" rtlCol="0" anchor="ctr">
                <a:spAutoFit/>
              </a:bodyPr>
              <a:lstStyle/>
              <a:p>
                <a:r>
                  <a:rPr lang="ko-KR" altLang="en-US" sz="900" spc="-60" dirty="0">
                    <a:solidFill>
                      <a:schemeClr val="tx1"/>
                    </a:solidFill>
                    <a:effectLst/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즉시발행</a:t>
                </a:r>
                <a:endParaRPr lang="en-US" altLang="ko-KR" sz="900" spc="-60" dirty="0">
                  <a:solidFill>
                    <a:schemeClr val="tx1"/>
                  </a:solidFill>
                  <a:effectLst/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8A922AEA-6C25-DEFB-64C5-A4275B76B07B}"/>
                  </a:ext>
                </a:extLst>
              </p:cNvPr>
              <p:cNvSpPr txBox="1"/>
              <p:nvPr/>
            </p:nvSpPr>
            <p:spPr>
              <a:xfrm>
                <a:off x="1936959" y="2897616"/>
                <a:ext cx="165151" cy="2208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6750" tIns="48375" rIns="96750" bIns="48375" rtlCol="0" anchor="ctr" anchorCtr="0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indent="0" rtl="0">
                  <a:spcBef>
                    <a:spcPts val="0"/>
                  </a:spcBef>
                  <a:buSzPct val="25000"/>
                  <a:buNone/>
                </a:pPr>
                <a:r>
                  <a:rPr lang="ko-KR" altLang="en-US" sz="800" dirty="0">
                    <a:latin typeface="+mn-ea"/>
                    <a:cs typeface="Arial"/>
                    <a:sym typeface="Arial"/>
                  </a:rPr>
                  <a:t>▼</a:t>
                </a:r>
              </a:p>
            </p:txBody>
          </p:sp>
        </p:grpSp>
      </p:grpSp>
      <p:sp>
        <p:nvSpPr>
          <p:cNvPr id="26" name="자유형: 도형 25">
            <a:extLst>
              <a:ext uri="{FF2B5EF4-FFF2-40B4-BE49-F238E27FC236}">
                <a16:creationId xmlns:a16="http://schemas.microsoft.com/office/drawing/2014/main" id="{A7007E69-58D3-CD42-AF4F-126EE5923174}"/>
              </a:ext>
            </a:extLst>
          </p:cNvPr>
          <p:cNvSpPr/>
          <p:nvPr/>
        </p:nvSpPr>
        <p:spPr>
          <a:xfrm>
            <a:off x="114669" y="1327751"/>
            <a:ext cx="7613329" cy="1397563"/>
          </a:xfrm>
          <a:custGeom>
            <a:avLst/>
            <a:gdLst>
              <a:gd name="connsiteX0" fmla="*/ 0 w 7613329"/>
              <a:gd name="connsiteY0" fmla="*/ 0 h 1397563"/>
              <a:gd name="connsiteX1" fmla="*/ 7613329 w 7613329"/>
              <a:gd name="connsiteY1" fmla="*/ 0 h 1397563"/>
              <a:gd name="connsiteX2" fmla="*/ 7613329 w 7613329"/>
              <a:gd name="connsiteY2" fmla="*/ 1053051 h 1397563"/>
              <a:gd name="connsiteX3" fmla="*/ 6199285 w 7613329"/>
              <a:gd name="connsiteY3" fmla="*/ 1053051 h 1397563"/>
              <a:gd name="connsiteX4" fmla="*/ 6199285 w 7613329"/>
              <a:gd name="connsiteY4" fmla="*/ 1397563 h 1397563"/>
              <a:gd name="connsiteX5" fmla="*/ 1 w 7613329"/>
              <a:gd name="connsiteY5" fmla="*/ 1397563 h 1397563"/>
              <a:gd name="connsiteX6" fmla="*/ 1 w 7613329"/>
              <a:gd name="connsiteY6" fmla="*/ 1053051 h 1397563"/>
              <a:gd name="connsiteX7" fmla="*/ 0 w 7613329"/>
              <a:gd name="connsiteY7" fmla="*/ 1053051 h 1397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13329" h="1397563">
                <a:moveTo>
                  <a:pt x="0" y="0"/>
                </a:moveTo>
                <a:lnTo>
                  <a:pt x="7613329" y="0"/>
                </a:lnTo>
                <a:lnTo>
                  <a:pt x="7613329" y="1053051"/>
                </a:lnTo>
                <a:lnTo>
                  <a:pt x="6199285" y="1053051"/>
                </a:lnTo>
                <a:lnTo>
                  <a:pt x="6199285" y="1397563"/>
                </a:lnTo>
                <a:lnTo>
                  <a:pt x="1" y="1397563"/>
                </a:lnTo>
                <a:lnTo>
                  <a:pt x="1" y="1053051"/>
                </a:lnTo>
                <a:lnTo>
                  <a:pt x="0" y="1053051"/>
                </a:lnTo>
                <a:close/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2" name="Group 139">
            <a:extLst>
              <a:ext uri="{FF2B5EF4-FFF2-40B4-BE49-F238E27FC236}">
                <a16:creationId xmlns:a16="http://schemas.microsoft.com/office/drawing/2014/main" id="{2744AE34-D8E5-1ECE-DBDC-DFAEC5FAB5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862685"/>
              </p:ext>
            </p:extLst>
          </p:nvPr>
        </p:nvGraphicFramePr>
        <p:xfrm>
          <a:off x="10297781" y="4180068"/>
          <a:ext cx="2690055" cy="1086152"/>
        </p:xfrm>
        <a:graphic>
          <a:graphicData uri="http://schemas.openxmlformats.org/drawingml/2006/table">
            <a:tbl>
              <a:tblPr/>
              <a:tblGrid>
                <a:gridCol w="653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7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1986">
                <a:tc>
                  <a:txBody>
                    <a:bodyPr/>
                    <a:lstStyle/>
                    <a:p>
                      <a:pPr marL="0" marR="0" lvl="0" indent="0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상태값</a:t>
                      </a:r>
                      <a:endParaRPr kumimoji="0" lang="en-US" altLang="ko-K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66693" marR="66693" marT="35992" marB="35992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설명</a:t>
                      </a:r>
                    </a:p>
                  </a:txBody>
                  <a:tcPr marL="66693" marR="66693" marT="35992" marB="35992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397">
                <a:tc>
                  <a:txBody>
                    <a:bodyPr/>
                    <a:lstStyle/>
                    <a:p>
                      <a:pPr marL="90488" marR="0" lvl="0" indent="-90488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발행대기</a:t>
                      </a:r>
                      <a:endParaRPr kumimoji="0" lang="ko-KR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72000" marB="72000" anchor="ctr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6625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발행대기 상태</a:t>
                      </a:r>
                      <a:endParaRPr kumimoji="0" lang="ko-KR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397">
                <a:tc>
                  <a:txBody>
                    <a:bodyPr/>
                    <a:lstStyle/>
                    <a:p>
                      <a:pPr marL="90488" marR="0" lvl="0" indent="-90488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발행정상</a:t>
                      </a:r>
                      <a:endParaRPr kumimoji="0" lang="ko-KR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72000" marB="72000" anchor="ctr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6625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발행완료 상태</a:t>
                      </a:r>
                      <a:endParaRPr kumimoji="0" lang="ko-KR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832494"/>
                  </a:ext>
                </a:extLst>
              </a:tr>
              <a:tr h="240397">
                <a:tc>
                  <a:txBody>
                    <a:bodyPr/>
                    <a:lstStyle/>
                    <a:p>
                      <a:pPr marL="90488" marR="0" lvl="0" indent="-90488" algn="ctr" defTabSz="9366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발행오류</a:t>
                      </a:r>
                      <a:endParaRPr kumimoji="0" lang="ko-KR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72000" marB="72000" anchor="ctr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6625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발행오류 상태</a:t>
                      </a:r>
                      <a:endParaRPr kumimoji="0" lang="en-US" altLang="ko-KR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72000" marB="72000" horzOverflow="overflow">
                    <a:lnL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모서리가 둥근 직사각형 8">
            <a:extLst>
              <a:ext uri="{FF2B5EF4-FFF2-40B4-BE49-F238E27FC236}">
                <a16:creationId xmlns:a16="http://schemas.microsoft.com/office/drawing/2014/main" id="{09BC2DE6-F517-0C72-1895-7CD3F1C3A6B8}"/>
              </a:ext>
            </a:extLst>
          </p:cNvPr>
          <p:cNvSpPr/>
          <p:nvPr/>
        </p:nvSpPr>
        <p:spPr>
          <a:xfrm>
            <a:off x="5252983" y="5358808"/>
            <a:ext cx="1155762" cy="393079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데모사이트 홈</a:t>
            </a:r>
            <a:endParaRPr lang="en-US" altLang="ko-KR" sz="900" b="1" dirty="0">
              <a:solidFill>
                <a:srgbClr val="4D65E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A3DE5E45-ED2C-FB00-4FB6-A29A279AC521}"/>
              </a:ext>
            </a:extLst>
          </p:cNvPr>
          <p:cNvSpPr/>
          <p:nvPr/>
        </p:nvSpPr>
        <p:spPr>
          <a:xfrm>
            <a:off x="5239440" y="5333820"/>
            <a:ext cx="2578250" cy="448754"/>
          </a:xfrm>
          <a:prstGeom prst="rect">
            <a:avLst/>
          </a:prstGeom>
          <a:noFill/>
          <a:ln>
            <a:solidFill>
              <a:srgbClr val="EE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89B23BB-5EAD-ACB2-1701-D469B3A6D208}"/>
              </a:ext>
            </a:extLst>
          </p:cNvPr>
          <p:cNvSpPr/>
          <p:nvPr/>
        </p:nvSpPr>
        <p:spPr>
          <a:xfrm>
            <a:off x="5237390" y="5174654"/>
            <a:ext cx="427050" cy="161116"/>
          </a:xfrm>
          <a:prstGeom prst="rect">
            <a:avLst/>
          </a:prstGeom>
          <a:solidFill>
            <a:srgbClr val="EE0000"/>
          </a:solidFill>
          <a:ln>
            <a:solidFill>
              <a:srgbClr val="EE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/>
              <a:t>신규</a:t>
            </a:r>
          </a:p>
        </p:txBody>
      </p:sp>
      <p:sp>
        <p:nvSpPr>
          <p:cNvPr id="19" name="모서리가 둥근 직사각형 8">
            <a:extLst>
              <a:ext uri="{FF2B5EF4-FFF2-40B4-BE49-F238E27FC236}">
                <a16:creationId xmlns:a16="http://schemas.microsoft.com/office/drawing/2014/main" id="{E7F00F06-96A1-96E2-27A7-3FE59A04C589}"/>
              </a:ext>
            </a:extLst>
          </p:cNvPr>
          <p:cNvSpPr/>
          <p:nvPr/>
        </p:nvSpPr>
        <p:spPr>
          <a:xfrm>
            <a:off x="6575719" y="5358808"/>
            <a:ext cx="1155762" cy="393079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현금예치발행</a:t>
            </a:r>
            <a:endParaRPr lang="en-US" altLang="ko-KR" sz="900" b="1" dirty="0">
              <a:solidFill>
                <a:srgbClr val="4D65E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007572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66ABA-5ADF-1598-31C8-69A03B358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3E945442-D5CB-A4EE-83F7-66D89CF20A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012606"/>
              </p:ext>
            </p:extLst>
          </p:nvPr>
        </p:nvGraphicFramePr>
        <p:xfrm>
          <a:off x="85723" y="1713575"/>
          <a:ext cx="9656959" cy="1170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388">
                  <a:extLst>
                    <a:ext uri="{9D8B030D-6E8A-4147-A177-3AD203B41FA5}">
                      <a16:colId xmlns:a16="http://schemas.microsoft.com/office/drawing/2014/main" val="2621328923"/>
                    </a:ext>
                  </a:extLst>
                </a:gridCol>
                <a:gridCol w="599966">
                  <a:extLst>
                    <a:ext uri="{9D8B030D-6E8A-4147-A177-3AD203B41FA5}">
                      <a16:colId xmlns:a16="http://schemas.microsoft.com/office/drawing/2014/main" val="326975003"/>
                    </a:ext>
                  </a:extLst>
                </a:gridCol>
                <a:gridCol w="599966">
                  <a:extLst>
                    <a:ext uri="{9D8B030D-6E8A-4147-A177-3AD203B41FA5}">
                      <a16:colId xmlns:a16="http://schemas.microsoft.com/office/drawing/2014/main" val="1823936868"/>
                    </a:ext>
                  </a:extLst>
                </a:gridCol>
                <a:gridCol w="1454697">
                  <a:extLst>
                    <a:ext uri="{9D8B030D-6E8A-4147-A177-3AD203B41FA5}">
                      <a16:colId xmlns:a16="http://schemas.microsoft.com/office/drawing/2014/main" val="3905408799"/>
                    </a:ext>
                  </a:extLst>
                </a:gridCol>
                <a:gridCol w="1454697">
                  <a:extLst>
                    <a:ext uri="{9D8B030D-6E8A-4147-A177-3AD203B41FA5}">
                      <a16:colId xmlns:a16="http://schemas.microsoft.com/office/drawing/2014/main" val="3231710842"/>
                    </a:ext>
                  </a:extLst>
                </a:gridCol>
                <a:gridCol w="1333810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518693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221371">
                  <a:extLst>
                    <a:ext uri="{9D8B030D-6E8A-4147-A177-3AD203B41FA5}">
                      <a16:colId xmlns:a16="http://schemas.microsoft.com/office/drawing/2014/main" val="3343735052"/>
                    </a:ext>
                  </a:extLst>
                </a:gridCol>
                <a:gridCol w="1221371">
                  <a:extLst>
                    <a:ext uri="{9D8B030D-6E8A-4147-A177-3AD203B41FA5}">
                      <a16:colId xmlns:a16="http://schemas.microsoft.com/office/drawing/2014/main" val="1614750958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No.</a:t>
                      </a:r>
                      <a:endParaRPr lang="ko-KR" altLang="en-US" sz="75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발행유형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상태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매출채권번호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담보채권번호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수취기업명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사업자등록번호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신청일시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신청금액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맑은 고딕" panose="020B0503020000020004" pitchFamily="50" charset="-127"/>
                        </a:rPr>
                        <a:t>3</a:t>
                      </a:r>
                      <a:endParaRPr lang="ko-KR" altLang="en-US" sz="800" dirty="0"/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latin typeface="+mn-ea"/>
                          <a:ea typeface="+mn-ea"/>
                        </a:rPr>
                        <a:t>즉시발행</a:t>
                      </a:r>
                      <a:endParaRPr lang="en-US" altLang="ko-KR" sz="800" u="sng" dirty="0">
                        <a:solidFill>
                          <a:srgbClr val="0070C0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발행완료</a:t>
                      </a:r>
                      <a:endParaRPr lang="en-US" altLang="ko-KR" sz="800" u="non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u="sng" dirty="0">
                          <a:solidFill>
                            <a:srgbClr val="4D65E3"/>
                          </a:solidFill>
                          <a:latin typeface="+mn-ea"/>
                          <a:ea typeface="+mn-ea"/>
                        </a:rPr>
                        <a:t>6000000003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u="sng" dirty="0">
                          <a:solidFill>
                            <a:srgbClr val="4D65E3"/>
                          </a:solidFill>
                          <a:latin typeface="+mn-ea"/>
                          <a:ea typeface="+mn-ea"/>
                        </a:rPr>
                        <a:t>1000000004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800" dirty="0">
                          <a:latin typeface="+mn-ea"/>
                          <a:ea typeface="+mn-ea"/>
                        </a:rPr>
                        <a:t>신규전자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n-ea"/>
                          <a:ea typeface="+mn-ea"/>
                        </a:rPr>
                        <a:t>110-85-00010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b="1" dirty="0">
                          <a:solidFill>
                            <a:srgbClr val="00B050"/>
                          </a:solidFill>
                          <a:latin typeface="맑은 고딕" panose="020B0503020000020004" pitchFamily="50" charset="-127"/>
                        </a:rPr>
                        <a:t>실제 신청일시</a:t>
                      </a:r>
                      <a:endParaRPr lang="en-US" altLang="ko-KR" sz="800" b="1" dirty="0">
                        <a:solidFill>
                          <a:srgbClr val="00B050"/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800" b="1" dirty="0">
                          <a:solidFill>
                            <a:srgbClr val="00B050"/>
                          </a:solidFill>
                          <a:latin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8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  <a:tr h="2973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n-ea"/>
                          <a:ea typeface="+mn-ea"/>
                        </a:rPr>
                        <a:t>2</a:t>
                      </a: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latin typeface="+mn-ea"/>
                          <a:ea typeface="+mn-ea"/>
                        </a:rPr>
                        <a:t>즉시발행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발행완료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6000000002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1000000002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800" dirty="0">
                          <a:latin typeface="+mn-ea"/>
                          <a:ea typeface="+mn-ea"/>
                        </a:rPr>
                        <a:t>신규전자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800" dirty="0">
                          <a:latin typeface="+mn-ea"/>
                          <a:ea typeface="+mn-ea"/>
                        </a:rPr>
                        <a:t>110-85-00010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- 7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 09:50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980,000,000</a:t>
                      </a:r>
                      <a:endParaRPr kumimoji="0" lang="ko-KR" altLang="en-US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910437"/>
                  </a:ext>
                </a:extLst>
              </a:tr>
              <a:tr h="2973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latin typeface="+mn-ea"/>
                          <a:ea typeface="+mn-ea"/>
                        </a:rPr>
                        <a:t>즉시발행</a:t>
                      </a:r>
                      <a:endParaRPr lang="en-US" altLang="ko-KR" sz="800" u="sng" dirty="0">
                        <a:solidFill>
                          <a:srgbClr val="0070C0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발행오류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6000000001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1000000001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800" dirty="0">
                          <a:latin typeface="+mn-ea"/>
                          <a:ea typeface="+mn-ea"/>
                        </a:rPr>
                        <a:t>서원</a:t>
                      </a:r>
                      <a:r>
                        <a:rPr lang="en-US" altLang="ko-KR" sz="800" dirty="0">
                          <a:latin typeface="+mn-ea"/>
                          <a:ea typeface="+mn-ea"/>
                        </a:rPr>
                        <a:t>MRO</a:t>
                      </a: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  <a:sym typeface="Arial"/>
                        </a:rPr>
                        <a:t>115-85-00015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- 14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 16:00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795,000,000</a:t>
                      </a:r>
                      <a:endParaRPr kumimoji="0" lang="ko-KR" altLang="en-US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735785"/>
                  </a:ext>
                </a:extLst>
              </a:tr>
            </a:tbl>
          </a:graphicData>
        </a:graphic>
      </p:graphicFrame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AAE69598-BCC0-1125-9E11-FD56772DE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501440"/>
              </p:ext>
            </p:extLst>
          </p:nvPr>
        </p:nvGraphicFramePr>
        <p:xfrm>
          <a:off x="85061" y="2894106"/>
          <a:ext cx="5740834" cy="1170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254">
                  <a:extLst>
                    <a:ext uri="{9D8B030D-6E8A-4147-A177-3AD203B41FA5}">
                      <a16:colId xmlns:a16="http://schemas.microsoft.com/office/drawing/2014/main" val="3777357150"/>
                    </a:ext>
                  </a:extLst>
                </a:gridCol>
                <a:gridCol w="1261861">
                  <a:extLst>
                    <a:ext uri="{9D8B030D-6E8A-4147-A177-3AD203B41FA5}">
                      <a16:colId xmlns:a16="http://schemas.microsoft.com/office/drawing/2014/main" val="2428330187"/>
                    </a:ext>
                  </a:extLst>
                </a:gridCol>
                <a:gridCol w="1546998">
                  <a:extLst>
                    <a:ext uri="{9D8B030D-6E8A-4147-A177-3AD203B41FA5}">
                      <a16:colId xmlns:a16="http://schemas.microsoft.com/office/drawing/2014/main" val="1235065877"/>
                    </a:ext>
                  </a:extLst>
                </a:gridCol>
                <a:gridCol w="1467721">
                  <a:extLst>
                    <a:ext uri="{9D8B030D-6E8A-4147-A177-3AD203B41FA5}">
                      <a16:colId xmlns:a16="http://schemas.microsoft.com/office/drawing/2014/main" val="3933141071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수행일시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만기일자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 err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그룹명</a:t>
                      </a:r>
                      <a:endParaRPr lang="ko-KR" altLang="en-US" sz="75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오류내용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08927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b="1" dirty="0">
                          <a:solidFill>
                            <a:srgbClr val="00B050"/>
                          </a:solidFill>
                          <a:latin typeface="맑은 고딕" panose="020B0503020000020004" pitchFamily="50" charset="-127"/>
                        </a:rPr>
                        <a:t>실제 신청일시</a:t>
                      </a:r>
                      <a:endParaRPr lang="en-US" altLang="ko-KR" sz="800" b="1" dirty="0">
                        <a:solidFill>
                          <a:srgbClr val="00B050"/>
                        </a:solidFill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800" b="1" dirty="0">
                          <a:solidFill>
                            <a:srgbClr val="00B050"/>
                          </a:solidFill>
                          <a:latin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1" dirty="0">
                          <a:solidFill>
                            <a:srgbClr val="00B050"/>
                          </a:solidFill>
                        </a:rPr>
                        <a:t>사용자 </a:t>
                      </a:r>
                      <a:r>
                        <a:rPr lang="ko-KR" altLang="en-US" sz="800" b="1" dirty="0" err="1">
                          <a:solidFill>
                            <a:srgbClr val="00B050"/>
                          </a:solidFill>
                        </a:rPr>
                        <a:t>입력값</a:t>
                      </a:r>
                      <a:r>
                        <a:rPr lang="en-US" altLang="ko-KR" sz="800" b="1" dirty="0">
                          <a:solidFill>
                            <a:srgbClr val="00B050"/>
                          </a:solidFill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YYYYMMDD100030003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2990426"/>
                  </a:ext>
                </a:extLst>
              </a:tr>
              <a:tr h="2973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- 7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 09:50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진입일자 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+ 14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YYYYMMDD100030002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718120"/>
                  </a:ext>
                </a:extLst>
              </a:tr>
              <a:tr h="2973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- 14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 16:00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진입일자 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+ 7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PCB, 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커넥터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수취기업 약정해지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232651"/>
                  </a:ext>
                </a:extLst>
              </a:tr>
            </a:tbl>
          </a:graphicData>
        </a:graphic>
      </p:graphicFrame>
      <p:sp>
        <p:nvSpPr>
          <p:cNvPr id="14" name="Header">
            <a:extLst>
              <a:ext uri="{FF2B5EF4-FFF2-40B4-BE49-F238E27FC236}">
                <a16:creationId xmlns:a16="http://schemas.microsoft.com/office/drawing/2014/main" id="{B8ACB526-1506-322D-54E5-09ED33E64CE2}"/>
              </a:ext>
            </a:extLst>
          </p:cNvPr>
          <p:cNvSpPr txBox="1"/>
          <p:nvPr/>
        </p:nvSpPr>
        <p:spPr>
          <a:xfrm>
            <a:off x="26650" y="1414688"/>
            <a:ext cx="1231363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 dirty="0">
                <a:latin typeface="+mn-ea"/>
                <a:cs typeface="Segoe UI" panose="020B0502040204020203" pitchFamily="34" charset="0"/>
              </a:rPr>
              <a:t>발행결과 내역</a:t>
            </a:r>
            <a:endParaRPr lang="en-US" sz="1000" b="1" dirty="0">
              <a:latin typeface="+mn-ea"/>
              <a:cs typeface="Segoe UI" panose="020B0502040204020203" pitchFamily="34" charset="0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4854DC9F-50EE-2581-C3E8-768BEEF2C1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TR_00014M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4480609-CFB7-20C6-CDBA-A90BA524BC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>
                <a:latin typeface="+mn-ea"/>
                <a:ea typeface="+mn-ea"/>
              </a:rPr>
              <a:t>발행처리 결과조회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20BAC6D-4F34-7344-C920-3175AA4F6E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E6F12789-AE5C-62A9-41E9-4A4E8B8F1D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sz="800" dirty="0">
                <a:latin typeface="+mn-ea"/>
                <a:ea typeface="+mn-ea"/>
              </a:rPr>
              <a:t>판매기업</a:t>
            </a:r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CBB5A301-7024-E5EA-E23B-98C585B147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>
                <a:latin typeface="+mn-ea"/>
                <a:ea typeface="+mn-ea"/>
              </a:rPr>
              <a:t>신규</a:t>
            </a:r>
            <a:endParaRPr lang="ko-KR" alt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D55CC64-D9E6-73A4-B673-F74EB36E98EA}"/>
              </a:ext>
            </a:extLst>
          </p:cNvPr>
          <p:cNvSpPr txBox="1"/>
          <p:nvPr/>
        </p:nvSpPr>
        <p:spPr>
          <a:xfrm>
            <a:off x="4517" y="945422"/>
            <a:ext cx="2492493" cy="282361"/>
          </a:xfrm>
          <a:prstGeom prst="rect">
            <a:avLst/>
          </a:prstGeom>
          <a:noFill/>
          <a:ln>
            <a:noFill/>
          </a:ln>
        </p:spPr>
        <p:txBody>
          <a:bodyPr wrap="none" lIns="96750" tIns="48375" rIns="96750" bIns="48375" rtlCol="0" anchor="ctr" anchorCtr="0">
            <a:spAutoFit/>
          </a:bodyPr>
          <a:lstStyle/>
          <a:p>
            <a:pPr marL="0" marR="0" indent="0" algn="l" rtl="0">
              <a:spcBef>
                <a:spcPts val="0"/>
              </a:spcBef>
              <a:buSzPct val="25000"/>
              <a:buNone/>
            </a:pPr>
            <a:r>
              <a:rPr lang="en-US" altLang="ko-KR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[</a:t>
            </a:r>
            <a:r>
              <a:rPr lang="ko-KR" altLang="en-US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수취채권 양도발행 </a:t>
            </a:r>
            <a:r>
              <a:rPr lang="en-US" altLang="ko-KR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(</a:t>
            </a:r>
            <a:r>
              <a:rPr lang="ko-KR" altLang="en-US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건별</a:t>
            </a:r>
            <a:r>
              <a:rPr lang="en-US" altLang="ko-KR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)</a:t>
            </a:r>
            <a:r>
              <a:rPr lang="ko-KR" altLang="en-US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 </a:t>
            </a:r>
            <a:r>
              <a:rPr lang="en-US" altLang="ko-KR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CASE]</a:t>
            </a:r>
            <a:endParaRPr lang="ko-KR" altLang="en-US" sz="1200" b="1" dirty="0">
              <a:solidFill>
                <a:srgbClr val="FF00FF"/>
              </a:solidFill>
              <a:latin typeface="+mn-ea"/>
              <a:ea typeface="+mn-ea"/>
              <a:sym typeface="Arial"/>
            </a:endParaRPr>
          </a:p>
        </p:txBody>
      </p:sp>
      <p:graphicFrame>
        <p:nvGraphicFramePr>
          <p:cNvPr id="48" name="표 47">
            <a:extLst>
              <a:ext uri="{FF2B5EF4-FFF2-40B4-BE49-F238E27FC236}">
                <a16:creationId xmlns:a16="http://schemas.microsoft.com/office/drawing/2014/main" id="{F146B9F5-FA38-A5DD-92D0-DF9FDA7F1B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365512"/>
              </p:ext>
            </p:extLst>
          </p:nvPr>
        </p:nvGraphicFramePr>
        <p:xfrm>
          <a:off x="8000824" y="4368984"/>
          <a:ext cx="1898649" cy="131064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3605939179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25898122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발행결과 내역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1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판매기업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발행처리 결과조회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45144298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20C68BF3-66A0-D335-4EBF-988D4D72F8FE}"/>
              </a:ext>
            </a:extLst>
          </p:cNvPr>
          <p:cNvSpPr txBox="1"/>
          <p:nvPr/>
        </p:nvSpPr>
        <p:spPr>
          <a:xfrm>
            <a:off x="1867863" y="1430909"/>
            <a:ext cx="1224136" cy="205881"/>
          </a:xfrm>
          <a:prstGeom prst="rect">
            <a:avLst/>
          </a:prstGeom>
        </p:spPr>
        <p:txBody>
          <a:bodyPr wrap="square" lIns="36000" tIns="36000" rIns="36000" bIns="36000" rtlCol="0" anchor="ctr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총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건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srgbClr val="E0403D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/n 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페이지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ko-KR" altLang="en-US" sz="800" b="0" i="0" u="none" strike="noStrike" kern="0" cap="none" spc="-46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BD51EC0F-E977-E22F-D543-C9B8A5DF8B30}"/>
              </a:ext>
            </a:extLst>
          </p:cNvPr>
          <p:cNvGrpSpPr/>
          <p:nvPr/>
        </p:nvGrpSpPr>
        <p:grpSpPr>
          <a:xfrm>
            <a:off x="1211808" y="1418941"/>
            <a:ext cx="599985" cy="225127"/>
            <a:chOff x="1241006" y="2738913"/>
            <a:chExt cx="599985" cy="225127"/>
          </a:xfrm>
        </p:grpSpPr>
        <p:sp>
          <p:nvSpPr>
            <p:cNvPr id="55" name="모서리가 둥근 직사각형 164">
              <a:extLst>
                <a:ext uri="{FF2B5EF4-FFF2-40B4-BE49-F238E27FC236}">
                  <a16:creationId xmlns:a16="http://schemas.microsoft.com/office/drawing/2014/main" id="{6CECAC95-5A76-D1A0-DDA0-EF0D55E94135}"/>
                </a:ext>
              </a:extLst>
            </p:cNvPr>
            <p:cNvSpPr/>
            <p:nvPr/>
          </p:nvSpPr>
          <p:spPr>
            <a:xfrm>
              <a:off x="1241006" y="2738913"/>
              <a:ext cx="599985" cy="216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r>
                <a:rPr lang="en-US" altLang="ko-KR" sz="900" spc="-60">
                  <a:solidFill>
                    <a:schemeClr val="tx1"/>
                  </a:solidFill>
                  <a:effectLst/>
                  <a:latin typeface="+mn-ea"/>
                </a:rPr>
                <a:t>50</a:t>
              </a:r>
            </a:p>
          </p:txBody>
        </p:sp>
        <p:sp>
          <p:nvSpPr>
            <p:cNvPr id="56" name="TextBox 56">
              <a:extLst>
                <a:ext uri="{FF2B5EF4-FFF2-40B4-BE49-F238E27FC236}">
                  <a16:creationId xmlns:a16="http://schemas.microsoft.com/office/drawing/2014/main" id="{232A7511-F1CA-6720-423B-97CF585EEDB5}"/>
                </a:ext>
              </a:extLst>
            </p:cNvPr>
            <p:cNvSpPr txBox="1"/>
            <p:nvPr/>
          </p:nvSpPr>
          <p:spPr>
            <a:xfrm>
              <a:off x="1549898" y="2743235"/>
              <a:ext cx="165151" cy="2208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6750" tIns="48375" rIns="96750" bIns="48375" rtlCol="0" anchor="ctr" anchorCtr="0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sp>
        <p:nvSpPr>
          <p:cNvPr id="57" name="타원 56">
            <a:extLst>
              <a:ext uri="{FF2B5EF4-FFF2-40B4-BE49-F238E27FC236}">
                <a16:creationId xmlns:a16="http://schemas.microsoft.com/office/drawing/2014/main" id="{6DC41EF5-C016-EB69-EA6B-DE2ECBBCDF61}"/>
              </a:ext>
            </a:extLst>
          </p:cNvPr>
          <p:cNvSpPr/>
          <p:nvPr/>
        </p:nvSpPr>
        <p:spPr>
          <a:xfrm>
            <a:off x="2780984" y="1439314"/>
            <a:ext cx="161925" cy="161925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Ins="90000" rtlCol="0" anchor="ctr" anchorCtr="0"/>
          <a:lstStyle/>
          <a:p>
            <a:pPr algn="ctr"/>
            <a:r>
              <a:rPr lang="en-US" altLang="ko-KR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51D14B52-E4C5-1E3B-C94E-1BFC2DAC1512}"/>
              </a:ext>
            </a:extLst>
          </p:cNvPr>
          <p:cNvSpPr/>
          <p:nvPr/>
        </p:nvSpPr>
        <p:spPr>
          <a:xfrm>
            <a:off x="94688" y="1999565"/>
            <a:ext cx="9647994" cy="2749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E9F90460-6B8B-BD7D-485E-D831DCD275D3}"/>
              </a:ext>
            </a:extLst>
          </p:cNvPr>
          <p:cNvSpPr/>
          <p:nvPr/>
        </p:nvSpPr>
        <p:spPr>
          <a:xfrm>
            <a:off x="94688" y="3184769"/>
            <a:ext cx="5731207" cy="2749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FB94F4C3-D48D-0B4B-50C9-A3E4B61F469E}"/>
              </a:ext>
            </a:extLst>
          </p:cNvPr>
          <p:cNvSpPr/>
          <p:nvPr/>
        </p:nvSpPr>
        <p:spPr>
          <a:xfrm>
            <a:off x="94688" y="2317024"/>
            <a:ext cx="9647994" cy="53587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94FCE7AE-09EE-7ECB-AA3E-6C64CE5A6F15}"/>
              </a:ext>
            </a:extLst>
          </p:cNvPr>
          <p:cNvSpPr/>
          <p:nvPr/>
        </p:nvSpPr>
        <p:spPr>
          <a:xfrm>
            <a:off x="94688" y="3494289"/>
            <a:ext cx="5740834" cy="53587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</a:endParaRPr>
          </a:p>
        </p:txBody>
      </p:sp>
      <p:sp>
        <p:nvSpPr>
          <p:cNvPr id="43" name="모서리가 둥근 직사각형 8">
            <a:extLst>
              <a:ext uri="{FF2B5EF4-FFF2-40B4-BE49-F238E27FC236}">
                <a16:creationId xmlns:a16="http://schemas.microsoft.com/office/drawing/2014/main" id="{047BA838-3DFD-7FD8-1331-6BC6F5BEF519}"/>
              </a:ext>
            </a:extLst>
          </p:cNvPr>
          <p:cNvSpPr/>
          <p:nvPr/>
        </p:nvSpPr>
        <p:spPr>
          <a:xfrm>
            <a:off x="7177976" y="5939183"/>
            <a:ext cx="1155762" cy="393079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데모사이트 홈</a:t>
            </a:r>
            <a:endParaRPr lang="en-US" altLang="ko-KR" sz="900" b="1" dirty="0">
              <a:solidFill>
                <a:srgbClr val="4D65E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94BECB82-FEFE-D33C-05F6-96CF8018EF77}"/>
              </a:ext>
            </a:extLst>
          </p:cNvPr>
          <p:cNvSpPr/>
          <p:nvPr/>
        </p:nvSpPr>
        <p:spPr>
          <a:xfrm>
            <a:off x="7164433" y="5914195"/>
            <a:ext cx="2578250" cy="448754"/>
          </a:xfrm>
          <a:prstGeom prst="rect">
            <a:avLst/>
          </a:prstGeom>
          <a:noFill/>
          <a:ln>
            <a:solidFill>
              <a:srgbClr val="EE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29252F56-9483-2CD8-80DB-A286CD3F2277}"/>
              </a:ext>
            </a:extLst>
          </p:cNvPr>
          <p:cNvSpPr/>
          <p:nvPr/>
        </p:nvSpPr>
        <p:spPr>
          <a:xfrm>
            <a:off x="7162383" y="5755029"/>
            <a:ext cx="427050" cy="161116"/>
          </a:xfrm>
          <a:prstGeom prst="rect">
            <a:avLst/>
          </a:prstGeom>
          <a:solidFill>
            <a:srgbClr val="EE0000"/>
          </a:solidFill>
          <a:ln>
            <a:solidFill>
              <a:srgbClr val="EE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맑은 고딕" panose="020B0503020000020004" pitchFamily="50" charset="-127"/>
              </a:rPr>
              <a:t>신규</a:t>
            </a:r>
          </a:p>
        </p:txBody>
      </p:sp>
      <p:sp>
        <p:nvSpPr>
          <p:cNvPr id="8" name="모서리가 둥근 직사각형 8">
            <a:extLst>
              <a:ext uri="{FF2B5EF4-FFF2-40B4-BE49-F238E27FC236}">
                <a16:creationId xmlns:a16="http://schemas.microsoft.com/office/drawing/2014/main" id="{A56ACA63-302C-7869-3D34-9BC59290BE8C}"/>
              </a:ext>
            </a:extLst>
          </p:cNvPr>
          <p:cNvSpPr/>
          <p:nvPr/>
        </p:nvSpPr>
        <p:spPr>
          <a:xfrm>
            <a:off x="8500712" y="5939183"/>
            <a:ext cx="1155762" cy="393079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현금예치발행</a:t>
            </a:r>
            <a:endParaRPr lang="en-US" altLang="ko-KR" sz="900" b="1" dirty="0">
              <a:solidFill>
                <a:srgbClr val="4D65E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62293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8A835-1E93-D696-0CFC-D6392BA45B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28">
            <a:extLst>
              <a:ext uri="{FF2B5EF4-FFF2-40B4-BE49-F238E27FC236}">
                <a16:creationId xmlns:a16="http://schemas.microsoft.com/office/drawing/2014/main" id="{4D3A4A2A-7526-79ED-D2D4-053503C1ED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AI_00026P</a:t>
            </a:r>
            <a:endParaRPr lang="ko-KR" altLang="en-US" dirty="0"/>
          </a:p>
        </p:txBody>
      </p:sp>
      <p:sp>
        <p:nvSpPr>
          <p:cNvPr id="8" name="부제목 7">
            <a:extLst>
              <a:ext uri="{FF2B5EF4-FFF2-40B4-BE49-F238E27FC236}">
                <a16:creationId xmlns:a16="http://schemas.microsoft.com/office/drawing/2014/main" id="{7B0A98A7-D02F-A424-3E2A-8DC182B5ED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외상매출채권 발행상세</a:t>
            </a: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2D3D34CD-F496-F317-C051-E97072CBF0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Popup</a:t>
            </a:r>
            <a:endParaRPr lang="ko-KR" altLang="en-US"/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AC571EB0-E660-D81E-D32B-0CF7B1A3B7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텍스트 개체 틀 29">
            <a:extLst>
              <a:ext uri="{FF2B5EF4-FFF2-40B4-BE49-F238E27FC236}">
                <a16:creationId xmlns:a16="http://schemas.microsoft.com/office/drawing/2014/main" id="{CCC615B7-9602-8DF4-47DA-23EF6F6C85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신규</a:t>
            </a:r>
          </a:p>
        </p:txBody>
      </p:sp>
      <p:graphicFrame>
        <p:nvGraphicFramePr>
          <p:cNvPr id="4" name="표 개체 틀 17">
            <a:extLst>
              <a:ext uri="{FF2B5EF4-FFF2-40B4-BE49-F238E27FC236}">
                <a16:creationId xmlns:a16="http://schemas.microsoft.com/office/drawing/2014/main" id="{2E72DE6B-8744-2666-D580-65B480640369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69034265"/>
              </p:ext>
            </p:extLst>
          </p:nvPr>
        </p:nvGraphicFramePr>
        <p:xfrm>
          <a:off x="7994650" y="1098550"/>
          <a:ext cx="1898649" cy="176784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725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상생매출채권 </a:t>
                      </a:r>
                      <a:r>
                        <a:rPr lang="ko-KR" altLang="en-US" sz="800" b="1" kern="1200" dirty="0" err="1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발행상세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화면설계서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발행처리 결과조회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인쇄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 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492600"/>
                  </a:ext>
                </a:extLst>
              </a:tr>
            </a:tbl>
          </a:graphicData>
        </a:graphic>
      </p:graphicFrame>
      <p:sp>
        <p:nvSpPr>
          <p:cNvPr id="32" name="텍스트 개체 틀 31">
            <a:extLst>
              <a:ext uri="{FF2B5EF4-FFF2-40B4-BE49-F238E27FC236}">
                <a16:creationId xmlns:a16="http://schemas.microsoft.com/office/drawing/2014/main" id="{2311F1F1-5134-7AD7-178C-0D11E5B32B2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ko-KR" altLang="en-US" dirty="0"/>
              <a:t>상생매출채권 </a:t>
            </a:r>
            <a:r>
              <a:rPr lang="ko-KR" altLang="en-US" dirty="0" err="1"/>
              <a:t>발행상세</a:t>
            </a:r>
            <a:endParaRPr lang="ko-KR" altLang="en-US" dirty="0"/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347F2CCD-F04A-E366-6FDA-2DC9D04F98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466634"/>
              </p:ext>
            </p:extLst>
          </p:nvPr>
        </p:nvGraphicFramePr>
        <p:xfrm>
          <a:off x="784759" y="2053053"/>
          <a:ext cx="5842378" cy="115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331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778867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017854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973326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 기업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국민테크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채권유형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사업자번호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105-85-00005</a:t>
                      </a:r>
                      <a:endParaRPr lang="ko-KR" altLang="en-US" sz="900" b="0" dirty="0">
                        <a:solidFill>
                          <a:srgbClr val="EE2E62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10003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수취 기업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신규전자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en-US" altLang="ko-KR" sz="900" b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900" b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91043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사업자번호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110-85-00010</a:t>
                      </a:r>
                      <a:endParaRPr lang="ko-KR" altLang="en-US" sz="900" b="0" dirty="0">
                        <a:solidFill>
                          <a:srgbClr val="EE2E62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10002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1572451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2E829F03-640B-69B8-4E52-141994A18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411685"/>
              </p:ext>
            </p:extLst>
          </p:nvPr>
        </p:nvGraphicFramePr>
        <p:xfrm>
          <a:off x="775794" y="3253640"/>
          <a:ext cx="5842378" cy="28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330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778868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155118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836062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그룹명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YYYYMMDD100030003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채권번호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6000000003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채권상태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6078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담보채권번호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1000000004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담보채권발행기업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종합상사㈜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실제 신청일자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900" b="1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900" b="1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544049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만기일자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900" b="1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채권단계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9206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취소요청일자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할인금액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</a:t>
                      </a:r>
                      <a:endParaRPr lang="ko-KR" altLang="en-US" sz="900" b="0" dirty="0">
                        <a:solidFill>
                          <a:srgbClr val="EE2E62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6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취소일자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선정산금액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97639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완제일자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재발행금액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3334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지급정지여부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할인정지여부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원인품목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900" b="1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latin typeface="+mn-ea"/>
                          <a:ea typeface="+mn-ea"/>
                        </a:rPr>
                        <a:t>재발행정지여부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9F8A44EE-C892-D1D4-B4B3-4BFB9A364E59}"/>
              </a:ext>
            </a:extLst>
          </p:cNvPr>
          <p:cNvSpPr/>
          <p:nvPr/>
        </p:nvSpPr>
        <p:spPr>
          <a:xfrm>
            <a:off x="717142" y="2016085"/>
            <a:ext cx="5941473" cy="419824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507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0C742B-67F4-EBF8-0CB2-9D77CA79C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46F158-BD32-205D-D68A-BB866E0EDB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AI_00016P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61AF7C5-B658-BBF2-CA6C-75CCECEC0F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외상매출채권 수취상세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F27D21F-8788-30AD-22FA-C2B7F3A79F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Popup</a:t>
            </a:r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6356365-C81F-F89D-867F-9A830A3305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구매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+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판매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23BDE60D-52BE-28A6-E989-64F9A83366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신규</a:t>
            </a:r>
          </a:p>
        </p:txBody>
      </p:sp>
      <p:graphicFrame>
        <p:nvGraphicFramePr>
          <p:cNvPr id="13" name="표 개체 틀 12">
            <a:extLst>
              <a:ext uri="{FF2B5EF4-FFF2-40B4-BE49-F238E27FC236}">
                <a16:creationId xmlns:a16="http://schemas.microsoft.com/office/drawing/2014/main" id="{12C3A50F-1D93-1F20-116F-6ABDFAC7EC08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2120602833"/>
              </p:ext>
            </p:extLst>
          </p:nvPr>
        </p:nvGraphicFramePr>
        <p:xfrm>
          <a:off x="7994650" y="1098550"/>
          <a:ext cx="1898649" cy="176784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3605939179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25898122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외상매출채권 </a:t>
                      </a:r>
                      <a:r>
                        <a:rPr lang="ko-KR" altLang="en-US" sz="800" b="1" kern="1200" dirty="0" err="1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수취상세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화면설계서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발행처리 결과조회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4514429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인쇄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 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4282962"/>
                  </a:ext>
                </a:extLst>
              </a:tr>
            </a:tbl>
          </a:graphicData>
        </a:graphic>
      </p:graphicFrame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991FB1F1-3D4D-944F-FCB9-3FD6C666D05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ko-KR" altLang="en-US"/>
              <a:t>외상매출채권 수취상세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AA6B52A-476D-4313-E505-E9D17751E23B}"/>
              </a:ext>
            </a:extLst>
          </p:cNvPr>
          <p:cNvSpPr txBox="1"/>
          <p:nvPr/>
        </p:nvSpPr>
        <p:spPr>
          <a:xfrm>
            <a:off x="181692" y="1022722"/>
            <a:ext cx="666849" cy="215444"/>
          </a:xfrm>
          <a:prstGeom prst="rect">
            <a:avLst/>
          </a:prstGeom>
          <a:noFill/>
        </p:spPr>
        <p:txBody>
          <a:bodyPr wrap="none" lIns="0" tIns="0" rIns="0" bIns="0" anchor="ctr" anchorCtr="0">
            <a:spAutoFit/>
          </a:bodyPr>
          <a:lstStyle/>
          <a:p>
            <a:r>
              <a:rPr lang="ko-KR" altLang="en-US" spc="-1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수취내역</a:t>
            </a:r>
          </a:p>
        </p:txBody>
      </p:sp>
      <p:graphicFrame>
        <p:nvGraphicFramePr>
          <p:cNvPr id="53" name="표 52">
            <a:extLst>
              <a:ext uri="{FF2B5EF4-FFF2-40B4-BE49-F238E27FC236}">
                <a16:creationId xmlns:a16="http://schemas.microsoft.com/office/drawing/2014/main" id="{60F02CC6-E50D-E474-3F02-F01B485820F3}"/>
              </a:ext>
            </a:extLst>
          </p:cNvPr>
          <p:cNvGraphicFramePr>
            <a:graphicFrameLocks noGrp="1"/>
          </p:cNvGraphicFramePr>
          <p:nvPr/>
        </p:nvGraphicFramePr>
        <p:xfrm>
          <a:off x="784759" y="2228988"/>
          <a:ext cx="5842378" cy="115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331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778867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017854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973326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 기업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종합상사㈜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채권유형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외상매출채권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사업자등록번호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100-85-00000</a:t>
                      </a:r>
                      <a:endParaRPr lang="ko-KR" altLang="en-US" sz="900" b="0" dirty="0">
                        <a:solidFill>
                          <a:srgbClr val="EE2E62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0001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수취 기업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latin typeface="+mn-ea"/>
                          <a:ea typeface="+mn-ea"/>
                        </a:rPr>
                        <a:t>국민테크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en-US" altLang="ko-KR" sz="900" b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en-US" altLang="ko-KR" sz="900" b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91043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사업자등록번호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105-85-00005</a:t>
                      </a:r>
                      <a:endParaRPr lang="ko-KR" altLang="en-US" sz="900" b="0" dirty="0">
                        <a:solidFill>
                          <a:srgbClr val="EE2E62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10003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572451"/>
                  </a:ext>
                </a:extLst>
              </a:tr>
            </a:tbl>
          </a:graphicData>
        </a:graphic>
      </p:graphicFrame>
      <p:graphicFrame>
        <p:nvGraphicFramePr>
          <p:cNvPr id="23" name="표 22">
            <a:extLst>
              <a:ext uri="{FF2B5EF4-FFF2-40B4-BE49-F238E27FC236}">
                <a16:creationId xmlns:a16="http://schemas.microsoft.com/office/drawing/2014/main" id="{33F342AB-9A8F-7695-D951-B5E480EA87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54497"/>
              </p:ext>
            </p:extLst>
          </p:nvPr>
        </p:nvGraphicFramePr>
        <p:xfrm>
          <a:off x="784758" y="3533779"/>
          <a:ext cx="5842378" cy="265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331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778867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017854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973326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채권번호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1000000004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채권상태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수취일자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진입일자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- 30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일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수취금액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70,000,000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latin typeface="+mn-ea"/>
                          <a:ea typeface="+mn-ea"/>
                        </a:rPr>
                        <a:t>만기일자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진입일자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+ 30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일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할인가능일자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진입일자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- 20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일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취소요청일자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-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할인금액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</a:t>
                      </a:r>
                      <a:endParaRPr lang="ko-KR" altLang="en-US" sz="900" b="0" dirty="0">
                        <a:solidFill>
                          <a:srgbClr val="EE2E62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취소일자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-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latin typeface="+mn-ea"/>
                          <a:ea typeface="+mn-ea"/>
                        </a:rPr>
                        <a:t>재발행금액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ko-KR" sz="900" b="1" kern="1200" dirty="0">
                          <a:solidFill>
                            <a:srgbClr val="00B050"/>
                          </a:solidFill>
                          <a:latin typeface="+mj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900" b="1" kern="1200" dirty="0">
                          <a:solidFill>
                            <a:srgbClr val="00B050"/>
                          </a:solidFill>
                          <a:latin typeface="+mj-ea"/>
                          <a:ea typeface="+mn-ea"/>
                          <a:cs typeface="+mn-cs"/>
                        </a:rPr>
                        <a:t>사용자 </a:t>
                      </a:r>
                      <a:r>
                        <a:rPr lang="ko-KR" altLang="en-US" sz="900" b="1" kern="1200" dirty="0" err="1">
                          <a:solidFill>
                            <a:srgbClr val="00B050"/>
                          </a:solidFill>
                          <a:latin typeface="+mj-ea"/>
                          <a:ea typeface="+mn-ea"/>
                          <a:cs typeface="+mn-cs"/>
                        </a:rPr>
                        <a:t>입력값</a:t>
                      </a:r>
                      <a:r>
                        <a:rPr lang="en-US" altLang="ko-KR" sz="900" b="1" kern="1200" dirty="0">
                          <a:solidFill>
                            <a:srgbClr val="00B050"/>
                          </a:solidFill>
                          <a:latin typeface="+mj-ea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완제일자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-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>
                          <a:latin typeface="+mn-ea"/>
                          <a:ea typeface="+mn-ea"/>
                        </a:rPr>
                        <a:t>만기입금액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0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만기입금계좌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국민은행</a:t>
                      </a:r>
                      <a:endParaRPr lang="en-US" altLang="ko-KR" sz="900" b="0" dirty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1010-0085-10010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할인정지여부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지급정지여부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latin typeface="+mn-ea"/>
                          <a:ea typeface="+mn-ea"/>
                        </a:rPr>
                        <a:t>재발행정지여부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원인품목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자동차 엔진 부품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직사각형 6">
            <a:extLst>
              <a:ext uri="{FF2B5EF4-FFF2-40B4-BE49-F238E27FC236}">
                <a16:creationId xmlns:a16="http://schemas.microsoft.com/office/drawing/2014/main" id="{EC970E55-27C0-3781-91D8-2F36EC5DB688}"/>
              </a:ext>
            </a:extLst>
          </p:cNvPr>
          <p:cNvSpPr/>
          <p:nvPr/>
        </p:nvSpPr>
        <p:spPr>
          <a:xfrm>
            <a:off x="741381" y="2177332"/>
            <a:ext cx="5923855" cy="40465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0112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9D2EDF-C068-FE74-B447-8CD9997F3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4A87EBBE-116E-B9C8-7967-A84849FF65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286200"/>
              </p:ext>
            </p:extLst>
          </p:nvPr>
        </p:nvGraphicFramePr>
        <p:xfrm>
          <a:off x="85723" y="1713575"/>
          <a:ext cx="9656959" cy="1170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388">
                  <a:extLst>
                    <a:ext uri="{9D8B030D-6E8A-4147-A177-3AD203B41FA5}">
                      <a16:colId xmlns:a16="http://schemas.microsoft.com/office/drawing/2014/main" val="2621328923"/>
                    </a:ext>
                  </a:extLst>
                </a:gridCol>
                <a:gridCol w="599966">
                  <a:extLst>
                    <a:ext uri="{9D8B030D-6E8A-4147-A177-3AD203B41FA5}">
                      <a16:colId xmlns:a16="http://schemas.microsoft.com/office/drawing/2014/main" val="326975003"/>
                    </a:ext>
                  </a:extLst>
                </a:gridCol>
                <a:gridCol w="599966">
                  <a:extLst>
                    <a:ext uri="{9D8B030D-6E8A-4147-A177-3AD203B41FA5}">
                      <a16:colId xmlns:a16="http://schemas.microsoft.com/office/drawing/2014/main" val="1823936868"/>
                    </a:ext>
                  </a:extLst>
                </a:gridCol>
                <a:gridCol w="1454697">
                  <a:extLst>
                    <a:ext uri="{9D8B030D-6E8A-4147-A177-3AD203B41FA5}">
                      <a16:colId xmlns:a16="http://schemas.microsoft.com/office/drawing/2014/main" val="1750377828"/>
                    </a:ext>
                  </a:extLst>
                </a:gridCol>
                <a:gridCol w="1454697">
                  <a:extLst>
                    <a:ext uri="{9D8B030D-6E8A-4147-A177-3AD203B41FA5}">
                      <a16:colId xmlns:a16="http://schemas.microsoft.com/office/drawing/2014/main" val="3231710842"/>
                    </a:ext>
                  </a:extLst>
                </a:gridCol>
                <a:gridCol w="1333810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518693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221371">
                  <a:extLst>
                    <a:ext uri="{9D8B030D-6E8A-4147-A177-3AD203B41FA5}">
                      <a16:colId xmlns:a16="http://schemas.microsoft.com/office/drawing/2014/main" val="3343735052"/>
                    </a:ext>
                  </a:extLst>
                </a:gridCol>
                <a:gridCol w="1221371">
                  <a:extLst>
                    <a:ext uri="{9D8B030D-6E8A-4147-A177-3AD203B41FA5}">
                      <a16:colId xmlns:a16="http://schemas.microsoft.com/office/drawing/2014/main" val="1614750958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No.</a:t>
                      </a:r>
                      <a:endParaRPr lang="ko-KR" altLang="en-US" sz="75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발행유형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상태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매출채권번호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구매기업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수취기업명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사업자등록번호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신청일시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신청금액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n-ea"/>
                          <a:ea typeface="+mn-ea"/>
                        </a:rPr>
                        <a:t>3</a:t>
                      </a: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latin typeface="+mn-ea"/>
                          <a:ea typeface="+mn-ea"/>
                        </a:rPr>
                        <a:t>즉시발행</a:t>
                      </a:r>
                      <a:endParaRPr lang="en-US" altLang="ko-KR" sz="800" u="sng" dirty="0">
                        <a:solidFill>
                          <a:srgbClr val="0070C0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발행완료</a:t>
                      </a:r>
                      <a:endParaRPr lang="en-US" altLang="ko-KR" sz="800" u="non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sng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4D65E3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9000000003</a:t>
                      </a:r>
                      <a:endParaRPr kumimoji="0" lang="en-US" altLang="ko-KR" sz="800" b="0" i="0" u="sng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4D65E3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종합상사㈜</a:t>
                      </a:r>
                      <a:endParaRPr kumimoji="0" lang="en-US" altLang="ko-KR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신규전자</a:t>
                      </a:r>
                      <a:endParaRPr kumimoji="0" lang="en-US" altLang="ko-KR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110-85-00010</a:t>
                      </a:r>
                      <a:endParaRPr kumimoji="0" lang="en-US" altLang="ko-KR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실제 신청일시</a:t>
                      </a: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사용자 </a:t>
                      </a:r>
                      <a:r>
                        <a:rPr kumimoji="0" lang="ko-KR" altLang="en-US" sz="8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입력값</a:t>
                      </a: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  <a:tr h="2973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n-ea"/>
                          <a:ea typeface="+mn-ea"/>
                        </a:rPr>
                        <a:t>2</a:t>
                      </a: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latin typeface="+mn-ea"/>
                          <a:ea typeface="+mn-ea"/>
                        </a:rPr>
                        <a:t>즉시발행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발행완료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9000000002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종합상사㈜</a:t>
                      </a:r>
                      <a:endParaRPr kumimoji="0" lang="en-US" altLang="ko-KR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신규전자</a:t>
                      </a:r>
                      <a:endParaRPr kumimoji="0" lang="en-US" altLang="ko-KR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110-85-00010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- 7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 09:50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980,000,000</a:t>
                      </a:r>
                      <a:endParaRPr kumimoji="0" lang="ko-KR" altLang="en-US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910437"/>
                  </a:ext>
                </a:extLst>
              </a:tr>
              <a:tr h="2973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latin typeface="+mn-ea"/>
                          <a:ea typeface="+mn-ea"/>
                        </a:rPr>
                        <a:t>발행예약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u="none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발행오류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9000000001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종합상사㈜</a:t>
                      </a:r>
                      <a:endParaRPr kumimoji="0" lang="en-US" altLang="ko-KR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서원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MRO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115-85-00015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- 14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 16:00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795,000,000</a:t>
                      </a:r>
                      <a:endParaRPr kumimoji="0" lang="ko-KR" altLang="en-US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735785"/>
                  </a:ext>
                </a:extLst>
              </a:tr>
            </a:tbl>
          </a:graphicData>
        </a:graphic>
      </p:graphicFrame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C289A9A7-B91E-1E4D-36D4-825723BA5F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563439"/>
              </p:ext>
            </p:extLst>
          </p:nvPr>
        </p:nvGraphicFramePr>
        <p:xfrm>
          <a:off x="85722" y="2894103"/>
          <a:ext cx="6011718" cy="1170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7860">
                  <a:extLst>
                    <a:ext uri="{9D8B030D-6E8A-4147-A177-3AD203B41FA5}">
                      <a16:colId xmlns:a16="http://schemas.microsoft.com/office/drawing/2014/main" val="3777357150"/>
                    </a:ext>
                  </a:extLst>
                </a:gridCol>
                <a:gridCol w="1040906">
                  <a:extLst>
                    <a:ext uri="{9D8B030D-6E8A-4147-A177-3AD203B41FA5}">
                      <a16:colId xmlns:a16="http://schemas.microsoft.com/office/drawing/2014/main" val="2428330187"/>
                    </a:ext>
                  </a:extLst>
                </a:gridCol>
                <a:gridCol w="1276116">
                  <a:extLst>
                    <a:ext uri="{9D8B030D-6E8A-4147-A177-3AD203B41FA5}">
                      <a16:colId xmlns:a16="http://schemas.microsoft.com/office/drawing/2014/main" val="1235065877"/>
                    </a:ext>
                  </a:extLst>
                </a:gridCol>
                <a:gridCol w="1276116">
                  <a:extLst>
                    <a:ext uri="{9D8B030D-6E8A-4147-A177-3AD203B41FA5}">
                      <a16:colId xmlns:a16="http://schemas.microsoft.com/office/drawing/2014/main" val="2720678406"/>
                    </a:ext>
                  </a:extLst>
                </a:gridCol>
                <a:gridCol w="1210720">
                  <a:extLst>
                    <a:ext uri="{9D8B030D-6E8A-4147-A177-3AD203B41FA5}">
                      <a16:colId xmlns:a16="http://schemas.microsoft.com/office/drawing/2014/main" val="3933141071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수행일시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만기일자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 err="1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그룹명</a:t>
                      </a:r>
                      <a:endParaRPr lang="ko-KR" altLang="en-US" sz="750" dirty="0">
                        <a:solidFill>
                          <a:schemeClr val="bg1"/>
                        </a:solidFill>
                        <a:latin typeface="맑은 고딕" panose="020B0503020000020004" pitchFamily="50" charset="-127"/>
                      </a:endParaRP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출금계좌번호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50" dirty="0">
                          <a:solidFill>
                            <a:schemeClr val="bg1"/>
                          </a:solidFill>
                          <a:latin typeface="맑은 고딕" panose="020B0503020000020004" pitchFamily="50" charset="-127"/>
                        </a:rPr>
                        <a:t>오류내용</a:t>
                      </a:r>
                    </a:p>
                  </a:txBody>
                  <a:tcPr marL="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08927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실제 신청일시</a:t>
                      </a: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사용자 </a:t>
                      </a:r>
                      <a:r>
                        <a:rPr kumimoji="0" lang="ko-KR" altLang="en-US" sz="8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입력값</a:t>
                      </a:r>
                      <a:r>
                        <a:rPr kumimoji="0" lang="en-US" altLang="ko-KR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YYYYMMDD100030006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1020-0085-10020</a:t>
                      </a:r>
                      <a:endParaRPr kumimoji="0" lang="en-US" altLang="ko-KR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2990426"/>
                  </a:ext>
                </a:extLst>
              </a:tr>
              <a:tr h="2973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- 7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 09:50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진입일자 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+ 14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YYYYMMDD100030005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1020-0085-10020</a:t>
                      </a:r>
                      <a:endParaRPr kumimoji="0" lang="en-US" altLang="ko-KR" sz="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718120"/>
                  </a:ext>
                </a:extLst>
              </a:tr>
              <a:tr h="2973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진입일자 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- 14</a:t>
                      </a:r>
                      <a:r>
                        <a:rPr kumimoji="0" lang="ko-KR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일</a:t>
                      </a: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  <a:sym typeface="Arial"/>
                        </a:rPr>
                        <a:t>) 16:00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진입일자 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+ 7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PCB, 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커넥터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altLang="ko-KR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  <a:sym typeface="Arial"/>
                        </a:rPr>
                        <a:t>1020-0085-10020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수취기업 약정해지</a:t>
                      </a: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232651"/>
                  </a:ext>
                </a:extLst>
              </a:tr>
            </a:tbl>
          </a:graphicData>
        </a:graphic>
      </p:graphicFrame>
      <p:sp>
        <p:nvSpPr>
          <p:cNvPr id="14" name="Header">
            <a:extLst>
              <a:ext uri="{FF2B5EF4-FFF2-40B4-BE49-F238E27FC236}">
                <a16:creationId xmlns:a16="http://schemas.microsoft.com/office/drawing/2014/main" id="{6E6187B2-9A90-7B41-4FA0-B59B7869DD7B}"/>
              </a:ext>
            </a:extLst>
          </p:cNvPr>
          <p:cNvSpPr txBox="1"/>
          <p:nvPr/>
        </p:nvSpPr>
        <p:spPr>
          <a:xfrm>
            <a:off x="26650" y="1414688"/>
            <a:ext cx="1231363" cy="227755"/>
          </a:xfrm>
          <a:prstGeom prst="rect">
            <a:avLst/>
          </a:prstGeom>
          <a:noFill/>
        </p:spPr>
        <p:txBody>
          <a:bodyPr wrap="none" lIns="73152" tIns="36576" rIns="73152" bIns="36576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171450">
              <a:buFont typeface="Wingdings" panose="05000000000000000000" pitchFamily="2" charset="2"/>
              <a:buChar char="l"/>
            </a:pPr>
            <a:r>
              <a:rPr lang="ko-KR" altLang="en-US" sz="1000" b="1" dirty="0">
                <a:latin typeface="+mn-ea"/>
                <a:cs typeface="Segoe UI" panose="020B0502040204020203" pitchFamily="34" charset="0"/>
              </a:rPr>
              <a:t>발행결과 내역</a:t>
            </a:r>
            <a:endParaRPr lang="en-US" sz="1000" b="1" dirty="0">
              <a:latin typeface="+mn-ea"/>
              <a:cs typeface="Segoe UI" panose="020B0502040204020203" pitchFamily="34" charset="0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1930ECE8-3F3F-A5BD-F57B-63F055EE31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TR_00014M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A52BAAC-D84C-7319-1145-2841A547F2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>
                <a:latin typeface="+mn-ea"/>
                <a:ea typeface="+mn-ea"/>
              </a:rPr>
              <a:t>발행처리 결과조회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175FBDC-8B7A-098D-41B5-652CDDE4B3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Page</a:t>
            </a:r>
            <a:endParaRPr lang="ko-KR" altLang="en-US" dirty="0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80B56686-8DC3-1AD6-3576-A4A59B81EE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ko-KR" altLang="en-US" sz="800" dirty="0">
                <a:latin typeface="+mn-ea"/>
                <a:ea typeface="+mn-ea"/>
              </a:rPr>
              <a:t>판매기업</a:t>
            </a:r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892861B4-B1D0-E1F0-A82C-D36A9CE76A3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>
                <a:latin typeface="+mn-ea"/>
                <a:ea typeface="+mn-ea"/>
              </a:rPr>
              <a:t>신규</a:t>
            </a:r>
            <a:endParaRPr lang="ko-KR" alt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5013854-0CF0-9596-7413-478E01AECD3C}"/>
              </a:ext>
            </a:extLst>
          </p:cNvPr>
          <p:cNvSpPr txBox="1"/>
          <p:nvPr/>
        </p:nvSpPr>
        <p:spPr>
          <a:xfrm>
            <a:off x="4517" y="945422"/>
            <a:ext cx="2130215" cy="282361"/>
          </a:xfrm>
          <a:prstGeom prst="rect">
            <a:avLst/>
          </a:prstGeom>
          <a:noFill/>
          <a:ln>
            <a:noFill/>
          </a:ln>
        </p:spPr>
        <p:txBody>
          <a:bodyPr wrap="none" lIns="96750" tIns="48375" rIns="96750" bIns="48375" rtlCol="0" anchor="ctr" anchorCtr="0">
            <a:spAutoFit/>
          </a:bodyPr>
          <a:lstStyle/>
          <a:p>
            <a:pPr marL="0" marR="0" indent="0" algn="l" rtl="0">
              <a:spcBef>
                <a:spcPts val="0"/>
              </a:spcBef>
              <a:buSzPct val="25000"/>
              <a:buNone/>
            </a:pPr>
            <a:r>
              <a:rPr lang="en-US" altLang="ko-KR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[</a:t>
            </a:r>
            <a:r>
              <a:rPr lang="ko-KR" altLang="en-US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현금예치발행 </a:t>
            </a:r>
            <a:r>
              <a:rPr lang="en-US" altLang="ko-KR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(</a:t>
            </a:r>
            <a:r>
              <a:rPr lang="ko-KR" altLang="en-US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건별</a:t>
            </a:r>
            <a:r>
              <a:rPr lang="en-US" altLang="ko-KR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)</a:t>
            </a:r>
            <a:r>
              <a:rPr lang="ko-KR" altLang="en-US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 </a:t>
            </a:r>
            <a:r>
              <a:rPr lang="en-US" altLang="ko-KR" sz="1200" b="1" dirty="0">
                <a:solidFill>
                  <a:srgbClr val="FF00FF"/>
                </a:solidFill>
                <a:latin typeface="+mn-ea"/>
                <a:ea typeface="+mn-ea"/>
                <a:sym typeface="Arial"/>
              </a:rPr>
              <a:t>CASE]</a:t>
            </a:r>
            <a:endParaRPr lang="ko-KR" altLang="en-US" sz="1200" b="1" dirty="0">
              <a:solidFill>
                <a:srgbClr val="FF00FF"/>
              </a:solidFill>
              <a:latin typeface="+mn-ea"/>
              <a:ea typeface="+mn-ea"/>
              <a:sym typeface="Arial"/>
            </a:endParaRPr>
          </a:p>
        </p:txBody>
      </p:sp>
      <p:graphicFrame>
        <p:nvGraphicFramePr>
          <p:cNvPr id="48" name="표 47">
            <a:extLst>
              <a:ext uri="{FF2B5EF4-FFF2-40B4-BE49-F238E27FC236}">
                <a16:creationId xmlns:a16="http://schemas.microsoft.com/office/drawing/2014/main" id="{48E99B9B-3A9A-AFF9-39F7-CED5FC24AF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145559"/>
              </p:ext>
            </p:extLst>
          </p:nvPr>
        </p:nvGraphicFramePr>
        <p:xfrm>
          <a:off x="8000824" y="3888924"/>
          <a:ext cx="1898649" cy="131064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3605939179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25898122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발행결과 내역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1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판매기업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발행처리 결과조회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45144298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71513DFE-34BB-2946-A5BE-19FB95D64C4E}"/>
              </a:ext>
            </a:extLst>
          </p:cNvPr>
          <p:cNvSpPr txBox="1"/>
          <p:nvPr/>
        </p:nvSpPr>
        <p:spPr>
          <a:xfrm>
            <a:off x="1914068" y="1430909"/>
            <a:ext cx="1224136" cy="205881"/>
          </a:xfrm>
          <a:prstGeom prst="rect">
            <a:avLst/>
          </a:prstGeom>
        </p:spPr>
        <p:txBody>
          <a:bodyPr wrap="square" lIns="36000" tIns="36000" rIns="36000" bIns="36000" rtlCol="0" anchor="ctr">
            <a:spAutoFit/>
          </a:bodyPr>
          <a:lstStyle/>
          <a:p>
            <a:pPr marL="0" marR="0" lvl="0" indent="0" defTabSz="91440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총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건 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srgbClr val="E0403D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/n </a:t>
            </a:r>
            <a:r>
              <a:rPr kumimoji="0" lang="ko-KR" altLang="en-US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페이지</a:t>
            </a:r>
            <a:r>
              <a:rPr kumimoji="0" lang="en-US" altLang="ko-KR" sz="800" b="0" i="0" u="none" strike="noStrike" kern="0" cap="none" spc="-46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ko-KR" altLang="en-US" sz="800" b="0" i="0" u="none" strike="noStrike" kern="0" cap="none" spc="-46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97745BC-3063-3F30-953B-3332EE962C4D}"/>
              </a:ext>
            </a:extLst>
          </p:cNvPr>
          <p:cNvGrpSpPr/>
          <p:nvPr/>
        </p:nvGrpSpPr>
        <p:grpSpPr>
          <a:xfrm>
            <a:off x="1258013" y="1418941"/>
            <a:ext cx="599985" cy="225127"/>
            <a:chOff x="1241006" y="2738913"/>
            <a:chExt cx="599985" cy="225127"/>
          </a:xfrm>
        </p:grpSpPr>
        <p:sp>
          <p:nvSpPr>
            <p:cNvPr id="21" name="모서리가 둥근 직사각형 164">
              <a:extLst>
                <a:ext uri="{FF2B5EF4-FFF2-40B4-BE49-F238E27FC236}">
                  <a16:creationId xmlns:a16="http://schemas.microsoft.com/office/drawing/2014/main" id="{13EB7284-FA4A-0BD1-D274-0A5FC4351517}"/>
                </a:ext>
              </a:extLst>
            </p:cNvPr>
            <p:cNvSpPr/>
            <p:nvPr/>
          </p:nvSpPr>
          <p:spPr>
            <a:xfrm>
              <a:off x="1241006" y="2738913"/>
              <a:ext cx="599985" cy="216000"/>
            </a:xfrm>
            <a:prstGeom prst="roundRect">
              <a:avLst>
                <a:gd name="adj" fmla="val 7253"/>
              </a:avLst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79200" rIns="108000" bIns="79200" rtlCol="0" anchor="ctr">
              <a:noAutofit/>
            </a:bodyPr>
            <a:lstStyle/>
            <a:p>
              <a:r>
                <a:rPr lang="en-US" altLang="ko-KR" sz="900" spc="-60">
                  <a:solidFill>
                    <a:schemeClr val="tx1"/>
                  </a:solidFill>
                  <a:effectLst/>
                  <a:latin typeface="+mn-ea"/>
                </a:rPr>
                <a:t>50</a:t>
              </a:r>
            </a:p>
          </p:txBody>
        </p:sp>
        <p:sp>
          <p:nvSpPr>
            <p:cNvPr id="44" name="TextBox 56">
              <a:extLst>
                <a:ext uri="{FF2B5EF4-FFF2-40B4-BE49-F238E27FC236}">
                  <a16:creationId xmlns:a16="http://schemas.microsoft.com/office/drawing/2014/main" id="{70FC4E18-3827-6C43-042B-A70DF64481F6}"/>
                </a:ext>
              </a:extLst>
            </p:cNvPr>
            <p:cNvSpPr txBox="1"/>
            <p:nvPr/>
          </p:nvSpPr>
          <p:spPr>
            <a:xfrm>
              <a:off x="1549898" y="2743235"/>
              <a:ext cx="165151" cy="2208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6750" tIns="48375" rIns="96750" bIns="48375" rtlCol="0" anchor="ctr" anchorCtr="0"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rtl="0">
                <a:spcBef>
                  <a:spcPts val="0"/>
                </a:spcBef>
                <a:buSzPct val="25000"/>
                <a:buNone/>
              </a:pPr>
              <a:r>
                <a:rPr lang="ko-KR" altLang="en-US" sz="800" dirty="0">
                  <a:latin typeface="+mn-ea"/>
                  <a:cs typeface="Arial"/>
                  <a:sym typeface="Arial"/>
                </a:rPr>
                <a:t>▼</a:t>
              </a:r>
            </a:p>
          </p:txBody>
        </p:sp>
      </p:grpSp>
      <p:sp>
        <p:nvSpPr>
          <p:cNvPr id="55" name="타원 54">
            <a:extLst>
              <a:ext uri="{FF2B5EF4-FFF2-40B4-BE49-F238E27FC236}">
                <a16:creationId xmlns:a16="http://schemas.microsoft.com/office/drawing/2014/main" id="{B7440CE9-57DB-468A-4C44-A3D85D32795F}"/>
              </a:ext>
            </a:extLst>
          </p:cNvPr>
          <p:cNvSpPr/>
          <p:nvPr/>
        </p:nvSpPr>
        <p:spPr>
          <a:xfrm>
            <a:off x="2827189" y="1439314"/>
            <a:ext cx="161925" cy="161925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Ins="90000" rtlCol="0" anchor="ctr" anchorCtr="0"/>
          <a:lstStyle/>
          <a:p>
            <a:pPr algn="ctr"/>
            <a:r>
              <a:rPr lang="en-US" altLang="ko-KR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D30296E-3799-F50C-ADBC-9D6BE3285E4F}"/>
              </a:ext>
            </a:extLst>
          </p:cNvPr>
          <p:cNvSpPr/>
          <p:nvPr/>
        </p:nvSpPr>
        <p:spPr>
          <a:xfrm>
            <a:off x="94688" y="1999565"/>
            <a:ext cx="9647994" cy="2749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599816D-2C59-3E45-59AD-C6C47579ADED}"/>
              </a:ext>
            </a:extLst>
          </p:cNvPr>
          <p:cNvSpPr/>
          <p:nvPr/>
        </p:nvSpPr>
        <p:spPr>
          <a:xfrm>
            <a:off x="94688" y="3184769"/>
            <a:ext cx="6002752" cy="27495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AB11A76-41EE-16F1-F012-0E3AACF5BBA7}"/>
              </a:ext>
            </a:extLst>
          </p:cNvPr>
          <p:cNvSpPr/>
          <p:nvPr/>
        </p:nvSpPr>
        <p:spPr>
          <a:xfrm>
            <a:off x="94688" y="2317024"/>
            <a:ext cx="9647994" cy="53587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A5C0163-1EDA-E386-AA64-B81EBA75C540}"/>
              </a:ext>
            </a:extLst>
          </p:cNvPr>
          <p:cNvSpPr/>
          <p:nvPr/>
        </p:nvSpPr>
        <p:spPr>
          <a:xfrm>
            <a:off x="94688" y="3494289"/>
            <a:ext cx="6002752" cy="53587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</a:endParaRPr>
          </a:p>
        </p:txBody>
      </p:sp>
      <p:sp>
        <p:nvSpPr>
          <p:cNvPr id="9" name="모서리가 둥근 직사각형 8">
            <a:extLst>
              <a:ext uri="{FF2B5EF4-FFF2-40B4-BE49-F238E27FC236}">
                <a16:creationId xmlns:a16="http://schemas.microsoft.com/office/drawing/2014/main" id="{EC4CB0E2-EE0F-3DE7-BF13-C1E085CEBA52}"/>
              </a:ext>
            </a:extLst>
          </p:cNvPr>
          <p:cNvSpPr/>
          <p:nvPr/>
        </p:nvSpPr>
        <p:spPr>
          <a:xfrm>
            <a:off x="7177976" y="5939183"/>
            <a:ext cx="1155762" cy="393079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데모사이트 홈</a:t>
            </a:r>
            <a:endParaRPr lang="en-US" altLang="ko-KR" sz="900" b="1" dirty="0">
              <a:solidFill>
                <a:srgbClr val="4D65E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4F2C8725-6BA4-0211-9560-7C8D9E7BF7E1}"/>
              </a:ext>
            </a:extLst>
          </p:cNvPr>
          <p:cNvSpPr/>
          <p:nvPr/>
        </p:nvSpPr>
        <p:spPr>
          <a:xfrm>
            <a:off x="7164433" y="5914195"/>
            <a:ext cx="2578250" cy="448754"/>
          </a:xfrm>
          <a:prstGeom prst="rect">
            <a:avLst/>
          </a:prstGeom>
          <a:noFill/>
          <a:ln>
            <a:solidFill>
              <a:srgbClr val="EE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6AF7D31-83D1-D2EF-C785-C9BEC009F71F}"/>
              </a:ext>
            </a:extLst>
          </p:cNvPr>
          <p:cNvSpPr/>
          <p:nvPr/>
        </p:nvSpPr>
        <p:spPr>
          <a:xfrm>
            <a:off x="7162383" y="5755029"/>
            <a:ext cx="427050" cy="161116"/>
          </a:xfrm>
          <a:prstGeom prst="rect">
            <a:avLst/>
          </a:prstGeom>
          <a:solidFill>
            <a:srgbClr val="EE0000"/>
          </a:solidFill>
          <a:ln>
            <a:solidFill>
              <a:srgbClr val="EE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맑은 고딕" panose="020B0503020000020004" pitchFamily="50" charset="-127"/>
              </a:rPr>
              <a:t>신규</a:t>
            </a:r>
          </a:p>
        </p:txBody>
      </p:sp>
      <p:sp>
        <p:nvSpPr>
          <p:cNvPr id="16" name="모서리가 둥근 직사각형 8">
            <a:extLst>
              <a:ext uri="{FF2B5EF4-FFF2-40B4-BE49-F238E27FC236}">
                <a16:creationId xmlns:a16="http://schemas.microsoft.com/office/drawing/2014/main" id="{1D59343F-D298-1619-3409-67D9F703AFDC}"/>
              </a:ext>
            </a:extLst>
          </p:cNvPr>
          <p:cNvSpPr/>
          <p:nvPr/>
        </p:nvSpPr>
        <p:spPr>
          <a:xfrm>
            <a:off x="8500712" y="5939183"/>
            <a:ext cx="1155762" cy="393079"/>
          </a:xfrm>
          <a:prstGeom prst="roundRect">
            <a:avLst>
              <a:gd name="adj" fmla="val 6142"/>
            </a:avLst>
          </a:prstGeom>
          <a:solidFill>
            <a:schemeClr val="bg1"/>
          </a:solidFill>
          <a:ln w="9525">
            <a:solidFill>
              <a:srgbClr val="4D65E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900" b="1" dirty="0">
                <a:solidFill>
                  <a:srgbClr val="4D65E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수취채권 양도발행</a:t>
            </a:r>
            <a:endParaRPr lang="en-US" altLang="ko-KR" sz="900" b="1" dirty="0">
              <a:solidFill>
                <a:srgbClr val="4D65E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8966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4CE53F-E13D-53E2-BD50-A92989C36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제목 28">
            <a:extLst>
              <a:ext uri="{FF2B5EF4-FFF2-40B4-BE49-F238E27FC236}">
                <a16:creationId xmlns:a16="http://schemas.microsoft.com/office/drawing/2014/main" id="{B749CF54-D003-143E-26FE-54956261AE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AI_00026P</a:t>
            </a:r>
            <a:endParaRPr lang="ko-KR" altLang="en-US" dirty="0"/>
          </a:p>
        </p:txBody>
      </p:sp>
      <p:sp>
        <p:nvSpPr>
          <p:cNvPr id="8" name="부제목 7">
            <a:extLst>
              <a:ext uri="{FF2B5EF4-FFF2-40B4-BE49-F238E27FC236}">
                <a16:creationId xmlns:a16="http://schemas.microsoft.com/office/drawing/2014/main" id="{60008FE4-7338-D419-CB16-64AD044EB0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외상매출채권 발행상세</a:t>
            </a:r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6D85AE0C-9227-6059-0B6B-336E83CE65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Popup</a:t>
            </a:r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FF2A4747-0C0A-B9B3-875A-843D1547D2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0" name="텍스트 개체 틀 29">
            <a:extLst>
              <a:ext uri="{FF2B5EF4-FFF2-40B4-BE49-F238E27FC236}">
                <a16:creationId xmlns:a16="http://schemas.microsoft.com/office/drawing/2014/main" id="{1DB8A3A3-C749-7FB5-9F91-3F078B686D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신규</a:t>
            </a:r>
          </a:p>
        </p:txBody>
      </p:sp>
      <p:graphicFrame>
        <p:nvGraphicFramePr>
          <p:cNvPr id="4" name="표 개체 틀 17">
            <a:extLst>
              <a:ext uri="{FF2B5EF4-FFF2-40B4-BE49-F238E27FC236}">
                <a16:creationId xmlns:a16="http://schemas.microsoft.com/office/drawing/2014/main" id="{940D2488-3565-D302-8642-1518993C4ECB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3795423143"/>
              </p:ext>
            </p:extLst>
          </p:nvPr>
        </p:nvGraphicFramePr>
        <p:xfrm>
          <a:off x="7994650" y="1098550"/>
          <a:ext cx="1898649" cy="176784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725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※</a:t>
                      </a:r>
                      <a:endParaRPr lang="ko-KR" altLang="en-US" sz="800" b="1" dirty="0"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800" b="1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상생매출채권 </a:t>
                      </a:r>
                      <a:r>
                        <a:rPr lang="ko-KR" altLang="en-US" sz="800" b="1" kern="1200" dirty="0" err="1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발행상세</a:t>
                      </a:r>
                      <a:endParaRPr lang="en-US" altLang="ko-KR" sz="800" b="1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FF00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핑크색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사용자 직접입력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accent2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주황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더미데이터 노출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rgbClr val="00B05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초록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사용자 입력내용 노출 영역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marL="92075" indent="-92075" latinLnBrk="1">
                        <a:buFontTx/>
                        <a:buChar char="-"/>
                      </a:pPr>
                      <a:r>
                        <a:rPr lang="ko-KR" altLang="en-US" sz="8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회색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ko-KR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ko-KR" altLang="en-US" sz="800" b="0" kern="1200" dirty="0">
                          <a:solidFill>
                            <a:srgbClr val="000000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비활성화 영역</a:t>
                      </a:r>
                      <a:endParaRPr lang="en-US" altLang="ko-KR" sz="800" b="0" kern="1200" dirty="0">
                        <a:solidFill>
                          <a:srgbClr val="000000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92075" indent="-92075" latinLnBrk="1">
                        <a:buFontTx/>
                        <a:buChar char="-"/>
                      </a:pPr>
                      <a:endParaRPr lang="en-US" altLang="ko-KR" sz="800" b="0" kern="1200" baseline="0" dirty="0">
                        <a:solidFill>
                          <a:srgbClr val="3399FF"/>
                        </a:solidFill>
                        <a:latin typeface="+mn-ea"/>
                        <a:ea typeface="맑은 고딕" panose="020B0503020000020004" pitchFamily="50" charset="-127"/>
                        <a:cs typeface="Arial"/>
                        <a:sym typeface="Wingdings" panose="05000000000000000000" pitchFamily="2" charset="2"/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※ </a:t>
                      </a:r>
                      <a:r>
                        <a:rPr lang="ko-KR" altLang="en-US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기능 참고 </a:t>
                      </a:r>
                      <a:r>
                        <a:rPr lang="en-US" altLang="ko-KR" sz="800" b="0" kern="1200" baseline="0" dirty="0">
                          <a:solidFill>
                            <a:srgbClr val="3399FF"/>
                          </a:solidFill>
                          <a:latin typeface="+mn-ea"/>
                          <a:ea typeface="맑은 고딕" panose="020B0503020000020004" pitchFamily="50" charset="-127"/>
                          <a:cs typeface="Arial"/>
                          <a:sym typeface="Wingdings" panose="05000000000000000000" pitchFamily="2" charset="2"/>
                        </a:rPr>
                        <a:t>: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구매기업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)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화면설계서 </a:t>
                      </a:r>
                      <a:r>
                        <a:rPr lang="en-US" altLang="ko-KR" sz="800" baseline="0" dirty="0">
                          <a:solidFill>
                            <a:srgbClr val="3399FF"/>
                          </a:solidFill>
                        </a:rPr>
                        <a:t>&gt; </a:t>
                      </a:r>
                      <a:r>
                        <a:rPr lang="ko-KR" altLang="en-US" sz="800" baseline="0" dirty="0">
                          <a:solidFill>
                            <a:srgbClr val="3399FF"/>
                          </a:solidFill>
                        </a:rPr>
                        <a:t>발행처리 결과조회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6765078"/>
                  </a:ext>
                </a:extLst>
              </a:tr>
              <a:tr h="172566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[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인쇄</a:t>
                      </a:r>
                      <a:r>
                        <a:rPr lang="en-US" altLang="ko-KR" sz="800" b="1" dirty="0">
                          <a:latin typeface="+mn-ea"/>
                          <a:ea typeface="+mn-ea"/>
                        </a:rPr>
                        <a:t>] </a:t>
                      </a:r>
                      <a:r>
                        <a:rPr lang="ko-KR" altLang="en-US" sz="800" b="1" dirty="0">
                          <a:latin typeface="+mn-ea"/>
                          <a:ea typeface="+mn-ea"/>
                        </a:rPr>
                        <a:t>버튼 </a:t>
                      </a:r>
                      <a:endParaRPr lang="en-US" altLang="ko-KR" sz="800" b="1" dirty="0">
                        <a:latin typeface="+mn-ea"/>
                        <a:ea typeface="+mn-ea"/>
                      </a:endParaRPr>
                    </a:p>
                    <a:p>
                      <a:pPr algn="l" latinLnBrk="1"/>
                      <a:r>
                        <a:rPr lang="en-US" altLang="ko-KR" sz="800" b="0" dirty="0">
                          <a:latin typeface="+mn-ea"/>
                          <a:ea typeface="+mn-ea"/>
                        </a:rPr>
                        <a:t>- </a:t>
                      </a:r>
                      <a:r>
                        <a:rPr lang="ko-KR" altLang="en-US" sz="800" b="0" dirty="0" err="1">
                          <a:latin typeface="+mn-ea"/>
                          <a:ea typeface="+mn-ea"/>
                        </a:rPr>
                        <a:t>히든</a:t>
                      </a:r>
                      <a:r>
                        <a:rPr lang="ko-KR" altLang="en-US" sz="800" b="0" dirty="0">
                          <a:latin typeface="+mn-ea"/>
                          <a:ea typeface="+mn-ea"/>
                        </a:rPr>
                        <a:t> 처리</a:t>
                      </a: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endParaRPr lang="ko-KR" altLang="en-US" sz="800" baseline="0" dirty="0">
                        <a:solidFill>
                          <a:srgbClr val="3399FF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2492600"/>
                  </a:ext>
                </a:extLst>
              </a:tr>
            </a:tbl>
          </a:graphicData>
        </a:graphic>
      </p:graphicFrame>
      <p:sp>
        <p:nvSpPr>
          <p:cNvPr id="32" name="텍스트 개체 틀 31">
            <a:extLst>
              <a:ext uri="{FF2B5EF4-FFF2-40B4-BE49-F238E27FC236}">
                <a16:creationId xmlns:a16="http://schemas.microsoft.com/office/drawing/2014/main" id="{1BAA6BAE-DB3F-D2F7-E08D-FA82672A62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ko-KR" altLang="en-US" dirty="0"/>
              <a:t>상생매출채권 </a:t>
            </a:r>
            <a:r>
              <a:rPr lang="ko-KR" altLang="en-US" dirty="0" err="1"/>
              <a:t>발행상세</a:t>
            </a:r>
            <a:endParaRPr lang="ko-KR" altLang="en-US" dirty="0"/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FFF11B30-1BEB-9C1A-EAC8-2FFB82F63A47}"/>
              </a:ext>
            </a:extLst>
          </p:cNvPr>
          <p:cNvGraphicFramePr>
            <a:graphicFrameLocks noGrp="1"/>
          </p:cNvGraphicFramePr>
          <p:nvPr/>
        </p:nvGraphicFramePr>
        <p:xfrm>
          <a:off x="784759" y="2053053"/>
          <a:ext cx="5842378" cy="115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331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778867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017854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973326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 기업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국민테크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채권유형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6315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사업자번호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105-85-00005</a:t>
                      </a:r>
                      <a:endParaRPr lang="ko-KR" altLang="en-US" sz="900" b="0" dirty="0">
                        <a:solidFill>
                          <a:srgbClr val="EE2E62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10003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수취 기업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신규전자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en-US" altLang="ko-KR" sz="900" b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900" b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91043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>
                          <a:latin typeface="+mn-ea"/>
                          <a:ea typeface="+mn-ea"/>
                        </a:rPr>
                        <a:t>사업자번호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110-85-00010</a:t>
                      </a:r>
                      <a:endParaRPr lang="ko-KR" altLang="en-US" sz="900" b="0" dirty="0">
                        <a:solidFill>
                          <a:srgbClr val="EE2E62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latin typeface="+mn-ea"/>
                          <a:ea typeface="+mn-ea"/>
                        </a:rPr>
                        <a:t>10002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1572451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462B2992-760E-2AA2-ED61-3FF4F21B1B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582737"/>
              </p:ext>
            </p:extLst>
          </p:nvPr>
        </p:nvGraphicFramePr>
        <p:xfrm>
          <a:off x="775794" y="3253640"/>
          <a:ext cx="5842378" cy="28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330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1778868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155118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1836062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그룹명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YYYYMMDD100030006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9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0482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채권번호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9000000003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채권상태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6078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담보채권번호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담보채권발행기업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종합상사㈜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발행일자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실제 신청일자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900" b="1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900" b="1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544049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만기일자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900" b="1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채권단계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9206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취소요청일자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할인금액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</a:t>
                      </a:r>
                      <a:endParaRPr lang="ko-KR" altLang="en-US" sz="900" b="0" dirty="0">
                        <a:solidFill>
                          <a:srgbClr val="EE2E62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61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취소일자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선정산금액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97639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완제일자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재발행금액</a:t>
                      </a:r>
                    </a:p>
                  </a:txBody>
                  <a:tcPr marL="72000" marR="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3334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지급정지여부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할인정지여부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원인품목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사용자 </a:t>
                      </a:r>
                      <a:r>
                        <a:rPr lang="ko-KR" altLang="en-US" sz="900" b="1" dirty="0" err="1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입력값</a:t>
                      </a:r>
                      <a:r>
                        <a:rPr lang="en-US" altLang="ko-KR" sz="900" b="1" dirty="0">
                          <a:solidFill>
                            <a:srgbClr val="00B05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900" b="1" dirty="0">
                        <a:solidFill>
                          <a:srgbClr val="00B050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 err="1">
                          <a:latin typeface="+mn-ea"/>
                          <a:ea typeface="+mn-ea"/>
                        </a:rPr>
                        <a:t>재발행정지여부</a:t>
                      </a:r>
                      <a:endParaRPr lang="ko-KR" altLang="en-US" sz="900" b="0" dirty="0"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정상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7193DAEA-0574-5271-C68D-B7744E0B3842}"/>
              </a:ext>
            </a:extLst>
          </p:cNvPr>
          <p:cNvSpPr/>
          <p:nvPr/>
        </p:nvSpPr>
        <p:spPr>
          <a:xfrm>
            <a:off x="717142" y="2016085"/>
            <a:ext cx="5941473" cy="419824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861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846D3-6034-FB7E-B00B-0BDB65ED3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D13454-5F2E-538E-94DD-82DA93B6A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04. Appendix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C041CA0-69E1-A975-74AD-AEED34D7AD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업무사이트</a:t>
            </a:r>
          </a:p>
        </p:txBody>
      </p:sp>
    </p:spTree>
    <p:extLst>
      <p:ext uri="{BB962C8B-B14F-4D97-AF65-F5344CB8AC3E}">
        <p14:creationId xmlns:p14="http://schemas.microsoft.com/office/powerpoint/2010/main" val="33498285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D32E2F-BEE3-E95D-119A-F9E40D3F2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더미데이터 기본 </a:t>
            </a:r>
            <a:r>
              <a:rPr lang="en-US" altLang="ko-KR" dirty="0"/>
              <a:t>SET</a:t>
            </a:r>
            <a:endParaRPr lang="ko-KR" altLang="en-US" dirty="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E50207F6-6DDB-645D-E10E-6B3449E94DC6}"/>
              </a:ext>
            </a:extLst>
          </p:cNvPr>
          <p:cNvSpPr txBox="1">
            <a:spLocks/>
          </p:cNvSpPr>
          <p:nvPr/>
        </p:nvSpPr>
        <p:spPr>
          <a:xfrm>
            <a:off x="226200" y="908528"/>
            <a:ext cx="9453600" cy="432000"/>
          </a:xfrm>
          <a:prstGeom prst="rect">
            <a:avLst/>
          </a:prstGeom>
        </p:spPr>
        <p:txBody>
          <a:bodyPr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kumimoji="1" lang="ko-KR" altLang="en-US" sz="2000" b="1" i="0" u="none" strike="noStrike" kern="1200" cap="none">
                <a:solidFill>
                  <a:srgbClr val="000000"/>
                </a:solidFill>
                <a:latin typeface="+mn-ea"/>
                <a:ea typeface="+mn-ea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 dirty="0"/>
          </a:p>
        </p:txBody>
      </p:sp>
      <p:sp>
        <p:nvSpPr>
          <p:cNvPr id="5" name="텍스트 개체 틀 31">
            <a:extLst>
              <a:ext uri="{FF2B5EF4-FFF2-40B4-BE49-F238E27FC236}">
                <a16:creationId xmlns:a16="http://schemas.microsoft.com/office/drawing/2014/main" id="{7F82DED5-3BEF-49A8-F968-263440E494C9}"/>
              </a:ext>
            </a:extLst>
          </p:cNvPr>
          <p:cNvSpPr txBox="1">
            <a:spLocks/>
          </p:cNvSpPr>
          <p:nvPr/>
        </p:nvSpPr>
        <p:spPr>
          <a:xfrm>
            <a:off x="226200" y="1124528"/>
            <a:ext cx="4469851" cy="25186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68288" indent="-268288">
              <a:buFont typeface="Wingdings" panose="05000000000000000000" pitchFamily="2" charset="2"/>
              <a:buChar char="l"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구매기업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84278E5A-6C43-78D3-BBED-2AF07B59D8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243810"/>
              </p:ext>
            </p:extLst>
          </p:nvPr>
        </p:nvGraphicFramePr>
        <p:xfrm>
          <a:off x="307677" y="1460312"/>
          <a:ext cx="9230769" cy="115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248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2810553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608177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3117791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사업자명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종합상사㈜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사업자등록번호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100-85-00000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55432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0001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결제계좌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KB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증권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1000-0085-10000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865828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발행한도금액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10,000,000,000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발행잔액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2,500,000,000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12111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발행가능금액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7,500,000,000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약정만기일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진입시점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+ 1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년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03086"/>
                  </a:ext>
                </a:extLst>
              </a:tr>
            </a:tbl>
          </a:graphicData>
        </a:graphic>
      </p:graphicFrame>
      <p:sp>
        <p:nvSpPr>
          <p:cNvPr id="7" name="텍스트 개체 틀 31">
            <a:extLst>
              <a:ext uri="{FF2B5EF4-FFF2-40B4-BE49-F238E27FC236}">
                <a16:creationId xmlns:a16="http://schemas.microsoft.com/office/drawing/2014/main" id="{05BD71B0-857D-1148-D823-48DDB4370836}"/>
              </a:ext>
            </a:extLst>
          </p:cNvPr>
          <p:cNvSpPr txBox="1">
            <a:spLocks/>
          </p:cNvSpPr>
          <p:nvPr/>
        </p:nvSpPr>
        <p:spPr>
          <a:xfrm>
            <a:off x="226200" y="2762692"/>
            <a:ext cx="4469851" cy="25186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68288" indent="-268288">
              <a:buFont typeface="Wingdings" panose="05000000000000000000" pitchFamily="2" charset="2"/>
              <a:buChar char="l"/>
            </a:pP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차 판매기업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수취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발행용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C17E99F7-5F96-C561-2BE0-4F9DB78C39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872066"/>
              </p:ext>
            </p:extLst>
          </p:nvPr>
        </p:nvGraphicFramePr>
        <p:xfrm>
          <a:off x="307677" y="3098476"/>
          <a:ext cx="9230769" cy="86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248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2810553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608177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3117791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사업자명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국민테크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사업자등록번호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105-85-00005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55432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10003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결제계좌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국민은행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1005-0085-10005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865828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현금예치계좌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KB</a:t>
                      </a: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증권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1020-0085-10020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05169"/>
                  </a:ext>
                </a:extLst>
              </a:tr>
            </a:tbl>
          </a:graphicData>
        </a:graphic>
      </p:graphicFrame>
      <p:sp>
        <p:nvSpPr>
          <p:cNvPr id="9" name="텍스트 개체 틀 31">
            <a:extLst>
              <a:ext uri="{FF2B5EF4-FFF2-40B4-BE49-F238E27FC236}">
                <a16:creationId xmlns:a16="http://schemas.microsoft.com/office/drawing/2014/main" id="{9E25C4A5-A623-2AFF-57B8-869F8F0133B1}"/>
              </a:ext>
            </a:extLst>
          </p:cNvPr>
          <p:cNvSpPr txBox="1">
            <a:spLocks/>
          </p:cNvSpPr>
          <p:nvPr/>
        </p:nvSpPr>
        <p:spPr>
          <a:xfrm>
            <a:off x="226200" y="4106004"/>
            <a:ext cx="4469851" cy="25186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68288" indent="-268288">
              <a:buFont typeface="Wingdings" panose="05000000000000000000" pitchFamily="2" charset="2"/>
              <a:buChar char="l"/>
            </a:pP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차 판매기업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수취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조회용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7D63B7D1-C423-7A5C-FFF1-694A93B393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854391"/>
              </p:ext>
            </p:extLst>
          </p:nvPr>
        </p:nvGraphicFramePr>
        <p:xfrm>
          <a:off x="307677" y="4441788"/>
          <a:ext cx="9230769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248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2810553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608177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3117791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사업자명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신규전자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사업자등록번호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110-85-00010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55432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10002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결제계좌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국민은행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1010-0085-10010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8658282"/>
                  </a:ext>
                </a:extLst>
              </a:tr>
            </a:tbl>
          </a:graphicData>
        </a:graphic>
      </p:graphicFrame>
      <p:sp>
        <p:nvSpPr>
          <p:cNvPr id="11" name="텍스트 개체 틀 31">
            <a:extLst>
              <a:ext uri="{FF2B5EF4-FFF2-40B4-BE49-F238E27FC236}">
                <a16:creationId xmlns:a16="http://schemas.microsoft.com/office/drawing/2014/main" id="{41BA55A9-BD32-0552-B9D3-CE162760B909}"/>
              </a:ext>
            </a:extLst>
          </p:cNvPr>
          <p:cNvSpPr txBox="1">
            <a:spLocks/>
          </p:cNvSpPr>
          <p:nvPr/>
        </p:nvSpPr>
        <p:spPr>
          <a:xfrm>
            <a:off x="226200" y="5343052"/>
            <a:ext cx="4469851" cy="25186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68288" indent="-268288">
              <a:buFont typeface="Wingdings" panose="05000000000000000000" pitchFamily="2" charset="2"/>
              <a:buChar char="l"/>
            </a:pP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차 판매기업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조회용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7114FCAD-C9BE-5C14-17B8-E49A0FD3CB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17472"/>
              </p:ext>
            </p:extLst>
          </p:nvPr>
        </p:nvGraphicFramePr>
        <p:xfrm>
          <a:off x="307677" y="5678836"/>
          <a:ext cx="9230769" cy="5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248">
                  <a:extLst>
                    <a:ext uri="{9D8B030D-6E8A-4147-A177-3AD203B41FA5}">
                      <a16:colId xmlns:a16="http://schemas.microsoft.com/office/drawing/2014/main" val="341247215"/>
                    </a:ext>
                  </a:extLst>
                </a:gridCol>
                <a:gridCol w="2810553">
                  <a:extLst>
                    <a:ext uri="{9D8B030D-6E8A-4147-A177-3AD203B41FA5}">
                      <a16:colId xmlns:a16="http://schemas.microsoft.com/office/drawing/2014/main" val="1124628448"/>
                    </a:ext>
                  </a:extLst>
                </a:gridCol>
                <a:gridCol w="1608177">
                  <a:extLst>
                    <a:ext uri="{9D8B030D-6E8A-4147-A177-3AD203B41FA5}">
                      <a16:colId xmlns:a16="http://schemas.microsoft.com/office/drawing/2014/main" val="1084385220"/>
                    </a:ext>
                  </a:extLst>
                </a:gridCol>
                <a:gridCol w="3117791">
                  <a:extLst>
                    <a:ext uri="{9D8B030D-6E8A-4147-A177-3AD203B41FA5}">
                      <a16:colId xmlns:a16="http://schemas.microsoft.com/office/drawing/2014/main" val="40440564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사업자명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서원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MRO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사업자등록번호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115-85-00015</a:t>
                      </a:r>
                      <a:endParaRPr kumimoji="0" lang="ko-KR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55432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기업번호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10001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 b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결제계좌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국민은행 </a:t>
                      </a:r>
                      <a:r>
                        <a:rPr kumimoji="0" lang="en-US" altLang="ko-KR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1015-0085-10015</a:t>
                      </a:r>
                    </a:p>
                  </a:txBody>
                  <a:tcPr marL="72000" marR="36000" marT="36000" marB="3600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86582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42072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7DFDCD5-0B4F-86BC-E251-26AF01275ECE}"/>
              </a:ext>
            </a:extLst>
          </p:cNvPr>
          <p:cNvSpPr txBox="1"/>
          <p:nvPr/>
        </p:nvSpPr>
        <p:spPr>
          <a:xfrm>
            <a:off x="4073236" y="2992583"/>
            <a:ext cx="19287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ko-KR" sz="6600" b="1" dirty="0">
                <a:latin typeface="+mn-ea"/>
                <a:ea typeface="+mn-ea"/>
              </a:rPr>
              <a:t>EOD</a:t>
            </a:r>
            <a:endParaRPr lang="ko-KR" altLang="en-US" sz="66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5032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업무사이트 레이아웃</a:t>
            </a:r>
            <a:r>
              <a:rPr lang="en-US" altLang="ko-KR" dirty="0"/>
              <a:t>(</a:t>
            </a:r>
            <a:r>
              <a:rPr lang="ko-KR" altLang="en-US" dirty="0"/>
              <a:t>데모</a:t>
            </a:r>
            <a:r>
              <a:rPr lang="en-US" altLang="ko-KR" dirty="0"/>
              <a:t>)</a:t>
            </a:r>
            <a:endParaRPr lang="ko-KR" altLang="en-US" dirty="0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ACC41281-011F-3EB4-6E49-DC4A7C76A31D}"/>
              </a:ext>
            </a:extLst>
          </p:cNvPr>
          <p:cNvGrpSpPr/>
          <p:nvPr/>
        </p:nvGrpSpPr>
        <p:grpSpPr>
          <a:xfrm>
            <a:off x="498265" y="2116960"/>
            <a:ext cx="5978735" cy="4121914"/>
            <a:chOff x="498265" y="1352549"/>
            <a:chExt cx="5978735" cy="4886325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D05F6DF2-49C0-41D7-8B58-E7F5D58AB2FF}"/>
                </a:ext>
              </a:extLst>
            </p:cNvPr>
            <p:cNvSpPr/>
            <p:nvPr/>
          </p:nvSpPr>
          <p:spPr>
            <a:xfrm>
              <a:off x="498265" y="1352549"/>
              <a:ext cx="5978735" cy="4886325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algn="r" rtl="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Arial Rounded MT Bold" pitchFamily="34" charset="0"/>
                  <a:ea typeface="HY헤드라인M" pitchFamily="18" charset="-127"/>
                  <a:cs typeface="+mn-cs"/>
                </a:defRPr>
              </a:lvl1pPr>
              <a:lvl2pPr marL="457200" algn="r" rtl="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Arial Rounded MT Bold" pitchFamily="34" charset="0"/>
                  <a:ea typeface="HY헤드라인M" pitchFamily="18" charset="-127"/>
                  <a:cs typeface="+mn-cs"/>
                </a:defRPr>
              </a:lvl2pPr>
              <a:lvl3pPr marL="914400" algn="r" rtl="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Arial Rounded MT Bold" pitchFamily="34" charset="0"/>
                  <a:ea typeface="HY헤드라인M" pitchFamily="18" charset="-127"/>
                  <a:cs typeface="+mn-cs"/>
                </a:defRPr>
              </a:lvl3pPr>
              <a:lvl4pPr marL="1371600" algn="r" rtl="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Arial Rounded MT Bold" pitchFamily="34" charset="0"/>
                  <a:ea typeface="HY헤드라인M" pitchFamily="18" charset="-127"/>
                  <a:cs typeface="+mn-cs"/>
                </a:defRPr>
              </a:lvl4pPr>
              <a:lvl5pPr marL="1828800" algn="r" rtl="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defRPr kumimoji="1" sz="1300" kern="1200">
                  <a:solidFill>
                    <a:schemeClr val="tx1"/>
                  </a:solidFill>
                  <a:latin typeface="Arial Rounded MT Bold" pitchFamily="34" charset="0"/>
                  <a:ea typeface="HY헤드라인M" pitchFamily="18" charset="-127"/>
                  <a:cs typeface="+mn-cs"/>
                </a:defRPr>
              </a:lvl5pPr>
              <a:lvl6pPr marL="2286000" algn="l" defTabSz="914400" rtl="0" eaLnBrk="1" latinLnBrk="0" hangingPunct="1">
                <a:defRPr kumimoji="1" sz="1300" kern="1200">
                  <a:solidFill>
                    <a:schemeClr val="tx1"/>
                  </a:solidFill>
                  <a:latin typeface="Arial Rounded MT Bold" pitchFamily="34" charset="0"/>
                  <a:ea typeface="HY헤드라인M" pitchFamily="18" charset="-127"/>
                  <a:cs typeface="+mn-cs"/>
                </a:defRPr>
              </a:lvl6pPr>
              <a:lvl7pPr marL="2743200" algn="l" defTabSz="914400" rtl="0" eaLnBrk="1" latinLnBrk="0" hangingPunct="1">
                <a:defRPr kumimoji="1" sz="1300" kern="1200">
                  <a:solidFill>
                    <a:schemeClr val="tx1"/>
                  </a:solidFill>
                  <a:latin typeface="Arial Rounded MT Bold" pitchFamily="34" charset="0"/>
                  <a:ea typeface="HY헤드라인M" pitchFamily="18" charset="-127"/>
                  <a:cs typeface="+mn-cs"/>
                </a:defRPr>
              </a:lvl7pPr>
              <a:lvl8pPr marL="3200400" algn="l" defTabSz="914400" rtl="0" eaLnBrk="1" latinLnBrk="0" hangingPunct="1">
                <a:defRPr kumimoji="1" sz="1300" kern="1200">
                  <a:solidFill>
                    <a:schemeClr val="tx1"/>
                  </a:solidFill>
                  <a:latin typeface="Arial Rounded MT Bold" pitchFamily="34" charset="0"/>
                  <a:ea typeface="HY헤드라인M" pitchFamily="18" charset="-127"/>
                  <a:cs typeface="+mn-cs"/>
                </a:defRPr>
              </a:lvl8pPr>
              <a:lvl9pPr marL="3657600" algn="l" defTabSz="914400" rtl="0" eaLnBrk="1" latinLnBrk="0" hangingPunct="1">
                <a:defRPr kumimoji="1" sz="1300" kern="1200">
                  <a:solidFill>
                    <a:schemeClr val="tx1"/>
                  </a:solidFill>
                  <a:latin typeface="Arial Rounded MT Bold" pitchFamily="34" charset="0"/>
                  <a:ea typeface="HY헤드라인M" pitchFamily="18" charset="-127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1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19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6" name="Google Shape;224;p45">
              <a:extLst>
                <a:ext uri="{FF2B5EF4-FFF2-40B4-BE49-F238E27FC236}">
                  <a16:creationId xmlns:a16="http://schemas.microsoft.com/office/drawing/2014/main" id="{9CDB8AFA-E6A8-41A5-8E38-066CAC605BE8}"/>
                </a:ext>
              </a:extLst>
            </p:cNvPr>
            <p:cNvSpPr/>
            <p:nvPr/>
          </p:nvSpPr>
          <p:spPr>
            <a:xfrm>
              <a:off x="586433" y="1954068"/>
              <a:ext cx="5815802" cy="4199081"/>
            </a:xfrm>
            <a:prstGeom prst="roundRect">
              <a:avLst>
                <a:gd name="adj" fmla="val 2192"/>
              </a:avLst>
            </a:prstGeom>
            <a:solidFill>
              <a:schemeClr val="bg1"/>
            </a:solidFill>
            <a:ln w="9525" cap="flat" cmpd="sng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6000" tIns="36000" rIns="36000" bIns="36000" anchor="ctr" anchorCtr="1">
              <a:noAutofit/>
            </a:bodyPr>
            <a:lstStyle/>
            <a:p>
              <a:pPr algn="ctr"/>
              <a:endParaRPr lang="ko-KR" altLang="en-US" b="1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sp>
        <p:nvSpPr>
          <p:cNvPr id="11" name="Title Bar Background" descr="&lt;SmartSettings&gt;&lt;SmartResize anchorLeft=&quot;Absolute&quot; anchorTop=&quot;Absolute&quot; anchorRight=&quot;Absolute&quot; anchorBottom=&quot;None&quot; /&gt;&lt;/SmartSettings&gt;">
            <a:extLst>
              <a:ext uri="{FF2B5EF4-FFF2-40B4-BE49-F238E27FC236}">
                <a16:creationId xmlns:a16="http://schemas.microsoft.com/office/drawing/2014/main" id="{9C0282B4-2FE4-59F9-6EE3-1219BB77116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98264" y="2116960"/>
            <a:ext cx="5978735" cy="364303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tIns="54864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Window Title</a:t>
            </a:r>
          </a:p>
        </p:txBody>
      </p:sp>
      <p:sp>
        <p:nvSpPr>
          <p:cNvPr id="12" name="Minimize" descr="&lt;SmartSettings&gt;&lt;SmartResize anchorLeft=&quot;None&quot; anchorTop=&quot;Absolute&quot; anchorRight=&quot;Absolute&quot; anchorBottom=&quot;None&quot; /&gt;&lt;/SmartSettings&gt;">
            <a:extLst>
              <a:ext uri="{FF2B5EF4-FFF2-40B4-BE49-F238E27FC236}">
                <a16:creationId xmlns:a16="http://schemas.microsoft.com/office/drawing/2014/main" id="{45D70156-89E0-64A8-34C9-3E4B13D46B58}"/>
              </a:ext>
            </a:extLst>
          </p:cNvPr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5597475" y="2298545"/>
            <a:ext cx="74614" cy="7947"/>
          </a:xfrm>
          <a:prstGeom prst="rect">
            <a:avLst/>
          </a:prstGeom>
          <a:solidFill>
            <a:srgbClr val="000000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3" name="Maximize" descr="&lt;SmartSettings&gt;&lt;SmartResize anchorLeft=&quot;None&quot; anchorTop=&quot;Absolute&quot; anchorRight=&quot;Absolute&quot; anchorBottom=&quot;None&quot; /&gt;&lt;/SmartSettings&gt;">
            <a:extLst>
              <a:ext uri="{FF2B5EF4-FFF2-40B4-BE49-F238E27FC236}">
                <a16:creationId xmlns:a16="http://schemas.microsoft.com/office/drawing/2014/main" id="{B80E546E-6547-C82B-254F-F16D444DD02D}"/>
              </a:ext>
            </a:extLst>
          </p:cNvPr>
          <p:cNvSpPr>
            <a:spLocks noChangeAspect="1" noEditPoints="1"/>
          </p:cNvSpPr>
          <p:nvPr>
            <p:custDataLst>
              <p:tags r:id="rId3"/>
            </p:custDataLst>
          </p:nvPr>
        </p:nvSpPr>
        <p:spPr bwMode="auto">
          <a:xfrm>
            <a:off x="5929262" y="2264388"/>
            <a:ext cx="73025" cy="76256"/>
          </a:xfrm>
          <a:custGeom>
            <a:avLst/>
            <a:gdLst>
              <a:gd name="T0" fmla="*/ 0 w 282"/>
              <a:gd name="T1" fmla="*/ 0 h 282"/>
              <a:gd name="T2" fmla="*/ 0 w 282"/>
              <a:gd name="T3" fmla="*/ 282 h 282"/>
              <a:gd name="T4" fmla="*/ 282 w 282"/>
              <a:gd name="T5" fmla="*/ 282 h 282"/>
              <a:gd name="T6" fmla="*/ 282 w 282"/>
              <a:gd name="T7" fmla="*/ 0 h 282"/>
              <a:gd name="T8" fmla="*/ 0 w 282"/>
              <a:gd name="T9" fmla="*/ 0 h 282"/>
              <a:gd name="T10" fmla="*/ 28 w 282"/>
              <a:gd name="T11" fmla="*/ 28 h 282"/>
              <a:gd name="T12" fmla="*/ 254 w 282"/>
              <a:gd name="T13" fmla="*/ 28 h 282"/>
              <a:gd name="T14" fmla="*/ 254 w 282"/>
              <a:gd name="T15" fmla="*/ 254 h 282"/>
              <a:gd name="T16" fmla="*/ 28 w 282"/>
              <a:gd name="T17" fmla="*/ 254 h 282"/>
              <a:gd name="T18" fmla="*/ 28 w 282"/>
              <a:gd name="T19" fmla="*/ 28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2" h="282">
                <a:moveTo>
                  <a:pt x="0" y="0"/>
                </a:moveTo>
                <a:lnTo>
                  <a:pt x="0" y="282"/>
                </a:lnTo>
                <a:lnTo>
                  <a:pt x="282" y="282"/>
                </a:lnTo>
                <a:lnTo>
                  <a:pt x="282" y="0"/>
                </a:lnTo>
                <a:lnTo>
                  <a:pt x="0" y="0"/>
                </a:lnTo>
                <a:close/>
                <a:moveTo>
                  <a:pt x="28" y="28"/>
                </a:moveTo>
                <a:lnTo>
                  <a:pt x="254" y="28"/>
                </a:lnTo>
                <a:lnTo>
                  <a:pt x="254" y="254"/>
                </a:lnTo>
                <a:lnTo>
                  <a:pt x="28" y="254"/>
                </a:lnTo>
                <a:lnTo>
                  <a:pt x="28" y="28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4" name="Close" descr="&lt;SmartSettings&gt;&lt;SmartResize anchorLeft=&quot;None&quot; anchorTop=&quot;Absolute&quot; anchorRight=&quot;Absolute&quot; anchorBottom=&quot;None&quot; /&gt;&lt;/SmartSettings&gt;">
            <a:extLst>
              <a:ext uri="{FF2B5EF4-FFF2-40B4-BE49-F238E27FC236}">
                <a16:creationId xmlns:a16="http://schemas.microsoft.com/office/drawing/2014/main" id="{9EEBBF11-0692-6FFB-53FA-57E48F2D1629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6261050" y="2262804"/>
            <a:ext cx="74614" cy="79438"/>
          </a:xfrm>
          <a:custGeom>
            <a:avLst/>
            <a:gdLst>
              <a:gd name="T0" fmla="*/ 3 w 47"/>
              <a:gd name="T1" fmla="*/ 0 h 50"/>
              <a:gd name="T2" fmla="*/ 0 w 47"/>
              <a:gd name="T3" fmla="*/ 3 h 50"/>
              <a:gd name="T4" fmla="*/ 20 w 47"/>
              <a:gd name="T5" fmla="*/ 25 h 50"/>
              <a:gd name="T6" fmla="*/ 0 w 47"/>
              <a:gd name="T7" fmla="*/ 46 h 50"/>
              <a:gd name="T8" fmla="*/ 3 w 47"/>
              <a:gd name="T9" fmla="*/ 50 h 50"/>
              <a:gd name="T10" fmla="*/ 23 w 47"/>
              <a:gd name="T11" fmla="*/ 28 h 50"/>
              <a:gd name="T12" fmla="*/ 44 w 47"/>
              <a:gd name="T13" fmla="*/ 49 h 50"/>
              <a:gd name="T14" fmla="*/ 47 w 47"/>
              <a:gd name="T15" fmla="*/ 46 h 50"/>
              <a:gd name="T16" fmla="*/ 27 w 47"/>
              <a:gd name="T17" fmla="*/ 25 h 50"/>
              <a:gd name="T18" fmla="*/ 47 w 47"/>
              <a:gd name="T19" fmla="*/ 3 h 50"/>
              <a:gd name="T20" fmla="*/ 44 w 47"/>
              <a:gd name="T21" fmla="*/ 0 h 50"/>
              <a:gd name="T22" fmla="*/ 24 w 47"/>
              <a:gd name="T23" fmla="*/ 21 h 50"/>
              <a:gd name="T24" fmla="*/ 3 w 47"/>
              <a:gd name="T25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50">
                <a:moveTo>
                  <a:pt x="3" y="0"/>
                </a:moveTo>
                <a:lnTo>
                  <a:pt x="0" y="3"/>
                </a:lnTo>
                <a:lnTo>
                  <a:pt x="20" y="25"/>
                </a:lnTo>
                <a:lnTo>
                  <a:pt x="0" y="46"/>
                </a:lnTo>
                <a:lnTo>
                  <a:pt x="3" y="50"/>
                </a:lnTo>
                <a:lnTo>
                  <a:pt x="23" y="28"/>
                </a:lnTo>
                <a:lnTo>
                  <a:pt x="44" y="49"/>
                </a:lnTo>
                <a:lnTo>
                  <a:pt x="47" y="46"/>
                </a:lnTo>
                <a:lnTo>
                  <a:pt x="27" y="25"/>
                </a:lnTo>
                <a:lnTo>
                  <a:pt x="47" y="3"/>
                </a:lnTo>
                <a:lnTo>
                  <a:pt x="44" y="0"/>
                </a:lnTo>
                <a:lnTo>
                  <a:pt x="24" y="21"/>
                </a:lnTo>
                <a:lnTo>
                  <a:pt x="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18FDA72-FE6D-7291-1167-D7F113759EAF}"/>
              </a:ext>
            </a:extLst>
          </p:cNvPr>
          <p:cNvSpPr txBox="1"/>
          <p:nvPr/>
        </p:nvSpPr>
        <p:spPr>
          <a:xfrm>
            <a:off x="226200" y="891241"/>
            <a:ext cx="9453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  <a:latin typeface="+mn-ea"/>
                <a:ea typeface="+mn-ea"/>
              </a:rPr>
              <a:t>윈도우 팝업으로 진행</a:t>
            </a:r>
            <a:endParaRPr lang="en-US" altLang="ko-KR" sz="1000" dirty="0">
              <a:solidFill>
                <a:schemeClr val="tx1"/>
              </a:solidFill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  <a:latin typeface="+mn-ea"/>
                <a:ea typeface="+mn-ea"/>
              </a:rPr>
              <a:t>화면 진입 시 사업구분 선택</a:t>
            </a:r>
            <a:endParaRPr lang="en-US" altLang="ko-KR" sz="1000" dirty="0">
              <a:solidFill>
                <a:schemeClr val="tx1"/>
              </a:solidFill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ko-KR" altLang="en-US" sz="1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603759B-58B8-1FA9-CB21-263FF32D7835}"/>
              </a:ext>
            </a:extLst>
          </p:cNvPr>
          <p:cNvSpPr txBox="1"/>
          <p:nvPr/>
        </p:nvSpPr>
        <p:spPr>
          <a:xfrm>
            <a:off x="2710817" y="4241580"/>
            <a:ext cx="1553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업무사이트 </a:t>
            </a:r>
            <a:r>
              <a:rPr lang="en-US" altLang="ko-KR" b="1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(</a:t>
            </a:r>
            <a:r>
              <a:rPr lang="ko-KR" altLang="en-US" b="1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데모</a:t>
            </a:r>
            <a:r>
              <a:rPr lang="en-US" altLang="ko-KR" b="1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r>
              <a:rPr lang="ko-KR" altLang="en-US" b="1" spc="-1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C1756C-4E6B-4416-BCEE-BD8072AA4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업무범위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815D62E9-BF5B-4A86-8139-D8922DE3AA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863795"/>
              </p:ext>
            </p:extLst>
          </p:nvPr>
        </p:nvGraphicFramePr>
        <p:xfrm>
          <a:off x="217733" y="1098355"/>
          <a:ext cx="4786068" cy="3024846"/>
        </p:xfrm>
        <a:graphic>
          <a:graphicData uri="http://schemas.openxmlformats.org/drawingml/2006/table">
            <a:tbl>
              <a:tblPr/>
              <a:tblGrid>
                <a:gridCol w="482724">
                  <a:extLst>
                    <a:ext uri="{9D8B030D-6E8A-4147-A177-3AD203B41FA5}">
                      <a16:colId xmlns:a16="http://schemas.microsoft.com/office/drawing/2014/main" val="471938986"/>
                    </a:ext>
                  </a:extLst>
                </a:gridCol>
                <a:gridCol w="757426">
                  <a:extLst>
                    <a:ext uri="{9D8B030D-6E8A-4147-A177-3AD203B41FA5}">
                      <a16:colId xmlns:a16="http://schemas.microsoft.com/office/drawing/2014/main" val="2794250803"/>
                    </a:ext>
                  </a:extLst>
                </a:gridCol>
                <a:gridCol w="1302250">
                  <a:extLst>
                    <a:ext uri="{9D8B030D-6E8A-4147-A177-3AD203B41FA5}">
                      <a16:colId xmlns:a16="http://schemas.microsoft.com/office/drawing/2014/main" val="1106738777"/>
                    </a:ext>
                  </a:extLst>
                </a:gridCol>
                <a:gridCol w="22436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27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No</a:t>
                      </a:r>
                    </a:p>
                  </a:txBody>
                  <a:tcPr marL="59594" marR="59594" marT="75693" marB="75693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 Level</a:t>
                      </a:r>
                      <a:endParaRPr kumimoji="1" lang="en-US" altLang="ko-K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59594" marR="59594" marT="75693" marB="75693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 Level</a:t>
                      </a:r>
                      <a:endParaRPr kumimoji="1" lang="en-US" altLang="ko-K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59594" marR="59594" marT="75693" marB="75693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3 Level</a:t>
                      </a:r>
                      <a:endParaRPr kumimoji="1" lang="en-US" altLang="ko-K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59594" marR="59594" marT="75693" marB="75693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0962614"/>
                  </a:ext>
                </a:extLst>
              </a:tr>
              <a:tr h="2527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</a:t>
                      </a:r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7">
                  <a:txBody>
                    <a:bodyPr/>
                    <a:lstStyle/>
                    <a:p>
                      <a:pPr algn="l"/>
                      <a:r>
                        <a:rPr lang="ko-KR" altLang="en-US" sz="900" dirty="0"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발행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외상매출채권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외상매출채권 발행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313071"/>
                  </a:ext>
                </a:extLst>
              </a:tr>
              <a:tr h="2527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</a:t>
                      </a:r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판매기업 찾기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– 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탭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 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협력기업 조회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761602"/>
                  </a:ext>
                </a:extLst>
              </a:tr>
              <a:tr h="2527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3</a:t>
                      </a:r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판매기업 찾기 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– (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탭</a:t>
                      </a:r>
                      <a:r>
                        <a:rPr lang="en-US" altLang="ko-KR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)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자주쓰는</a:t>
                      </a: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 협력기업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5730680"/>
                  </a:ext>
                </a:extLst>
              </a:tr>
              <a:tr h="2527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4</a:t>
                      </a:r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 완료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4613772"/>
                  </a:ext>
                </a:extLst>
              </a:tr>
              <a:tr h="2527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5</a:t>
                      </a:r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수취채권 양도발행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수취채권 양도발행</a:t>
                      </a:r>
                      <a:endParaRPr lang="en-US" altLang="ko-KR" sz="900" b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1036517"/>
                  </a:ext>
                </a:extLst>
              </a:tr>
              <a:tr h="2527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6</a:t>
                      </a:r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 완료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8579802"/>
                  </a:ext>
                </a:extLst>
              </a:tr>
              <a:tr h="2527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7</a:t>
                      </a:r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현금예치발행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현금예치발행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6471655"/>
                  </a:ext>
                </a:extLst>
              </a:tr>
              <a:tr h="2527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8</a:t>
                      </a:r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algn="l"/>
                      <a:r>
                        <a:rPr lang="ko-KR" altLang="en-US" sz="900" dirty="0"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조회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발행내역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1285262"/>
                  </a:ext>
                </a:extLst>
              </a:tr>
              <a:tr h="2527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9</a:t>
                      </a:r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외상매출채권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발행상세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0478511"/>
                  </a:ext>
                </a:extLst>
              </a:tr>
              <a:tr h="25271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10</a:t>
                      </a:r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수취내역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1908126"/>
                  </a:ext>
                </a:extLst>
              </a:tr>
              <a:tr h="18602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dirty="0"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11</a:t>
                      </a:r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10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b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외상매출채권 </a:t>
                      </a:r>
                      <a:r>
                        <a:rPr lang="ko-KR" altLang="en-US" sz="900" b="0" dirty="0" err="1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수취상세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9591696"/>
                  </a:ext>
                </a:extLst>
              </a:tr>
            </a:tbl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A0D9863E-6806-45AA-998F-62B10DF91D54}"/>
              </a:ext>
            </a:extLst>
          </p:cNvPr>
          <p:cNvSpPr/>
          <p:nvPr/>
        </p:nvSpPr>
        <p:spPr>
          <a:xfrm>
            <a:off x="125053" y="4189734"/>
            <a:ext cx="159210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800" dirty="0">
                <a:latin typeface="+mn-ea"/>
                <a:ea typeface="+mn-ea"/>
              </a:rPr>
              <a:t>※ </a:t>
            </a:r>
            <a:r>
              <a:rPr lang="ko-KR" altLang="en-US" sz="800" dirty="0">
                <a:latin typeface="+mn-ea"/>
                <a:ea typeface="+mn-ea"/>
              </a:rPr>
              <a:t>데모사이트 기획</a:t>
            </a:r>
            <a:r>
              <a:rPr lang="en-US" altLang="ko-KR" sz="800" dirty="0">
                <a:latin typeface="+mn-ea"/>
                <a:ea typeface="+mn-ea"/>
              </a:rPr>
              <a:t>_ver0.2.pdf</a:t>
            </a:r>
            <a:endParaRPr lang="ko-KR" altLang="en-US" sz="800" dirty="0">
              <a:latin typeface="+mn-ea"/>
              <a:ea typeface="+mn-ea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AEB3A597-5D8B-5350-D0F9-1F86E80F0C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197942"/>
              </p:ext>
            </p:extLst>
          </p:nvPr>
        </p:nvGraphicFramePr>
        <p:xfrm>
          <a:off x="5227570" y="1098355"/>
          <a:ext cx="4553377" cy="4962026"/>
        </p:xfrm>
        <a:graphic>
          <a:graphicData uri="http://schemas.openxmlformats.org/drawingml/2006/table">
            <a:tbl>
              <a:tblPr/>
              <a:tblGrid>
                <a:gridCol w="459255">
                  <a:extLst>
                    <a:ext uri="{9D8B030D-6E8A-4147-A177-3AD203B41FA5}">
                      <a16:colId xmlns:a16="http://schemas.microsoft.com/office/drawing/2014/main" val="471938986"/>
                    </a:ext>
                  </a:extLst>
                </a:gridCol>
                <a:gridCol w="720601">
                  <a:extLst>
                    <a:ext uri="{9D8B030D-6E8A-4147-A177-3AD203B41FA5}">
                      <a16:colId xmlns:a16="http://schemas.microsoft.com/office/drawing/2014/main" val="2794250803"/>
                    </a:ext>
                  </a:extLst>
                </a:gridCol>
                <a:gridCol w="1349987">
                  <a:extLst>
                    <a:ext uri="{9D8B030D-6E8A-4147-A177-3AD203B41FA5}">
                      <a16:colId xmlns:a16="http://schemas.microsoft.com/office/drawing/2014/main" val="1106738777"/>
                    </a:ext>
                  </a:extLst>
                </a:gridCol>
                <a:gridCol w="20235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68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No</a:t>
                      </a:r>
                    </a:p>
                  </a:txBody>
                  <a:tcPr marL="55104" marR="55104" marT="69990" marB="69990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 Level</a:t>
                      </a:r>
                      <a:endParaRPr kumimoji="1" lang="en-US" altLang="ko-K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59594" marR="59594" marT="75693" marB="75693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 Level</a:t>
                      </a:r>
                      <a:endParaRPr kumimoji="1" lang="en-US" altLang="ko-K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59594" marR="59594" marT="75693" marB="75693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3 Level</a:t>
                      </a:r>
                      <a:endParaRPr kumimoji="1" lang="en-US" altLang="ko-KR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59594" marR="59594" marT="75693" marB="75693" anchor="ctr" horzOverflow="overflow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0962614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7">
                  <a:txBody>
                    <a:bodyPr/>
                    <a:lstStyle/>
                    <a:p>
                      <a:pPr algn="l"/>
                      <a:r>
                        <a:rPr lang="ko-KR" altLang="en-US" sz="800" dirty="0">
                          <a:effectLst/>
                          <a:latin typeface="+mn-ea"/>
                          <a:ea typeface="+mn-ea"/>
                        </a:rPr>
                        <a:t>발행</a:t>
                      </a: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외상매출채권 발행</a:t>
                      </a: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신청정보 입력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8389849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신청정보 확인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2868959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전자서명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7236771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신청완료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4441502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발행처리 결과조회</a:t>
                      </a: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9059721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발행처리결과 상세</a:t>
                      </a: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6112368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수취채권 양도발행</a:t>
                      </a: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신청정보 입력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00985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신청정보 확인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8244800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전자서명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2347732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10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신청완료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4035930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현금예치발행</a:t>
                      </a:r>
                    </a:p>
                  </a:txBody>
                  <a:tcPr marL="84551" marR="84551" marT="42275" marB="422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신청정보 입력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7571934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신청정보 확인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4416672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전자서명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5835356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14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신청완료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6268769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15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발행처리 결과조회</a:t>
                      </a: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발행처리 결과조회 </a:t>
                      </a: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091073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sz="9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발행처리결과조회 상세</a:t>
                      </a: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5202498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17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판매기업 찾기 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– (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탭</a:t>
                      </a:r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판매기업</a:t>
                      </a: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9345453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18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algn="l"/>
                      <a:r>
                        <a:rPr lang="ko-KR" altLang="en-US" sz="800" dirty="0">
                          <a:effectLst/>
                          <a:latin typeface="+mn-ea"/>
                          <a:ea typeface="+mn-ea"/>
                        </a:rPr>
                        <a:t>조회</a:t>
                      </a: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발행내역</a:t>
                      </a: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외상매출채권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발행상세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6269971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19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상생매출채권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발행상세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2932203"/>
                  </a:ext>
                </a:extLst>
              </a:tr>
              <a:tr h="233674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ko-KR" altLang="en-US" sz="8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33288" marR="33288" marT="33288" marB="3328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수취내역</a:t>
                      </a: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외상매출채권 </a:t>
                      </a:r>
                      <a:r>
                        <a:rPr lang="ko-KR" alt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수취상세</a:t>
                      </a:r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046" marR="7046" marT="7046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42876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7206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59E6330-99D3-4190-940F-D32B341B1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진입점</a:t>
            </a:r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ED00F8F-B760-4BAE-91F3-EE21942EBE4F}"/>
              </a:ext>
            </a:extLst>
          </p:cNvPr>
          <p:cNvSpPr/>
          <p:nvPr/>
        </p:nvSpPr>
        <p:spPr>
          <a:xfrm>
            <a:off x="398286" y="4020723"/>
            <a:ext cx="3632595" cy="80956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0"/>
              </a:spcBef>
              <a:defRPr/>
            </a:pPr>
            <a:endParaRPr kumimoji="1" lang="ko-KR" altLang="en-US" sz="800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685E8A-F85F-408F-A307-EADC4451DDE3}"/>
              </a:ext>
            </a:extLst>
          </p:cNvPr>
          <p:cNvSpPr txBox="1"/>
          <p:nvPr/>
        </p:nvSpPr>
        <p:spPr>
          <a:xfrm>
            <a:off x="1481880" y="4240124"/>
            <a:ext cx="2520710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00" b="1" dirty="0">
                <a:latin typeface="+mn-ea"/>
                <a:ea typeface="+mn-ea"/>
              </a:rPr>
              <a:t>상생결제 안내자료</a:t>
            </a:r>
            <a:endParaRPr lang="en-US" altLang="ko-KR" sz="1000" b="1" dirty="0">
              <a:latin typeface="+mn-ea"/>
              <a:ea typeface="+mn-ea"/>
            </a:endParaRPr>
          </a:p>
          <a:p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e-book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으로 간편하게 알아보는 상생결제</a:t>
            </a:r>
            <a:endParaRPr lang="ko-KR" altLang="en-US" sz="1000" b="1" dirty="0">
              <a:latin typeface="+mn-ea"/>
              <a:ea typeface="+mn-ea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7EA1B11F-42AA-4366-8A38-FE91842486DA}"/>
              </a:ext>
            </a:extLst>
          </p:cNvPr>
          <p:cNvGrpSpPr/>
          <p:nvPr/>
        </p:nvGrpSpPr>
        <p:grpSpPr>
          <a:xfrm>
            <a:off x="616822" y="4183075"/>
            <a:ext cx="796672" cy="438705"/>
            <a:chOff x="306624" y="4797151"/>
            <a:chExt cx="1475644" cy="754382"/>
          </a:xfrm>
        </p:grpSpPr>
        <p:grpSp>
          <p:nvGrpSpPr>
            <p:cNvPr id="12" name="그룹 69">
              <a:extLst>
                <a:ext uri="{FF2B5EF4-FFF2-40B4-BE49-F238E27FC236}">
                  <a16:creationId xmlns:a16="http://schemas.microsoft.com/office/drawing/2014/main" id="{E8ACD45B-0029-4DAA-81AA-EF63701C8C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6624" y="4797151"/>
              <a:ext cx="1475644" cy="754382"/>
              <a:chOff x="2790378" y="3031120"/>
              <a:chExt cx="757424" cy="685914"/>
            </a:xfrm>
          </p:grpSpPr>
          <p:sp>
            <p:nvSpPr>
              <p:cNvPr id="14" name="직사각형 13">
                <a:extLst>
                  <a:ext uri="{FF2B5EF4-FFF2-40B4-BE49-F238E27FC236}">
                    <a16:creationId xmlns:a16="http://schemas.microsoft.com/office/drawing/2014/main" id="{70D711BA-9467-485F-A6B3-4FAFF5189248}"/>
                  </a:ext>
                </a:extLst>
              </p:cNvPr>
              <p:cNvSpPr/>
              <p:nvPr/>
            </p:nvSpPr>
            <p:spPr bwMode="auto">
              <a:xfrm>
                <a:off x="2790379" y="3031120"/>
                <a:ext cx="757423" cy="685912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cxnSp>
            <p:nvCxnSpPr>
              <p:cNvPr id="15" name="직선 연결선 71">
                <a:extLst>
                  <a:ext uri="{FF2B5EF4-FFF2-40B4-BE49-F238E27FC236}">
                    <a16:creationId xmlns:a16="http://schemas.microsoft.com/office/drawing/2014/main" id="{9F3838F3-2C99-4779-8537-D4A4BD2A91C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2790378" y="3031122"/>
                <a:ext cx="757423" cy="685912"/>
              </a:xfrm>
              <a:prstGeom prst="line">
                <a:avLst/>
              </a:prstGeom>
              <a:noFill/>
              <a:ln w="9525" algn="ctr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직선 연결선 72">
                <a:extLst>
                  <a:ext uri="{FF2B5EF4-FFF2-40B4-BE49-F238E27FC236}">
                    <a16:creationId xmlns:a16="http://schemas.microsoft.com/office/drawing/2014/main" id="{38291E5B-E30F-4AE1-95DE-F8D7EEA6292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797423" y="3031120"/>
                <a:ext cx="750379" cy="685912"/>
              </a:xfrm>
              <a:prstGeom prst="line">
                <a:avLst/>
              </a:prstGeom>
              <a:noFill/>
              <a:ln w="9525" algn="ctr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3" name="TextBox 135">
              <a:extLst>
                <a:ext uri="{FF2B5EF4-FFF2-40B4-BE49-F238E27FC236}">
                  <a16:creationId xmlns:a16="http://schemas.microsoft.com/office/drawing/2014/main" id="{2734C17E-C4AE-45D9-B0EF-AD4B37ACC0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3070" y="5071331"/>
              <a:ext cx="440282" cy="211697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IMG</a:t>
              </a:r>
              <a:endParaRPr kumimoji="1" lang="ko-KR" alt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F15FB16A-A229-4111-AA7F-E34CE1E407FF}"/>
              </a:ext>
            </a:extLst>
          </p:cNvPr>
          <p:cNvSpPr/>
          <p:nvPr/>
        </p:nvSpPr>
        <p:spPr>
          <a:xfrm>
            <a:off x="2238023" y="4665639"/>
            <a:ext cx="89256" cy="8925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90000"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5178D004-5695-4115-821E-F59FD4E84DD1}"/>
              </a:ext>
            </a:extLst>
          </p:cNvPr>
          <p:cNvSpPr/>
          <p:nvPr/>
        </p:nvSpPr>
        <p:spPr>
          <a:xfrm>
            <a:off x="2390423" y="4665639"/>
            <a:ext cx="89256" cy="8925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90000"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86118B7A-5021-4097-9C82-548E164FD771}"/>
              </a:ext>
            </a:extLst>
          </p:cNvPr>
          <p:cNvGrpSpPr/>
          <p:nvPr/>
        </p:nvGrpSpPr>
        <p:grpSpPr>
          <a:xfrm>
            <a:off x="398286" y="1469822"/>
            <a:ext cx="5268201" cy="1661541"/>
            <a:chOff x="423687" y="1275088"/>
            <a:chExt cx="5268201" cy="1661541"/>
          </a:xfrm>
        </p:grpSpPr>
        <p:grpSp>
          <p:nvGrpSpPr>
            <p:cNvPr id="21" name="그룹 69">
              <a:extLst>
                <a:ext uri="{FF2B5EF4-FFF2-40B4-BE49-F238E27FC236}">
                  <a16:creationId xmlns:a16="http://schemas.microsoft.com/office/drawing/2014/main" id="{6A6FEE14-5BE9-46F6-87B6-EDADD577FE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3687" y="1275088"/>
              <a:ext cx="5268201" cy="1661541"/>
              <a:chOff x="2790378" y="3031120"/>
              <a:chExt cx="757424" cy="685914"/>
            </a:xfrm>
          </p:grpSpPr>
          <p:sp>
            <p:nvSpPr>
              <p:cNvPr id="23" name="직사각형 22">
                <a:extLst>
                  <a:ext uri="{FF2B5EF4-FFF2-40B4-BE49-F238E27FC236}">
                    <a16:creationId xmlns:a16="http://schemas.microsoft.com/office/drawing/2014/main" id="{0FE6B21D-3930-4734-9659-30B43BD2CD98}"/>
                  </a:ext>
                </a:extLst>
              </p:cNvPr>
              <p:cNvSpPr/>
              <p:nvPr/>
            </p:nvSpPr>
            <p:spPr bwMode="auto">
              <a:xfrm>
                <a:off x="2790379" y="3031120"/>
                <a:ext cx="757423" cy="685912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cxnSp>
            <p:nvCxnSpPr>
              <p:cNvPr id="24" name="직선 연결선 71">
                <a:extLst>
                  <a:ext uri="{FF2B5EF4-FFF2-40B4-BE49-F238E27FC236}">
                    <a16:creationId xmlns:a16="http://schemas.microsoft.com/office/drawing/2014/main" id="{20EB599A-FB17-42B9-9C37-E87FDFBD9BA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2790378" y="3031122"/>
                <a:ext cx="757423" cy="685912"/>
              </a:xfrm>
              <a:prstGeom prst="line">
                <a:avLst/>
              </a:prstGeom>
              <a:noFill/>
              <a:ln w="9525" algn="ctr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직선 연결선 72">
                <a:extLst>
                  <a:ext uri="{FF2B5EF4-FFF2-40B4-BE49-F238E27FC236}">
                    <a16:creationId xmlns:a16="http://schemas.microsoft.com/office/drawing/2014/main" id="{CF335931-7DBB-489A-8733-05973EFFB80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797423" y="3031120"/>
                <a:ext cx="750379" cy="685912"/>
              </a:xfrm>
              <a:prstGeom prst="line">
                <a:avLst/>
              </a:prstGeom>
              <a:noFill/>
              <a:ln w="9525" algn="ctr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2" name="TextBox 135">
              <a:extLst>
                <a:ext uri="{FF2B5EF4-FFF2-40B4-BE49-F238E27FC236}">
                  <a16:creationId xmlns:a16="http://schemas.microsoft.com/office/drawing/2014/main" id="{75DEEFF2-B8D7-42DC-98AE-CD2C78D3B0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7567" y="1475249"/>
              <a:ext cx="775892" cy="123111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마케팅 영역</a:t>
              </a:r>
              <a:endParaRPr kumimoji="1" lang="ko-KR" alt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FF85E67-B6A8-4F0B-8C27-4C3F891E4E11}"/>
              </a:ext>
            </a:extLst>
          </p:cNvPr>
          <p:cNvSpPr txBox="1"/>
          <p:nvPr/>
        </p:nvSpPr>
        <p:spPr>
          <a:xfrm>
            <a:off x="962717" y="1937134"/>
            <a:ext cx="3437842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>
                <a:latin typeface="+mn-ea"/>
                <a:ea typeface="+mn-ea"/>
              </a:rPr>
              <a:t>안전한 기업거래의 시작 상생결제 </a:t>
            </a:r>
            <a:endParaRPr lang="en-US" altLang="ko-KR" sz="1200" b="1" dirty="0">
              <a:latin typeface="+mn-ea"/>
              <a:ea typeface="+mn-ea"/>
            </a:endParaRPr>
          </a:p>
          <a:p>
            <a:endParaRPr lang="en-US" altLang="ko-KR" sz="1200" b="1" dirty="0">
              <a:latin typeface="+mn-ea"/>
              <a:ea typeface="+mn-ea"/>
            </a:endParaRPr>
          </a:p>
          <a:p>
            <a:r>
              <a: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많은 중소기업들이 상생결제로</a:t>
            </a:r>
            <a:endParaRPr lang="en-US" altLang="ko-KR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  <a:p>
            <a:r>
              <a: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안전하게 납품대금을 받고 있습니다</a:t>
            </a:r>
            <a:r>
              <a:rPr lang="en-US" altLang="ko-K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.</a:t>
            </a:r>
            <a:endParaRPr lang="ko-KR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A844EEC9-E3D8-487A-85E4-646E5B9B6C68}"/>
              </a:ext>
            </a:extLst>
          </p:cNvPr>
          <p:cNvGrpSpPr/>
          <p:nvPr/>
        </p:nvGrpSpPr>
        <p:grpSpPr>
          <a:xfrm>
            <a:off x="550767" y="2190479"/>
            <a:ext cx="4937609" cy="234134"/>
            <a:chOff x="576168" y="1995745"/>
            <a:chExt cx="4937609" cy="234134"/>
          </a:xfrm>
        </p:grpSpPr>
        <p:sp>
          <p:nvSpPr>
            <p:cNvPr id="29" name="Chevron Left">
              <a:extLst>
                <a:ext uri="{FF2B5EF4-FFF2-40B4-BE49-F238E27FC236}">
                  <a16:creationId xmlns:a16="http://schemas.microsoft.com/office/drawing/2014/main" id="{8B8AEB21-57C9-411C-81F3-820A5866DF5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6168" y="1995745"/>
              <a:ext cx="155661" cy="234134"/>
            </a:xfrm>
            <a:custGeom>
              <a:avLst/>
              <a:gdLst>
                <a:gd name="T0" fmla="*/ 296 w 324"/>
                <a:gd name="T1" fmla="*/ 593 h 593"/>
                <a:gd name="T2" fmla="*/ 324 w 324"/>
                <a:gd name="T3" fmla="*/ 565 h 593"/>
                <a:gd name="T4" fmla="*/ 55 w 324"/>
                <a:gd name="T5" fmla="*/ 297 h 593"/>
                <a:gd name="T6" fmla="*/ 324 w 324"/>
                <a:gd name="T7" fmla="*/ 28 h 593"/>
                <a:gd name="T8" fmla="*/ 296 w 324"/>
                <a:gd name="T9" fmla="*/ 0 h 593"/>
                <a:gd name="T10" fmla="*/ 0 w 324"/>
                <a:gd name="T11" fmla="*/ 297 h 593"/>
                <a:gd name="T12" fmla="*/ 296 w 324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" h="593">
                  <a:moveTo>
                    <a:pt x="296" y="593"/>
                  </a:moveTo>
                  <a:lnTo>
                    <a:pt x="324" y="565"/>
                  </a:lnTo>
                  <a:lnTo>
                    <a:pt x="55" y="297"/>
                  </a:lnTo>
                  <a:lnTo>
                    <a:pt x="324" y="28"/>
                  </a:lnTo>
                  <a:lnTo>
                    <a:pt x="296" y="0"/>
                  </a:lnTo>
                  <a:lnTo>
                    <a:pt x="0" y="297"/>
                  </a:lnTo>
                  <a:lnTo>
                    <a:pt x="296" y="59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  <p:sp>
          <p:nvSpPr>
            <p:cNvPr id="30" name="Chevron Left">
              <a:extLst>
                <a:ext uri="{FF2B5EF4-FFF2-40B4-BE49-F238E27FC236}">
                  <a16:creationId xmlns:a16="http://schemas.microsoft.com/office/drawing/2014/main" id="{CBBD05BB-4C31-4DC6-9747-8549EAB3A053}"/>
                </a:ext>
              </a:extLst>
            </p:cNvPr>
            <p:cNvSpPr>
              <a:spLocks noChangeAspect="1"/>
            </p:cNvSpPr>
            <p:nvPr/>
          </p:nvSpPr>
          <p:spPr bwMode="auto">
            <a:xfrm flipH="1">
              <a:off x="5358116" y="1995745"/>
              <a:ext cx="155661" cy="234134"/>
            </a:xfrm>
            <a:custGeom>
              <a:avLst/>
              <a:gdLst>
                <a:gd name="T0" fmla="*/ 296 w 324"/>
                <a:gd name="T1" fmla="*/ 593 h 593"/>
                <a:gd name="T2" fmla="*/ 324 w 324"/>
                <a:gd name="T3" fmla="*/ 565 h 593"/>
                <a:gd name="T4" fmla="*/ 55 w 324"/>
                <a:gd name="T5" fmla="*/ 297 h 593"/>
                <a:gd name="T6" fmla="*/ 324 w 324"/>
                <a:gd name="T7" fmla="*/ 28 h 593"/>
                <a:gd name="T8" fmla="*/ 296 w 324"/>
                <a:gd name="T9" fmla="*/ 0 h 593"/>
                <a:gd name="T10" fmla="*/ 0 w 324"/>
                <a:gd name="T11" fmla="*/ 297 h 593"/>
                <a:gd name="T12" fmla="*/ 296 w 324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" h="593">
                  <a:moveTo>
                    <a:pt x="296" y="593"/>
                  </a:moveTo>
                  <a:lnTo>
                    <a:pt x="324" y="565"/>
                  </a:lnTo>
                  <a:lnTo>
                    <a:pt x="55" y="297"/>
                  </a:lnTo>
                  <a:lnTo>
                    <a:pt x="324" y="28"/>
                  </a:lnTo>
                  <a:lnTo>
                    <a:pt x="296" y="0"/>
                  </a:lnTo>
                  <a:lnTo>
                    <a:pt x="0" y="297"/>
                  </a:lnTo>
                  <a:lnTo>
                    <a:pt x="296" y="59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31" name="타원 30">
            <a:extLst>
              <a:ext uri="{FF2B5EF4-FFF2-40B4-BE49-F238E27FC236}">
                <a16:creationId xmlns:a16="http://schemas.microsoft.com/office/drawing/2014/main" id="{260C165C-3159-4A7C-B59F-21C6618EF3B4}"/>
              </a:ext>
            </a:extLst>
          </p:cNvPr>
          <p:cNvSpPr/>
          <p:nvPr/>
        </p:nvSpPr>
        <p:spPr>
          <a:xfrm>
            <a:off x="4857213" y="2915404"/>
            <a:ext cx="89256" cy="8925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90000"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</a:endParaRPr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9FD3833F-A4EF-4953-B0C3-94CB916C4A45}"/>
              </a:ext>
            </a:extLst>
          </p:cNvPr>
          <p:cNvSpPr/>
          <p:nvPr/>
        </p:nvSpPr>
        <p:spPr>
          <a:xfrm>
            <a:off x="5009613" y="2915404"/>
            <a:ext cx="89256" cy="8925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90000" rtlCol="0" anchor="ctr"/>
          <a:lstStyle/>
          <a:p>
            <a:pPr algn="ctr"/>
            <a:endParaRPr lang="ko-KR" altLang="en-US" dirty="0"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66143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3A944-54D9-245C-0962-8859AB8CC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F11A1C-950F-A4E3-9895-3CAD45945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업무 사이트</a:t>
            </a:r>
            <a:r>
              <a:rPr lang="en-US" altLang="ko-KR" dirty="0"/>
              <a:t>(</a:t>
            </a:r>
            <a:r>
              <a:rPr lang="ko-KR" altLang="en-US" dirty="0"/>
              <a:t>데모</a:t>
            </a:r>
            <a:r>
              <a:rPr lang="en-US" altLang="ko-KR" dirty="0"/>
              <a:t>) Flow</a:t>
            </a:r>
            <a:endParaRPr lang="ko-KR" altLang="en-US" dirty="0"/>
          </a:p>
        </p:txBody>
      </p: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D63604AA-4EBC-5AED-B727-B7052C5B25E0}"/>
              </a:ext>
            </a:extLst>
          </p:cNvPr>
          <p:cNvGrpSpPr/>
          <p:nvPr/>
        </p:nvGrpSpPr>
        <p:grpSpPr>
          <a:xfrm>
            <a:off x="226200" y="1004560"/>
            <a:ext cx="8993906" cy="2108232"/>
            <a:chOff x="226200" y="1004560"/>
            <a:chExt cx="8993906" cy="2108232"/>
          </a:xfrm>
        </p:grpSpPr>
        <p:grpSp>
          <p:nvGrpSpPr>
            <p:cNvPr id="3" name="그룹 2">
              <a:extLst>
                <a:ext uri="{FF2B5EF4-FFF2-40B4-BE49-F238E27FC236}">
                  <a16:creationId xmlns:a16="http://schemas.microsoft.com/office/drawing/2014/main" id="{98C8E8DE-57A0-7FA3-A471-B9182163C138}"/>
                </a:ext>
              </a:extLst>
            </p:cNvPr>
            <p:cNvGrpSpPr/>
            <p:nvPr/>
          </p:nvGrpSpPr>
          <p:grpSpPr>
            <a:xfrm>
              <a:off x="226200" y="1004560"/>
              <a:ext cx="8993906" cy="2108232"/>
              <a:chOff x="226200" y="1410216"/>
              <a:chExt cx="8993906" cy="2108232"/>
            </a:xfrm>
          </p:grpSpPr>
          <p:cxnSp>
            <p:nvCxnSpPr>
              <p:cNvPr id="4" name="직선 화살표 연결선 3">
                <a:extLst>
                  <a:ext uri="{FF2B5EF4-FFF2-40B4-BE49-F238E27FC236}">
                    <a16:creationId xmlns:a16="http://schemas.microsoft.com/office/drawing/2014/main" id="{6C558656-7CDA-E124-F3D0-E11FE8C6BE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22145" y="2014938"/>
                <a:ext cx="540000" cy="0"/>
              </a:xfrm>
              <a:prstGeom prst="straightConnector1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  <a:prstDash val="solid"/>
                <a:headEnd w="sm" len="sm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모서리가 둥근 직사각형 4">
                <a:extLst>
                  <a:ext uri="{FF2B5EF4-FFF2-40B4-BE49-F238E27FC236}">
                    <a16:creationId xmlns:a16="http://schemas.microsoft.com/office/drawing/2014/main" id="{26735082-2148-AA8A-DA3D-3D36B0806AE4}"/>
                  </a:ext>
                </a:extLst>
              </p:cNvPr>
              <p:cNvSpPr/>
              <p:nvPr/>
            </p:nvSpPr>
            <p:spPr>
              <a:xfrm>
                <a:off x="359186" y="1870803"/>
                <a:ext cx="1135369" cy="267378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800" dirty="0">
                    <a:latin typeface="+mn-ea"/>
                  </a:rPr>
                  <a:t>업무 사이트</a:t>
                </a:r>
                <a:r>
                  <a:rPr lang="en-US" altLang="ko-KR" sz="800" dirty="0">
                    <a:latin typeface="+mn-ea"/>
                  </a:rPr>
                  <a:t>(</a:t>
                </a:r>
                <a:r>
                  <a:rPr lang="ko-KR" altLang="en-US" sz="800" dirty="0">
                    <a:latin typeface="+mn-ea"/>
                  </a:rPr>
                  <a:t>데모</a:t>
                </a:r>
                <a:r>
                  <a:rPr lang="en-US" altLang="ko-KR" sz="800" dirty="0">
                    <a:latin typeface="+mn-ea"/>
                  </a:rPr>
                  <a:t>)</a:t>
                </a:r>
                <a:endParaRPr lang="ko-KR" altLang="en-US" sz="800" dirty="0">
                  <a:latin typeface="+mn-ea"/>
                </a:endParaRPr>
              </a:p>
            </p:txBody>
          </p:sp>
          <p:sp>
            <p:nvSpPr>
              <p:cNvPr id="6" name="직사각형 5">
                <a:extLst>
                  <a:ext uri="{FF2B5EF4-FFF2-40B4-BE49-F238E27FC236}">
                    <a16:creationId xmlns:a16="http://schemas.microsoft.com/office/drawing/2014/main" id="{D6C7F822-388F-EFB7-3B20-A2FF83A9B654}"/>
                  </a:ext>
                </a:extLst>
              </p:cNvPr>
              <p:cNvSpPr/>
              <p:nvPr/>
            </p:nvSpPr>
            <p:spPr>
              <a:xfrm>
                <a:off x="2279740" y="1786716"/>
                <a:ext cx="1028818" cy="43555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>
                  <a:defRPr/>
                </a:pPr>
                <a:r>
                  <a:rPr lang="ko-KR" altLang="en-US" sz="800" dirty="0">
                    <a:solidFill>
                      <a:prstClr val="black"/>
                    </a:solidFill>
                    <a:latin typeface="+mn-ea"/>
                  </a:rPr>
                  <a:t>신청정보 입력</a:t>
                </a:r>
                <a:endParaRPr lang="en-US" altLang="ko-KR" sz="800" dirty="0">
                  <a:solidFill>
                    <a:prstClr val="black"/>
                  </a:solidFill>
                  <a:latin typeface="+mn-ea"/>
                </a:endParaRPr>
              </a:p>
            </p:txBody>
          </p:sp>
          <p:cxnSp>
            <p:nvCxnSpPr>
              <p:cNvPr id="7" name="직선 화살표 연결선 6">
                <a:extLst>
                  <a:ext uri="{FF2B5EF4-FFF2-40B4-BE49-F238E27FC236}">
                    <a16:creationId xmlns:a16="http://schemas.microsoft.com/office/drawing/2014/main" id="{91838E63-4FEC-4B6F-374E-1D56E7D09E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17147" y="2004492"/>
                <a:ext cx="540000" cy="0"/>
              </a:xfrm>
              <a:prstGeom prst="straightConnector1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  <a:prstDash val="solid"/>
                <a:headEnd w="sm" len="sm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직선 화살표 연결선 7">
                <a:extLst>
                  <a:ext uri="{FF2B5EF4-FFF2-40B4-BE49-F238E27FC236}">
                    <a16:creationId xmlns:a16="http://schemas.microsoft.com/office/drawing/2014/main" id="{BD1D43CC-DDC9-418F-912D-A3B3D20C0B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31150" y="2014938"/>
                <a:ext cx="540000" cy="0"/>
              </a:xfrm>
              <a:prstGeom prst="straightConnector1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  <a:prstDash val="solid"/>
                <a:headEnd w="sm" len="sm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화살표 연결선 26">
                <a:extLst>
                  <a:ext uri="{FF2B5EF4-FFF2-40B4-BE49-F238E27FC236}">
                    <a16:creationId xmlns:a16="http://schemas.microsoft.com/office/drawing/2014/main" id="{A287B357-C120-EE2B-9880-D93DA742D1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41486" y="2004490"/>
                <a:ext cx="540000" cy="0"/>
              </a:xfrm>
              <a:prstGeom prst="straightConnector1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  <a:prstDash val="solid"/>
                <a:headEnd w="sm" len="sm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ADB08182-7DBF-F113-D977-EAF29CCD7B54}"/>
                  </a:ext>
                </a:extLst>
              </p:cNvPr>
              <p:cNvSpPr txBox="1"/>
              <p:nvPr/>
            </p:nvSpPr>
            <p:spPr>
              <a:xfrm>
                <a:off x="226200" y="1410216"/>
                <a:ext cx="843180" cy="16927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/>
              <a:p>
                <a:r>
                  <a:rPr lang="ko-KR" altLang="en-US" sz="1100" b="1" spc="-100" dirty="0">
                    <a:solidFill>
                      <a:srgbClr val="FF00FF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구매기업 </a:t>
                </a:r>
                <a:r>
                  <a:rPr lang="en-US" altLang="ko-KR" sz="1100" b="1" spc="-100" dirty="0">
                    <a:solidFill>
                      <a:srgbClr val="FF00FF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CASE</a:t>
                </a:r>
                <a:endParaRPr lang="ko-KR" altLang="en-US" sz="1100" b="1" spc="-100" dirty="0">
                  <a:solidFill>
                    <a:srgbClr val="FF00F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4" name="직사각형 33">
                <a:extLst>
                  <a:ext uri="{FF2B5EF4-FFF2-40B4-BE49-F238E27FC236}">
                    <a16:creationId xmlns:a16="http://schemas.microsoft.com/office/drawing/2014/main" id="{E10C7F26-7379-A898-D02D-F843F3A6CF2C}"/>
                  </a:ext>
                </a:extLst>
              </p:cNvPr>
              <p:cNvSpPr/>
              <p:nvPr/>
            </p:nvSpPr>
            <p:spPr>
              <a:xfrm>
                <a:off x="4093743" y="1786715"/>
                <a:ext cx="1125150" cy="43555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>
                  <a:defRPr/>
                </a:pPr>
                <a:r>
                  <a:rPr lang="ko-KR" altLang="en-US" sz="800" dirty="0">
                    <a:solidFill>
                      <a:prstClr val="black"/>
                    </a:solidFill>
                    <a:latin typeface="+mn-ea"/>
                  </a:rPr>
                  <a:t>약관동의</a:t>
                </a:r>
                <a:endParaRPr lang="en-US" altLang="ko-KR" sz="800" dirty="0">
                  <a:solidFill>
                    <a:prstClr val="black"/>
                  </a:solidFill>
                  <a:latin typeface="+mn-ea"/>
                </a:endParaRPr>
              </a:p>
            </p:txBody>
          </p:sp>
          <p:grpSp>
            <p:nvGrpSpPr>
              <p:cNvPr id="35" name="그룹 34">
                <a:extLst>
                  <a:ext uri="{FF2B5EF4-FFF2-40B4-BE49-F238E27FC236}">
                    <a16:creationId xmlns:a16="http://schemas.microsoft.com/office/drawing/2014/main" id="{9CCF2978-47A6-A4DF-8D88-F857E470CABE}"/>
                  </a:ext>
                </a:extLst>
              </p:cNvPr>
              <p:cNvGrpSpPr/>
              <p:nvPr/>
            </p:nvGrpSpPr>
            <p:grpSpPr>
              <a:xfrm>
                <a:off x="6004079" y="1494855"/>
                <a:ext cx="3216027" cy="2023593"/>
                <a:chOff x="5221867" y="1494855"/>
                <a:chExt cx="3216027" cy="2023593"/>
              </a:xfrm>
            </p:grpSpPr>
            <p:sp>
              <p:nvSpPr>
                <p:cNvPr id="36" name="직사각형 35">
                  <a:extLst>
                    <a:ext uri="{FF2B5EF4-FFF2-40B4-BE49-F238E27FC236}">
                      <a16:creationId xmlns:a16="http://schemas.microsoft.com/office/drawing/2014/main" id="{ED131169-81AB-92F2-95CB-CD0063667C3A}"/>
                    </a:ext>
                  </a:extLst>
                </p:cNvPr>
                <p:cNvSpPr/>
                <p:nvPr/>
              </p:nvSpPr>
              <p:spPr>
                <a:xfrm>
                  <a:off x="5221867" y="1725687"/>
                  <a:ext cx="1295474" cy="1187834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bg1">
                      <a:lumMod val="5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 dirty="0">
                    <a:latin typeface="+mn-ea"/>
                  </a:endParaRPr>
                </a:p>
              </p:txBody>
            </p:sp>
            <p:sp>
              <p:nvSpPr>
                <p:cNvPr id="37" name="직사각형 36">
                  <a:extLst>
                    <a:ext uri="{FF2B5EF4-FFF2-40B4-BE49-F238E27FC236}">
                      <a16:creationId xmlns:a16="http://schemas.microsoft.com/office/drawing/2014/main" id="{7D755D86-60B8-0828-8A24-A4CC3D24A8AB}"/>
                    </a:ext>
                  </a:extLst>
                </p:cNvPr>
                <p:cNvSpPr/>
                <p:nvPr/>
              </p:nvSpPr>
              <p:spPr>
                <a:xfrm>
                  <a:off x="5307029" y="1797162"/>
                  <a:ext cx="1125150" cy="43555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lvl="0" algn="ctr">
                    <a:defRPr/>
                  </a:pP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휴대폰 본인인증</a:t>
                  </a:r>
                  <a:endParaRPr lang="en-US" altLang="ko-KR" sz="8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38" name="직사각형 37">
                  <a:extLst>
                    <a:ext uri="{FF2B5EF4-FFF2-40B4-BE49-F238E27FC236}">
                      <a16:creationId xmlns:a16="http://schemas.microsoft.com/office/drawing/2014/main" id="{E5385ADD-CE62-56C7-DB1C-8A950E17518C}"/>
                    </a:ext>
                  </a:extLst>
                </p:cNvPr>
                <p:cNvSpPr/>
                <p:nvPr/>
              </p:nvSpPr>
              <p:spPr>
                <a:xfrm>
                  <a:off x="5221867" y="1494855"/>
                  <a:ext cx="59503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ko-KR" altLang="en-US" sz="900" b="1" spc="-1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전자서명</a:t>
                  </a:r>
                </a:p>
              </p:txBody>
            </p:sp>
            <p:sp>
              <p:nvSpPr>
                <p:cNvPr id="39" name="직사각형 38">
                  <a:extLst>
                    <a:ext uri="{FF2B5EF4-FFF2-40B4-BE49-F238E27FC236}">
                      <a16:creationId xmlns:a16="http://schemas.microsoft.com/office/drawing/2014/main" id="{1962B19C-8223-FDAC-4E14-0F271196878E}"/>
                    </a:ext>
                  </a:extLst>
                </p:cNvPr>
                <p:cNvSpPr/>
                <p:nvPr/>
              </p:nvSpPr>
              <p:spPr>
                <a:xfrm>
                  <a:off x="5307029" y="2387805"/>
                  <a:ext cx="1125150" cy="43555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lvl="0" algn="ctr">
                    <a:defRPr/>
                  </a:pP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공동인증서</a:t>
                  </a:r>
                  <a:endParaRPr lang="en-US" altLang="ko-KR" sz="8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55" name="직사각형 54">
                  <a:extLst>
                    <a:ext uri="{FF2B5EF4-FFF2-40B4-BE49-F238E27FC236}">
                      <a16:creationId xmlns:a16="http://schemas.microsoft.com/office/drawing/2014/main" id="{BE509DB3-B239-C31C-21EA-8BF86658070A}"/>
                    </a:ext>
                  </a:extLst>
                </p:cNvPr>
                <p:cNvSpPr/>
                <p:nvPr/>
              </p:nvSpPr>
              <p:spPr>
                <a:xfrm>
                  <a:off x="7302525" y="1797162"/>
                  <a:ext cx="1125150" cy="43555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lvl="0" algn="ctr">
                    <a:defRPr/>
                  </a:pP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외상매출채권 </a:t>
                  </a:r>
                  <a:br>
                    <a:rPr lang="en-US" altLang="ko-KR" sz="800" dirty="0">
                      <a:solidFill>
                        <a:prstClr val="black"/>
                      </a:solidFill>
                      <a:latin typeface="+mn-ea"/>
                    </a:rPr>
                  </a:b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발행 완료</a:t>
                  </a:r>
                  <a:endParaRPr lang="en-US" altLang="ko-KR" sz="8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56" name="직사각형 55">
                  <a:extLst>
                    <a:ext uri="{FF2B5EF4-FFF2-40B4-BE49-F238E27FC236}">
                      <a16:creationId xmlns:a16="http://schemas.microsoft.com/office/drawing/2014/main" id="{9B9B0235-D9B8-B686-6B2E-8E82AD37E460}"/>
                    </a:ext>
                  </a:extLst>
                </p:cNvPr>
                <p:cNvSpPr/>
                <p:nvPr/>
              </p:nvSpPr>
              <p:spPr>
                <a:xfrm>
                  <a:off x="7312744" y="3082897"/>
                  <a:ext cx="1125150" cy="43555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lvl="0" algn="ctr">
                    <a:defRPr/>
                  </a:pP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발행처리 결과조회</a:t>
                  </a:r>
                  <a:endParaRPr lang="en-US" altLang="ko-KR" sz="8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</p:grpSp>
        </p:grpSp>
        <p:cxnSp>
          <p:nvCxnSpPr>
            <p:cNvPr id="57" name="직선 화살표 연결선 56">
              <a:extLst>
                <a:ext uri="{FF2B5EF4-FFF2-40B4-BE49-F238E27FC236}">
                  <a16:creationId xmlns:a16="http://schemas.microsoft.com/office/drawing/2014/main" id="{361E90E2-3A3F-9B4F-AB87-96FAB77695C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382182" y="2252149"/>
              <a:ext cx="540000" cy="0"/>
            </a:xfrm>
            <a:prstGeom prst="straightConnector1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olid"/>
              <a:headEnd w="sm" len="sm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그룹 76">
            <a:extLst>
              <a:ext uri="{FF2B5EF4-FFF2-40B4-BE49-F238E27FC236}">
                <a16:creationId xmlns:a16="http://schemas.microsoft.com/office/drawing/2014/main" id="{59941314-7902-018A-0C86-4D4444A9F702}"/>
              </a:ext>
            </a:extLst>
          </p:cNvPr>
          <p:cNvGrpSpPr/>
          <p:nvPr/>
        </p:nvGrpSpPr>
        <p:grpSpPr>
          <a:xfrm>
            <a:off x="226200" y="3270177"/>
            <a:ext cx="8988796" cy="3335924"/>
            <a:chOff x="226200" y="3270177"/>
            <a:chExt cx="8988796" cy="3335924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CAF63DB4-884E-2246-6659-0F828132B72A}"/>
                </a:ext>
              </a:extLst>
            </p:cNvPr>
            <p:cNvGrpSpPr/>
            <p:nvPr/>
          </p:nvGrpSpPr>
          <p:grpSpPr>
            <a:xfrm>
              <a:off x="226200" y="3270177"/>
              <a:ext cx="8988796" cy="3335924"/>
              <a:chOff x="226200" y="2996370"/>
              <a:chExt cx="8988796" cy="3335924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12805DD3-E121-6BAD-AC5C-5E2EB1281FBF}"/>
                  </a:ext>
                </a:extLst>
              </p:cNvPr>
              <p:cNvSpPr txBox="1"/>
              <p:nvPr/>
            </p:nvSpPr>
            <p:spPr>
              <a:xfrm>
                <a:off x="226200" y="2996370"/>
                <a:ext cx="844783" cy="16927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/>
              <a:p>
                <a:r>
                  <a:rPr lang="en-US" altLang="ko-KR" sz="1100" b="1" spc="-100" dirty="0">
                    <a:solidFill>
                      <a:srgbClr val="FF00FF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 </a:t>
                </a:r>
                <a:r>
                  <a:rPr lang="ko-KR" altLang="en-US" sz="1100" b="1" spc="-100" dirty="0">
                    <a:solidFill>
                      <a:srgbClr val="FF00FF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판매기업 </a:t>
                </a:r>
                <a:r>
                  <a:rPr lang="en-US" altLang="ko-KR" sz="1100" b="1" spc="-100" dirty="0">
                    <a:solidFill>
                      <a:srgbClr val="FF00FF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Case</a:t>
                </a:r>
                <a:endParaRPr lang="ko-KR" altLang="en-US" sz="1100" b="1" spc="-100" dirty="0">
                  <a:solidFill>
                    <a:srgbClr val="FF00FF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cxnSp>
            <p:nvCxnSpPr>
              <p:cNvPr id="42" name="직선 화살표 연결선 41">
                <a:extLst>
                  <a:ext uri="{FF2B5EF4-FFF2-40B4-BE49-F238E27FC236}">
                    <a16:creationId xmlns:a16="http://schemas.microsoft.com/office/drawing/2014/main" id="{605BAB40-3F75-E7F0-83CA-DA3D244D7A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22145" y="3812099"/>
                <a:ext cx="540000" cy="0"/>
              </a:xfrm>
              <a:prstGeom prst="straightConnector1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  <a:prstDash val="solid"/>
                <a:headEnd w="sm" len="sm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모서리가 둥근 직사각형 4">
                <a:extLst>
                  <a:ext uri="{FF2B5EF4-FFF2-40B4-BE49-F238E27FC236}">
                    <a16:creationId xmlns:a16="http://schemas.microsoft.com/office/drawing/2014/main" id="{94D57081-915A-6ACB-C6C4-0EAC57ADED10}"/>
                  </a:ext>
                </a:extLst>
              </p:cNvPr>
              <p:cNvSpPr/>
              <p:nvPr/>
            </p:nvSpPr>
            <p:spPr>
              <a:xfrm>
                <a:off x="359186" y="4793554"/>
                <a:ext cx="1135369" cy="267378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800" dirty="0">
                    <a:latin typeface="+mn-ea"/>
                  </a:rPr>
                  <a:t>업무 사이트</a:t>
                </a:r>
                <a:r>
                  <a:rPr lang="en-US" altLang="ko-KR" sz="800" dirty="0">
                    <a:latin typeface="+mn-ea"/>
                  </a:rPr>
                  <a:t>(</a:t>
                </a:r>
                <a:r>
                  <a:rPr lang="ko-KR" altLang="en-US" sz="800" dirty="0">
                    <a:latin typeface="+mn-ea"/>
                  </a:rPr>
                  <a:t>데모</a:t>
                </a:r>
                <a:r>
                  <a:rPr lang="en-US" altLang="ko-KR" sz="800" dirty="0">
                    <a:latin typeface="+mn-ea"/>
                  </a:rPr>
                  <a:t>)</a:t>
                </a:r>
                <a:endParaRPr lang="ko-KR" altLang="en-US" sz="800" dirty="0">
                  <a:latin typeface="+mn-ea"/>
                </a:endParaRPr>
              </a:p>
            </p:txBody>
          </p:sp>
          <p:sp>
            <p:nvSpPr>
              <p:cNvPr id="44" name="직사각형 43">
                <a:extLst>
                  <a:ext uri="{FF2B5EF4-FFF2-40B4-BE49-F238E27FC236}">
                    <a16:creationId xmlns:a16="http://schemas.microsoft.com/office/drawing/2014/main" id="{10945943-9769-1539-31D4-B8F45544C0A1}"/>
                  </a:ext>
                </a:extLst>
              </p:cNvPr>
              <p:cNvSpPr/>
              <p:nvPr/>
            </p:nvSpPr>
            <p:spPr>
              <a:xfrm>
                <a:off x="2279740" y="3583877"/>
                <a:ext cx="1028818" cy="43555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>
                  <a:defRPr/>
                </a:pPr>
                <a:r>
                  <a:rPr lang="ko-KR" altLang="en-US" sz="800" dirty="0">
                    <a:solidFill>
                      <a:prstClr val="black"/>
                    </a:solidFill>
                    <a:latin typeface="+mn-ea"/>
                  </a:rPr>
                  <a:t>신청정보 입력</a:t>
                </a:r>
                <a:endParaRPr lang="en-US" altLang="ko-KR" sz="800" dirty="0">
                  <a:solidFill>
                    <a:prstClr val="black"/>
                  </a:solidFill>
                  <a:latin typeface="+mn-ea"/>
                </a:endParaRPr>
              </a:p>
            </p:txBody>
          </p:sp>
          <p:cxnSp>
            <p:nvCxnSpPr>
              <p:cNvPr id="46" name="직선 화살표 연결선 45">
                <a:extLst>
                  <a:ext uri="{FF2B5EF4-FFF2-40B4-BE49-F238E27FC236}">
                    <a16:creationId xmlns:a16="http://schemas.microsoft.com/office/drawing/2014/main" id="{D6934198-A915-A8FB-6C15-309B855C86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31150" y="3812099"/>
                <a:ext cx="540000" cy="0"/>
              </a:xfrm>
              <a:prstGeom prst="straightConnector1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  <a:prstDash val="solid"/>
                <a:headEnd w="sm" len="sm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화살표 연결선 47">
                <a:extLst>
                  <a:ext uri="{FF2B5EF4-FFF2-40B4-BE49-F238E27FC236}">
                    <a16:creationId xmlns:a16="http://schemas.microsoft.com/office/drawing/2014/main" id="{F73342F3-5682-8E69-603B-D28AE66A1A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41486" y="3801651"/>
                <a:ext cx="540000" cy="0"/>
              </a:xfrm>
              <a:prstGeom prst="straightConnector1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  <a:prstDash val="solid"/>
                <a:headEnd w="sm" len="sm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직사각형 48">
                <a:extLst>
                  <a:ext uri="{FF2B5EF4-FFF2-40B4-BE49-F238E27FC236}">
                    <a16:creationId xmlns:a16="http://schemas.microsoft.com/office/drawing/2014/main" id="{087AAFED-FF06-B323-780F-5ECF1388C88B}"/>
                  </a:ext>
                </a:extLst>
              </p:cNvPr>
              <p:cNvSpPr/>
              <p:nvPr/>
            </p:nvSpPr>
            <p:spPr>
              <a:xfrm>
                <a:off x="4093743" y="3583876"/>
                <a:ext cx="1125150" cy="43555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>
                  <a:defRPr/>
                </a:pPr>
                <a:r>
                  <a:rPr lang="ko-KR" altLang="en-US" sz="800" dirty="0">
                    <a:solidFill>
                      <a:prstClr val="black"/>
                    </a:solidFill>
                    <a:latin typeface="+mn-ea"/>
                  </a:rPr>
                  <a:t>약관동의</a:t>
                </a:r>
                <a:endParaRPr lang="en-US" altLang="ko-KR" sz="800" dirty="0">
                  <a:solidFill>
                    <a:prstClr val="black"/>
                  </a:solidFill>
                  <a:latin typeface="+mn-ea"/>
                </a:endParaRPr>
              </a:p>
            </p:txBody>
          </p:sp>
          <p:grpSp>
            <p:nvGrpSpPr>
              <p:cNvPr id="50" name="그룹 49">
                <a:extLst>
                  <a:ext uri="{FF2B5EF4-FFF2-40B4-BE49-F238E27FC236}">
                    <a16:creationId xmlns:a16="http://schemas.microsoft.com/office/drawing/2014/main" id="{8A9E12F3-63DB-3C4D-390B-0BDB4B291492}"/>
                  </a:ext>
                </a:extLst>
              </p:cNvPr>
              <p:cNvGrpSpPr/>
              <p:nvPr/>
            </p:nvGrpSpPr>
            <p:grpSpPr>
              <a:xfrm>
                <a:off x="2279740" y="3292016"/>
                <a:ext cx="6935256" cy="3040278"/>
                <a:chOff x="1497528" y="1494855"/>
                <a:chExt cx="6935256" cy="3040278"/>
              </a:xfrm>
            </p:grpSpPr>
            <p:sp>
              <p:nvSpPr>
                <p:cNvPr id="51" name="직사각형 50">
                  <a:extLst>
                    <a:ext uri="{FF2B5EF4-FFF2-40B4-BE49-F238E27FC236}">
                      <a16:creationId xmlns:a16="http://schemas.microsoft.com/office/drawing/2014/main" id="{B008B100-7065-E370-0449-BFCAEE6C18E3}"/>
                    </a:ext>
                  </a:extLst>
                </p:cNvPr>
                <p:cNvSpPr/>
                <p:nvPr/>
              </p:nvSpPr>
              <p:spPr>
                <a:xfrm>
                  <a:off x="5221867" y="1725687"/>
                  <a:ext cx="1295474" cy="1187834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bg1">
                      <a:lumMod val="5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 dirty="0">
                    <a:latin typeface="+mn-ea"/>
                  </a:endParaRPr>
                </a:p>
              </p:txBody>
            </p:sp>
            <p:sp>
              <p:nvSpPr>
                <p:cNvPr id="52" name="직사각형 51">
                  <a:extLst>
                    <a:ext uri="{FF2B5EF4-FFF2-40B4-BE49-F238E27FC236}">
                      <a16:creationId xmlns:a16="http://schemas.microsoft.com/office/drawing/2014/main" id="{2FE677B2-5ADC-0E82-22D6-7674467D6E25}"/>
                    </a:ext>
                  </a:extLst>
                </p:cNvPr>
                <p:cNvSpPr/>
                <p:nvPr/>
              </p:nvSpPr>
              <p:spPr>
                <a:xfrm>
                  <a:off x="5307029" y="1797162"/>
                  <a:ext cx="1125150" cy="43555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lvl="0" algn="ctr">
                    <a:defRPr/>
                  </a:pP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휴대폰 본인인증</a:t>
                  </a:r>
                  <a:endParaRPr lang="en-US" altLang="ko-KR" sz="8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53" name="직사각형 52">
                  <a:extLst>
                    <a:ext uri="{FF2B5EF4-FFF2-40B4-BE49-F238E27FC236}">
                      <a16:creationId xmlns:a16="http://schemas.microsoft.com/office/drawing/2014/main" id="{92CBDB24-CA6D-8B0D-2986-EFB16277FF79}"/>
                    </a:ext>
                  </a:extLst>
                </p:cNvPr>
                <p:cNvSpPr/>
                <p:nvPr/>
              </p:nvSpPr>
              <p:spPr>
                <a:xfrm>
                  <a:off x="5221867" y="1494855"/>
                  <a:ext cx="59503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ko-KR" altLang="en-US" sz="900" b="1" spc="-1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전자서명</a:t>
                  </a:r>
                </a:p>
              </p:txBody>
            </p:sp>
            <p:sp>
              <p:nvSpPr>
                <p:cNvPr id="54" name="직사각형 53">
                  <a:extLst>
                    <a:ext uri="{FF2B5EF4-FFF2-40B4-BE49-F238E27FC236}">
                      <a16:creationId xmlns:a16="http://schemas.microsoft.com/office/drawing/2014/main" id="{0F77048D-EABB-D697-153D-D80B4A3D878A}"/>
                    </a:ext>
                  </a:extLst>
                </p:cNvPr>
                <p:cNvSpPr/>
                <p:nvPr/>
              </p:nvSpPr>
              <p:spPr>
                <a:xfrm>
                  <a:off x="5307029" y="2387805"/>
                  <a:ext cx="1125150" cy="43555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lvl="0" algn="ctr">
                    <a:defRPr/>
                  </a:pP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공동인증서</a:t>
                  </a:r>
                  <a:endParaRPr lang="en-US" altLang="ko-KR" sz="8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63" name="직사각형 62">
                  <a:extLst>
                    <a:ext uri="{FF2B5EF4-FFF2-40B4-BE49-F238E27FC236}">
                      <a16:creationId xmlns:a16="http://schemas.microsoft.com/office/drawing/2014/main" id="{F50F5CB4-FDB1-9191-A4C5-72F1903DC665}"/>
                    </a:ext>
                  </a:extLst>
                </p:cNvPr>
                <p:cNvSpPr/>
                <p:nvPr/>
              </p:nvSpPr>
              <p:spPr>
                <a:xfrm>
                  <a:off x="5221867" y="3347299"/>
                  <a:ext cx="1295474" cy="1187834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bg1">
                      <a:lumMod val="50000"/>
                    </a:schemeClr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600" dirty="0">
                    <a:latin typeface="+mn-ea"/>
                  </a:endParaRPr>
                </a:p>
              </p:txBody>
            </p:sp>
            <p:sp>
              <p:nvSpPr>
                <p:cNvPr id="64" name="직사각형 63">
                  <a:extLst>
                    <a:ext uri="{FF2B5EF4-FFF2-40B4-BE49-F238E27FC236}">
                      <a16:creationId xmlns:a16="http://schemas.microsoft.com/office/drawing/2014/main" id="{2D35B6E5-A1E4-0517-28DB-B6F2179EB917}"/>
                    </a:ext>
                  </a:extLst>
                </p:cNvPr>
                <p:cNvSpPr/>
                <p:nvPr/>
              </p:nvSpPr>
              <p:spPr>
                <a:xfrm>
                  <a:off x="5307029" y="3418774"/>
                  <a:ext cx="1125150" cy="43555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lvl="0" algn="ctr">
                    <a:defRPr/>
                  </a:pP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휴대폰 본인인증</a:t>
                  </a:r>
                  <a:endParaRPr lang="en-US" altLang="ko-KR" sz="8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65" name="직사각형 64">
                  <a:extLst>
                    <a:ext uri="{FF2B5EF4-FFF2-40B4-BE49-F238E27FC236}">
                      <a16:creationId xmlns:a16="http://schemas.microsoft.com/office/drawing/2014/main" id="{6FAC90EC-A53C-BB5F-EB17-405E1A7A3DFC}"/>
                    </a:ext>
                  </a:extLst>
                </p:cNvPr>
                <p:cNvSpPr/>
                <p:nvPr/>
              </p:nvSpPr>
              <p:spPr>
                <a:xfrm>
                  <a:off x="5221866" y="3130082"/>
                  <a:ext cx="59503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ko-KR" altLang="en-US" sz="900" b="1" spc="-1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전자서명</a:t>
                  </a:r>
                </a:p>
              </p:txBody>
            </p:sp>
            <p:sp>
              <p:nvSpPr>
                <p:cNvPr id="66" name="직사각형 65">
                  <a:extLst>
                    <a:ext uri="{FF2B5EF4-FFF2-40B4-BE49-F238E27FC236}">
                      <a16:creationId xmlns:a16="http://schemas.microsoft.com/office/drawing/2014/main" id="{C633F370-B6B0-BCBE-0CF4-4F4881A6FAE7}"/>
                    </a:ext>
                  </a:extLst>
                </p:cNvPr>
                <p:cNvSpPr/>
                <p:nvPr/>
              </p:nvSpPr>
              <p:spPr>
                <a:xfrm>
                  <a:off x="5307029" y="4009417"/>
                  <a:ext cx="1125150" cy="43555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lvl="0" algn="ctr">
                    <a:defRPr/>
                  </a:pP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공동인증서</a:t>
                  </a:r>
                  <a:endParaRPr lang="en-US" altLang="ko-KR" sz="8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68" name="직사각형 67">
                  <a:extLst>
                    <a:ext uri="{FF2B5EF4-FFF2-40B4-BE49-F238E27FC236}">
                      <a16:creationId xmlns:a16="http://schemas.microsoft.com/office/drawing/2014/main" id="{2077C04E-80BD-21DF-CB14-6FC29BFDE36E}"/>
                    </a:ext>
                  </a:extLst>
                </p:cNvPr>
                <p:cNvSpPr/>
                <p:nvPr/>
              </p:nvSpPr>
              <p:spPr>
                <a:xfrm>
                  <a:off x="7307634" y="1797162"/>
                  <a:ext cx="1125150" cy="43555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lvl="0" algn="ctr">
                    <a:defRPr/>
                  </a:pP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수취채권 양도발행</a:t>
                  </a:r>
                  <a:endParaRPr lang="en-US" altLang="ko-KR" sz="800" dirty="0">
                    <a:solidFill>
                      <a:prstClr val="black"/>
                    </a:solidFill>
                    <a:latin typeface="+mn-ea"/>
                  </a:endParaRPr>
                </a:p>
                <a:p>
                  <a:pPr lvl="0" algn="ctr">
                    <a:defRPr/>
                  </a:pP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완료</a:t>
                  </a:r>
                  <a:endParaRPr lang="en-US" altLang="ko-KR" sz="8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69" name="직사각형 68">
                  <a:extLst>
                    <a:ext uri="{FF2B5EF4-FFF2-40B4-BE49-F238E27FC236}">
                      <a16:creationId xmlns:a16="http://schemas.microsoft.com/office/drawing/2014/main" id="{87414D3E-A15F-EFD8-0B6C-267E0A95A2AA}"/>
                    </a:ext>
                  </a:extLst>
                </p:cNvPr>
                <p:cNvSpPr/>
                <p:nvPr/>
              </p:nvSpPr>
              <p:spPr>
                <a:xfrm>
                  <a:off x="7307634" y="4027452"/>
                  <a:ext cx="1125150" cy="43555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lvl="0" algn="ctr">
                    <a:defRPr/>
                  </a:pP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현금예치발행</a:t>
                  </a:r>
                  <a:endParaRPr lang="en-US" altLang="ko-KR" sz="800" dirty="0">
                    <a:solidFill>
                      <a:prstClr val="black"/>
                    </a:solidFill>
                    <a:latin typeface="+mn-ea"/>
                  </a:endParaRPr>
                </a:p>
                <a:p>
                  <a:pPr lvl="0" algn="ctr">
                    <a:defRPr/>
                  </a:pP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완료</a:t>
                  </a:r>
                  <a:endParaRPr lang="en-US" altLang="ko-KR" sz="8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70" name="직사각형 69">
                  <a:extLst>
                    <a:ext uri="{FF2B5EF4-FFF2-40B4-BE49-F238E27FC236}">
                      <a16:creationId xmlns:a16="http://schemas.microsoft.com/office/drawing/2014/main" id="{EFA20643-6ACC-8887-4C16-A6A95A24A880}"/>
                    </a:ext>
                  </a:extLst>
                </p:cNvPr>
                <p:cNvSpPr/>
                <p:nvPr/>
              </p:nvSpPr>
              <p:spPr>
                <a:xfrm>
                  <a:off x="7307634" y="2912307"/>
                  <a:ext cx="1125150" cy="435551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63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lvl="0" algn="ctr">
                    <a:defRPr/>
                  </a:pPr>
                  <a:r>
                    <a:rPr lang="ko-KR" altLang="en-US" sz="800" dirty="0">
                      <a:solidFill>
                        <a:prstClr val="black"/>
                      </a:solidFill>
                      <a:latin typeface="+mn-ea"/>
                    </a:rPr>
                    <a:t>발행처리 결과조회</a:t>
                  </a:r>
                  <a:endParaRPr lang="en-US" altLang="ko-KR" sz="800" dirty="0">
                    <a:solidFill>
                      <a:prstClr val="black"/>
                    </a:solidFill>
                    <a:latin typeface="+mn-ea"/>
                  </a:endParaRPr>
                </a:p>
              </p:txBody>
            </p:sp>
            <p:sp>
              <p:nvSpPr>
                <p:cNvPr id="80" name="직사각형 79">
                  <a:extLst>
                    <a:ext uri="{FF2B5EF4-FFF2-40B4-BE49-F238E27FC236}">
                      <a16:creationId xmlns:a16="http://schemas.microsoft.com/office/drawing/2014/main" id="{E4B05ED4-E9AE-CFBC-DA52-941B5766D521}"/>
                    </a:ext>
                  </a:extLst>
                </p:cNvPr>
                <p:cNvSpPr/>
                <p:nvPr/>
              </p:nvSpPr>
              <p:spPr>
                <a:xfrm>
                  <a:off x="1497528" y="1494855"/>
                  <a:ext cx="103265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ko-KR" altLang="en-US" sz="900" b="1" spc="-1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수취채권 양도발행</a:t>
                  </a:r>
                </a:p>
              </p:txBody>
            </p:sp>
            <p:sp>
              <p:nvSpPr>
                <p:cNvPr id="81" name="직사각형 80">
                  <a:extLst>
                    <a:ext uri="{FF2B5EF4-FFF2-40B4-BE49-F238E27FC236}">
                      <a16:creationId xmlns:a16="http://schemas.microsoft.com/office/drawing/2014/main" id="{C338D22B-81DA-0A42-F996-AF807265CE90}"/>
                    </a:ext>
                  </a:extLst>
                </p:cNvPr>
                <p:cNvSpPr/>
                <p:nvPr/>
              </p:nvSpPr>
              <p:spPr>
                <a:xfrm>
                  <a:off x="1497528" y="3760553"/>
                  <a:ext cx="800219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ko-KR" altLang="en-US" sz="900" b="1" spc="-100" dirty="0">
                      <a:solidFill>
                        <a:schemeClr val="tx1"/>
                      </a:solidFill>
                      <a:latin typeface="+mn-ea"/>
                      <a:ea typeface="+mn-ea"/>
                    </a:rPr>
                    <a:t>현금예치발행</a:t>
                  </a:r>
                </a:p>
              </p:txBody>
            </p:sp>
          </p:grpSp>
          <p:cxnSp>
            <p:nvCxnSpPr>
              <p:cNvPr id="58" name="직선 화살표 연결선 57">
                <a:extLst>
                  <a:ext uri="{FF2B5EF4-FFF2-40B4-BE49-F238E27FC236}">
                    <a16:creationId xmlns:a16="http://schemas.microsoft.com/office/drawing/2014/main" id="{5D986D14-8A9F-2EEB-34EC-9F936C2340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22145" y="6042388"/>
                <a:ext cx="540000" cy="0"/>
              </a:xfrm>
              <a:prstGeom prst="straightConnector1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  <a:prstDash val="solid"/>
                <a:headEnd w="sm" len="sm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직사각형 58">
                <a:extLst>
                  <a:ext uri="{FF2B5EF4-FFF2-40B4-BE49-F238E27FC236}">
                    <a16:creationId xmlns:a16="http://schemas.microsoft.com/office/drawing/2014/main" id="{19D30DDC-C771-B727-4D0D-5BC0FE4D4923}"/>
                  </a:ext>
                </a:extLst>
              </p:cNvPr>
              <p:cNvSpPr/>
              <p:nvPr/>
            </p:nvSpPr>
            <p:spPr>
              <a:xfrm>
                <a:off x="2279740" y="5824613"/>
                <a:ext cx="1028818" cy="43555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>
                  <a:defRPr/>
                </a:pPr>
                <a:r>
                  <a:rPr lang="ko-KR" altLang="en-US" sz="800" dirty="0">
                    <a:solidFill>
                      <a:prstClr val="black"/>
                    </a:solidFill>
                    <a:latin typeface="+mn-ea"/>
                  </a:rPr>
                  <a:t>신청정보 입력</a:t>
                </a:r>
                <a:endParaRPr lang="en-US" altLang="ko-KR" sz="800" dirty="0">
                  <a:solidFill>
                    <a:prstClr val="black"/>
                  </a:solidFill>
                  <a:latin typeface="+mn-ea"/>
                </a:endParaRPr>
              </a:p>
            </p:txBody>
          </p:sp>
          <p:cxnSp>
            <p:nvCxnSpPr>
              <p:cNvPr id="61" name="직선 화살표 연결선 60">
                <a:extLst>
                  <a:ext uri="{FF2B5EF4-FFF2-40B4-BE49-F238E27FC236}">
                    <a16:creationId xmlns:a16="http://schemas.microsoft.com/office/drawing/2014/main" id="{1A75E256-9C77-9953-5DE2-C0AF481875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31150" y="6042388"/>
                <a:ext cx="540000" cy="0"/>
              </a:xfrm>
              <a:prstGeom prst="straightConnector1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  <a:prstDash val="solid"/>
                <a:headEnd w="sm" len="sm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직사각형 61">
                <a:extLst>
                  <a:ext uri="{FF2B5EF4-FFF2-40B4-BE49-F238E27FC236}">
                    <a16:creationId xmlns:a16="http://schemas.microsoft.com/office/drawing/2014/main" id="{E5873CE7-0DAF-B678-60FD-E9B3E20BABD9}"/>
                  </a:ext>
                </a:extLst>
              </p:cNvPr>
              <p:cNvSpPr/>
              <p:nvPr/>
            </p:nvSpPr>
            <p:spPr>
              <a:xfrm>
                <a:off x="4093743" y="5824613"/>
                <a:ext cx="1125150" cy="43555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63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lvl="0" algn="ctr">
                  <a:defRPr/>
                </a:pPr>
                <a:r>
                  <a:rPr lang="ko-KR" altLang="en-US" sz="800" dirty="0">
                    <a:solidFill>
                      <a:prstClr val="black"/>
                    </a:solidFill>
                    <a:latin typeface="+mn-ea"/>
                  </a:rPr>
                  <a:t>약관동의</a:t>
                </a:r>
                <a:endParaRPr lang="en-US" altLang="ko-KR" sz="800" dirty="0">
                  <a:solidFill>
                    <a:prstClr val="black"/>
                  </a:solidFill>
                  <a:latin typeface="+mn-ea"/>
                </a:endParaRPr>
              </a:p>
            </p:txBody>
          </p:sp>
          <p:cxnSp>
            <p:nvCxnSpPr>
              <p:cNvPr id="71" name="직선 화살표 연결선 70">
                <a:extLst>
                  <a:ext uri="{FF2B5EF4-FFF2-40B4-BE49-F238E27FC236}">
                    <a16:creationId xmlns:a16="http://schemas.microsoft.com/office/drawing/2014/main" id="{3484138D-6C74-229D-BCBC-EB8777A541D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382421" y="4369671"/>
                <a:ext cx="540000" cy="0"/>
              </a:xfrm>
              <a:prstGeom prst="straightConnector1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  <a:prstDash val="solid"/>
                <a:headEnd w="sm" len="sm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직선 화살표 연결선 71">
                <a:extLst>
                  <a:ext uri="{FF2B5EF4-FFF2-40B4-BE49-F238E27FC236}">
                    <a16:creationId xmlns:a16="http://schemas.microsoft.com/office/drawing/2014/main" id="{5D89D7E1-8CC7-9079-58B4-A49B1BF8277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382421" y="5484816"/>
                <a:ext cx="540000" cy="0"/>
              </a:xfrm>
              <a:prstGeom prst="straightConnector1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  <a:prstDash val="solid"/>
                <a:headEnd w="sm" len="sm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화살표 연결선 78">
                <a:extLst>
                  <a:ext uri="{FF2B5EF4-FFF2-40B4-BE49-F238E27FC236}">
                    <a16:creationId xmlns:a16="http://schemas.microsoft.com/office/drawing/2014/main" id="{F5DBD493-0492-C8AA-6B87-EA42BB76E5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41486" y="6042388"/>
                <a:ext cx="540000" cy="0"/>
              </a:xfrm>
              <a:prstGeom prst="straightConnector1">
                <a:avLst/>
              </a:prstGeom>
              <a:ln w="6350">
                <a:solidFill>
                  <a:schemeClr val="bg1">
                    <a:lumMod val="50000"/>
                  </a:schemeClr>
                </a:solidFill>
                <a:prstDash val="solid"/>
                <a:headEnd w="sm" len="sm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4" name="연결선: 꺾임 73">
              <a:extLst>
                <a:ext uri="{FF2B5EF4-FFF2-40B4-BE49-F238E27FC236}">
                  <a16:creationId xmlns:a16="http://schemas.microsoft.com/office/drawing/2014/main" id="{88934B9F-933E-935D-3D57-C84FA65A2D7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1081624" y="3895458"/>
              <a:ext cx="720000" cy="1080000"/>
            </a:xfrm>
            <a:prstGeom prst="bentConnector2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8" name="연결선: 꺾임 77">
              <a:extLst>
                <a:ext uri="{FF2B5EF4-FFF2-40B4-BE49-F238E27FC236}">
                  <a16:creationId xmlns:a16="http://schemas.microsoft.com/office/drawing/2014/main" id="{9E70B562-9665-CDE4-9794-0EF08BA7834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72668" y="5410993"/>
              <a:ext cx="720000" cy="1080000"/>
            </a:xfrm>
            <a:prstGeom prst="bentConnector2">
              <a:avLst/>
            </a:prstGeom>
            <a:ln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3910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789B1D-E97B-880C-05D9-6C7678D26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01. </a:t>
            </a:r>
            <a:r>
              <a:rPr lang="ko-KR" altLang="en-US" dirty="0"/>
              <a:t>메인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6F67DDE-6D56-3B2B-5754-DF0D8FFF5E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업무사이트</a:t>
            </a:r>
          </a:p>
        </p:txBody>
      </p:sp>
    </p:spTree>
    <p:extLst>
      <p:ext uri="{BB962C8B-B14F-4D97-AF65-F5344CB8AC3E}">
        <p14:creationId xmlns:p14="http://schemas.microsoft.com/office/powerpoint/2010/main" val="3401286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3702523-5015-3B82-131F-3EEA7ADDDE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DE_00001M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8E015C4-A0FB-A454-A332-2E20DE7EFC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업무사이트 메인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52C61A5-252E-6FC2-8AD5-A9AD0BEA07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윈도우 팝업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6F6DFE7-C955-F365-8627-5BC0580FB78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 dirty="0"/>
              <a:t>구매 </a:t>
            </a:r>
            <a:r>
              <a:rPr lang="en-US" altLang="ko-KR" dirty="0"/>
              <a:t>+</a:t>
            </a:r>
            <a:r>
              <a:rPr lang="ko-KR" altLang="en-US" dirty="0"/>
              <a:t>판매</a:t>
            </a:r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9604FF42-30E3-BB8C-C827-428A186D61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/>
              <a:t>신규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6F9657-088F-0603-1872-75927536229E}"/>
              </a:ext>
            </a:extLst>
          </p:cNvPr>
          <p:cNvSpPr txBox="1"/>
          <p:nvPr/>
        </p:nvSpPr>
        <p:spPr>
          <a:xfrm>
            <a:off x="13210" y="1011651"/>
            <a:ext cx="16946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latin typeface="+mn-ea"/>
                <a:ea typeface="+mn-ea"/>
              </a:rPr>
              <a:t>업무 사이트 </a:t>
            </a:r>
            <a:r>
              <a:rPr lang="en-US" altLang="ko-KR" b="1" dirty="0">
                <a:latin typeface="+mn-ea"/>
                <a:ea typeface="+mn-ea"/>
              </a:rPr>
              <a:t>(</a:t>
            </a:r>
            <a:r>
              <a:rPr lang="ko-KR" altLang="en-US" b="1" dirty="0">
                <a:latin typeface="+mn-ea"/>
                <a:ea typeface="+mn-ea"/>
              </a:rPr>
              <a:t>데모</a:t>
            </a:r>
            <a:r>
              <a:rPr lang="en-US" altLang="ko-KR" b="1" dirty="0">
                <a:latin typeface="+mn-ea"/>
                <a:ea typeface="+mn-ea"/>
              </a:rPr>
              <a:t>)</a:t>
            </a:r>
            <a:endParaRPr lang="ko-KR" altLang="en-US" b="1" dirty="0">
              <a:latin typeface="+mn-ea"/>
              <a:ea typeface="+mn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5129518-D080-8FD4-44BF-DA458CA9EC1D}"/>
              </a:ext>
            </a:extLst>
          </p:cNvPr>
          <p:cNvGrpSpPr/>
          <p:nvPr/>
        </p:nvGrpSpPr>
        <p:grpSpPr>
          <a:xfrm>
            <a:off x="4339548" y="3444760"/>
            <a:ext cx="1440000" cy="1800000"/>
            <a:chOff x="3366985" y="3609833"/>
            <a:chExt cx="1440000" cy="1800000"/>
          </a:xfrm>
        </p:grpSpPr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E32161EC-D806-ABC8-B743-2A5844C98FC3}"/>
                </a:ext>
              </a:extLst>
            </p:cNvPr>
            <p:cNvSpPr/>
            <p:nvPr/>
          </p:nvSpPr>
          <p:spPr>
            <a:xfrm>
              <a:off x="3366985" y="3609833"/>
              <a:ext cx="1440000" cy="1800000"/>
            </a:xfrm>
            <a:prstGeom prst="roundRect">
              <a:avLst>
                <a:gd name="adj" fmla="val 6598"/>
              </a:avLst>
            </a:prstGeom>
            <a:solidFill>
              <a:schemeClr val="bg1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69E703F-7139-560C-6976-D68A090BEF4B}"/>
                </a:ext>
              </a:extLst>
            </p:cNvPr>
            <p:cNvSpPr txBox="1"/>
            <p:nvPr/>
          </p:nvSpPr>
          <p:spPr>
            <a:xfrm>
              <a:off x="3738172" y="4930612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b="1" dirty="0">
                  <a:latin typeface="+mn-ea"/>
                  <a:ea typeface="+mn-ea"/>
                </a:rPr>
                <a:t>판매기업</a:t>
              </a:r>
            </a:p>
          </p:txBody>
        </p:sp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0DAC2DFA-A2C5-C8C3-9A87-7B51C59C5548}"/>
                </a:ext>
              </a:extLst>
            </p:cNvPr>
            <p:cNvSpPr/>
            <p:nvPr/>
          </p:nvSpPr>
          <p:spPr>
            <a:xfrm>
              <a:off x="3816985" y="3862721"/>
              <a:ext cx="540000" cy="540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700" dirty="0"/>
                <a:t>ICON</a:t>
              </a:r>
              <a:endParaRPr lang="ko-KR" altLang="en-US" sz="700" dirty="0"/>
            </a:p>
          </p:txBody>
        </p:sp>
      </p:grpSp>
      <p:grpSp>
        <p:nvGrpSpPr>
          <p:cNvPr id="9" name="Google Shape;221;p45">
            <a:extLst>
              <a:ext uri="{FF2B5EF4-FFF2-40B4-BE49-F238E27FC236}">
                <a16:creationId xmlns:a16="http://schemas.microsoft.com/office/drawing/2014/main" id="{315F2885-A644-D403-D108-86CA925DAD82}"/>
              </a:ext>
            </a:extLst>
          </p:cNvPr>
          <p:cNvGrpSpPr/>
          <p:nvPr/>
        </p:nvGrpSpPr>
        <p:grpSpPr>
          <a:xfrm>
            <a:off x="181692" y="1503780"/>
            <a:ext cx="7632000" cy="1486898"/>
            <a:chOff x="199309" y="1529658"/>
            <a:chExt cx="7632000" cy="1486898"/>
          </a:xfrm>
        </p:grpSpPr>
        <p:sp>
          <p:nvSpPr>
            <p:cNvPr id="10" name="Google Shape;222;p45">
              <a:extLst>
                <a:ext uri="{FF2B5EF4-FFF2-40B4-BE49-F238E27FC236}">
                  <a16:creationId xmlns:a16="http://schemas.microsoft.com/office/drawing/2014/main" id="{47971BF8-3DF7-F646-14C3-826F1CC166E7}"/>
                </a:ext>
              </a:extLst>
            </p:cNvPr>
            <p:cNvSpPr/>
            <p:nvPr/>
          </p:nvSpPr>
          <p:spPr>
            <a:xfrm>
              <a:off x="199309" y="1529658"/>
              <a:ext cx="7632000" cy="1486898"/>
            </a:xfrm>
            <a:prstGeom prst="roundRect">
              <a:avLst>
                <a:gd name="adj" fmla="val 4935"/>
              </a:avLst>
            </a:prstGeom>
            <a:noFill/>
            <a:ln w="9525" cap="flat" cmpd="sng">
              <a:solidFill>
                <a:srgbClr val="DBDB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827975" tIns="144000" rIns="0" bIns="144000" anchor="t" anchorCtr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본 사이트에서는 상생결제 채권 발행 업무를 체험하실 수 있습니다</a:t>
              </a:r>
              <a: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ko-KR" altLang="en-US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기업 형태를 선택해 주세요</a:t>
              </a:r>
              <a: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lvl="1">
                <a:lnSpc>
                  <a:spcPct val="150000"/>
                </a:lnSpc>
              </a:pPr>
              <a: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   ※ </a:t>
              </a:r>
              <a:r>
                <a:rPr lang="ko-KR" altLang="en-US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구매기업 </a:t>
              </a:r>
              <a: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: </a:t>
              </a:r>
              <a:r>
                <a:rPr lang="ko-KR" altLang="en-US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외상매출채권을 최초로 발행하여 대금을 지급하는 기업</a:t>
              </a:r>
              <a:endParaRPr lang="en-US" altLang="ko-KR" sz="1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lvl="1">
                <a:lnSpc>
                  <a:spcPct val="150000"/>
                </a:lnSpc>
              </a:pPr>
              <a: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   ※ </a:t>
              </a:r>
              <a:r>
                <a:rPr lang="ko-KR" altLang="en-US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판매기업 </a:t>
              </a:r>
              <a: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: </a:t>
              </a:r>
              <a:r>
                <a:rPr lang="ko-KR" altLang="en-US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구매기업 또는 상위 판매기업으로부터 채권을 수취하여</a:t>
              </a:r>
              <a: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대금을 받는 기업</a:t>
              </a:r>
              <a:b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</a:br>
              <a:r>
                <a:rPr lang="en-US" altLang="ko-KR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                          </a:t>
              </a:r>
              <a:r>
                <a:rPr lang="ko-KR" altLang="en-US" sz="1000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또는 해당 채권을 담보로 하위 판매기업에 채권을 발행하는 기업</a:t>
              </a:r>
              <a:endParaRPr lang="en-US" altLang="ko-KR" sz="1000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" name="Google Shape;223;p45">
              <a:extLst>
                <a:ext uri="{FF2B5EF4-FFF2-40B4-BE49-F238E27FC236}">
                  <a16:creationId xmlns:a16="http://schemas.microsoft.com/office/drawing/2014/main" id="{4D76E223-85CD-FFF5-F9F0-3A2905AEB145}"/>
                </a:ext>
              </a:extLst>
            </p:cNvPr>
            <p:cNvSpPr txBox="1"/>
            <p:nvPr/>
          </p:nvSpPr>
          <p:spPr>
            <a:xfrm>
              <a:off x="387789" y="1707715"/>
              <a:ext cx="485292" cy="144000"/>
            </a:xfrm>
            <a:prstGeom prst="rect">
              <a:avLst/>
            </a:prstGeom>
            <a:blipFill rotWithShape="1">
              <a:blip r:embed="rId2">
                <a:alphaModFix/>
              </a:blip>
              <a:stretch>
                <a:fillRect t="-17998" r="60000" b="-14998"/>
              </a:stretch>
            </a:blipFill>
            <a:ln>
              <a:noFill/>
            </a:ln>
          </p:spPr>
          <p:txBody>
            <a:bodyPr spcFirstLastPara="1" wrap="square" lIns="251975" tIns="0" rIns="0" bIns="0" anchor="ctr" anchorCtr="0">
              <a:noAutofit/>
            </a:bodyPr>
            <a:lstStyle/>
            <a:p>
              <a:pPr marL="0" marR="0" lvl="0" indent="0" algn="r" rtl="0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sz="900" b="0" i="0" u="none" strike="noStrike" cap="none" dirty="0">
                  <a:solidFill>
                    <a:schemeClr val="dk1"/>
                  </a:solidFill>
                  <a:latin typeface="Malgun Gothic"/>
                  <a:ea typeface="Malgun Gothic"/>
                  <a:cs typeface="Malgun Gothic"/>
                  <a:sym typeface="Malgun Gothic"/>
                </a:rPr>
                <a:t>안내</a:t>
              </a:r>
              <a:endParaRPr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aphicFrame>
        <p:nvGraphicFramePr>
          <p:cNvPr id="12" name="표 개체 틀 17">
            <a:extLst>
              <a:ext uri="{FF2B5EF4-FFF2-40B4-BE49-F238E27FC236}">
                <a16:creationId xmlns:a16="http://schemas.microsoft.com/office/drawing/2014/main" id="{D91D2014-EB28-313F-4F54-7F19481B8C3D}"/>
              </a:ext>
            </a:extLst>
          </p:cNvPr>
          <p:cNvGraphicFramePr>
            <a:graphicFrameLocks noGrp="1"/>
          </p:cNvGraphicFramePr>
          <p:nvPr>
            <p:ph type="tbl" sz="quarter" idx="16"/>
            <p:extLst>
              <p:ext uri="{D42A27DB-BD31-4B8C-83A1-F6EECF244321}">
                <p14:modId xmlns:p14="http://schemas.microsoft.com/office/powerpoint/2010/main" val="536406089"/>
              </p:ext>
            </p:extLst>
          </p:nvPr>
        </p:nvGraphicFramePr>
        <p:xfrm>
          <a:off x="7994650" y="1098550"/>
          <a:ext cx="1898649" cy="1219200"/>
        </p:xfrm>
        <a:graphic>
          <a:graphicData uri="http://schemas.openxmlformats.org/drawingml/2006/table">
            <a:tbl>
              <a:tblPr firstRow="1" bandRow="1">
                <a:tableStyleId>{83F2F993-F14D-4597-A060-1A1540AD9866}</a:tableStyleId>
              </a:tblPr>
              <a:tblGrid>
                <a:gridCol w="289719">
                  <a:extLst>
                    <a:ext uri="{9D8B030D-6E8A-4147-A177-3AD203B41FA5}">
                      <a16:colId xmlns:a16="http://schemas.microsoft.com/office/drawing/2014/main" val="934248207"/>
                    </a:ext>
                  </a:extLst>
                </a:gridCol>
                <a:gridCol w="1608930">
                  <a:extLst>
                    <a:ext uri="{9D8B030D-6E8A-4147-A177-3AD203B41FA5}">
                      <a16:colId xmlns:a16="http://schemas.microsoft.com/office/drawing/2014/main" val="1692912088"/>
                    </a:ext>
                  </a:extLst>
                </a:gridCol>
              </a:tblGrid>
              <a:tr h="1492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ko-KR" altLang="en-US" sz="80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업무사이트 </a:t>
                      </a:r>
                      <a:r>
                        <a:rPr lang="en-US" altLang="ko-KR" sz="800" baseline="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chemeClr val="tx1"/>
                          </a:solidFill>
                        </a:rPr>
                        <a:t>대모</a:t>
                      </a:r>
                      <a:r>
                        <a:rPr lang="en-US" altLang="ko-KR" sz="800" baseline="0" dirty="0">
                          <a:solidFill>
                            <a:schemeClr val="tx1"/>
                          </a:solidFill>
                        </a:rPr>
                        <a:t>) </a:t>
                      </a:r>
                      <a:r>
                        <a:rPr lang="ko-KR" altLang="en-US" sz="800" baseline="0" dirty="0" err="1">
                          <a:solidFill>
                            <a:schemeClr val="tx1"/>
                          </a:solidFill>
                        </a:rPr>
                        <a:t>메인화면</a:t>
                      </a:r>
                      <a:endParaRPr lang="ko-KR" altLang="en-US" sz="8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53047131"/>
                  </a:ext>
                </a:extLst>
              </a:tr>
              <a:tr h="1492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ko-KR" altLang="en-US" sz="800" b="1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안내 문구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31595408"/>
                  </a:ext>
                </a:extLst>
              </a:tr>
              <a:tr h="1492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ko-KR" altLang="en-US" sz="800" b="1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구매기업</a:t>
                      </a:r>
                      <a:endParaRPr lang="en-US" altLang="ko-KR" sz="800" b="1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85725" indent="-85725" latinLnBrk="1">
                        <a:buFontTx/>
                        <a:buChar char="-"/>
                      </a:pPr>
                      <a:r>
                        <a:rPr lang="ko-KR" altLang="en-US" sz="800" baseline="0" dirty="0">
                          <a:solidFill>
                            <a:schemeClr val="tx1"/>
                          </a:solidFill>
                        </a:rPr>
                        <a:t>선택 시 외상매출채권 발행 화면으로 이동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91595339"/>
                  </a:ext>
                </a:extLst>
              </a:tr>
              <a:tr h="1492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54000" marR="5400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ko-KR" altLang="en-US" sz="800" b="1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판매기업</a:t>
                      </a:r>
                      <a:endParaRPr lang="en-US" altLang="ko-KR" sz="800" b="1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800" baseline="0" dirty="0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ko-KR" altLang="en-US" sz="800" baseline="0" dirty="0">
                          <a:solidFill>
                            <a:schemeClr val="tx1"/>
                          </a:solidFill>
                        </a:rPr>
                        <a:t>선택 시 </a:t>
                      </a:r>
                      <a:r>
                        <a:rPr lang="ko-KR" altLang="en-US" sz="800" baseline="0" dirty="0" err="1">
                          <a:solidFill>
                            <a:schemeClr val="tx1"/>
                          </a:solidFill>
                        </a:rPr>
                        <a:t>화면명</a:t>
                      </a:r>
                      <a:r>
                        <a:rPr lang="ko-KR" altLang="en-US" sz="8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800" baseline="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800" baseline="0" dirty="0">
                          <a:solidFill>
                            <a:schemeClr val="tx1"/>
                          </a:solidFill>
                        </a:rPr>
                        <a:t>화면</a:t>
                      </a:r>
                      <a:r>
                        <a:rPr lang="en-US" altLang="ko-KR" sz="800" baseline="0" dirty="0">
                          <a:solidFill>
                            <a:schemeClr val="tx1"/>
                          </a:solidFill>
                        </a:rPr>
                        <a:t>ID) </a:t>
                      </a:r>
                      <a:r>
                        <a:rPr lang="ko-KR" altLang="en-US" sz="800" baseline="0" dirty="0">
                          <a:solidFill>
                            <a:schemeClr val="tx1"/>
                          </a:solidFill>
                        </a:rPr>
                        <a:t>이동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49542101"/>
                  </a:ext>
                </a:extLst>
              </a:tr>
            </a:tbl>
          </a:graphicData>
        </a:graphic>
      </p:graphicFrame>
      <p:grpSp>
        <p:nvGrpSpPr>
          <p:cNvPr id="18" name="그룹 17">
            <a:extLst>
              <a:ext uri="{FF2B5EF4-FFF2-40B4-BE49-F238E27FC236}">
                <a16:creationId xmlns:a16="http://schemas.microsoft.com/office/drawing/2014/main" id="{25499A2D-E766-C242-425C-6936F573AD47}"/>
              </a:ext>
            </a:extLst>
          </p:cNvPr>
          <p:cNvGrpSpPr/>
          <p:nvPr/>
        </p:nvGrpSpPr>
        <p:grpSpPr>
          <a:xfrm>
            <a:off x="2415624" y="3444760"/>
            <a:ext cx="1440000" cy="1800000"/>
            <a:chOff x="1774240" y="3609833"/>
            <a:chExt cx="1440000" cy="1800000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2AF811AA-5E4A-BE38-B5FE-F04AB2F783E1}"/>
                </a:ext>
              </a:extLst>
            </p:cNvPr>
            <p:cNvSpPr/>
            <p:nvPr/>
          </p:nvSpPr>
          <p:spPr>
            <a:xfrm>
              <a:off x="1774240" y="3609833"/>
              <a:ext cx="1440000" cy="1800000"/>
            </a:xfrm>
            <a:prstGeom prst="roundRect">
              <a:avLst>
                <a:gd name="adj" fmla="val 6598"/>
              </a:avLst>
            </a:prstGeom>
            <a:solidFill>
              <a:schemeClr val="bg1"/>
            </a:solidFill>
            <a:ln>
              <a:solidFill>
                <a:srgbClr val="BFBFB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3200F2C-2948-81F1-2D27-44A102DAAF56}"/>
                </a:ext>
              </a:extLst>
            </p:cNvPr>
            <p:cNvSpPr txBox="1"/>
            <p:nvPr/>
          </p:nvSpPr>
          <p:spPr>
            <a:xfrm>
              <a:off x="2145427" y="4930612"/>
              <a:ext cx="69762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b="1" dirty="0">
                  <a:latin typeface="+mn-ea"/>
                  <a:ea typeface="+mn-ea"/>
                </a:rPr>
                <a:t>구매기업</a:t>
              </a:r>
            </a:p>
          </p:txBody>
        </p:sp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6271EBC2-F59B-1B45-7DB4-6607F2C04D19}"/>
                </a:ext>
              </a:extLst>
            </p:cNvPr>
            <p:cNvSpPr/>
            <p:nvPr/>
          </p:nvSpPr>
          <p:spPr>
            <a:xfrm>
              <a:off x="2224240" y="3862721"/>
              <a:ext cx="540000" cy="540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700" dirty="0"/>
                <a:t>ICON</a:t>
              </a:r>
              <a:endParaRPr lang="ko-KR" altLang="en-US" sz="700" dirty="0"/>
            </a:p>
          </p:txBody>
        </p:sp>
      </p:grpSp>
      <p:sp>
        <p:nvSpPr>
          <p:cNvPr id="7" name="Google Shape;252;p45">
            <a:extLst>
              <a:ext uri="{FF2B5EF4-FFF2-40B4-BE49-F238E27FC236}">
                <a16:creationId xmlns:a16="http://schemas.microsoft.com/office/drawing/2014/main" id="{9CBC55E8-C24B-96E6-79BA-1A581F32E668}"/>
              </a:ext>
            </a:extLst>
          </p:cNvPr>
          <p:cNvSpPr/>
          <p:nvPr/>
        </p:nvSpPr>
        <p:spPr>
          <a:xfrm>
            <a:off x="2300154" y="3413240"/>
            <a:ext cx="230940" cy="230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Arial"/>
              <a:buNone/>
            </a:pPr>
            <a:r>
              <a:rPr lang="en-US" sz="800" b="1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2</a:t>
            </a:r>
            <a:endParaRPr sz="800" b="1" i="0" u="none" strike="noStrike" cap="none" dirty="0">
              <a:solidFill>
                <a:srgbClr val="FFFFFF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8" name="Google Shape;252;p45">
            <a:extLst>
              <a:ext uri="{FF2B5EF4-FFF2-40B4-BE49-F238E27FC236}">
                <a16:creationId xmlns:a16="http://schemas.microsoft.com/office/drawing/2014/main" id="{C445ACA2-EE12-FA24-4F84-DF776305C894}"/>
              </a:ext>
            </a:extLst>
          </p:cNvPr>
          <p:cNvSpPr/>
          <p:nvPr/>
        </p:nvSpPr>
        <p:spPr>
          <a:xfrm>
            <a:off x="4224078" y="3413240"/>
            <a:ext cx="230940" cy="230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Arial"/>
              <a:buNone/>
            </a:pPr>
            <a:r>
              <a:rPr lang="en-US" sz="800" b="1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endParaRPr sz="800" b="1" i="0" u="none" strike="noStrike" cap="none" dirty="0">
              <a:solidFill>
                <a:srgbClr val="FFFFFF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17" name="Google Shape;252;p45">
            <a:extLst>
              <a:ext uri="{FF2B5EF4-FFF2-40B4-BE49-F238E27FC236}">
                <a16:creationId xmlns:a16="http://schemas.microsoft.com/office/drawing/2014/main" id="{160488C7-BC31-922D-6B07-A9FDE09C1F1D}"/>
              </a:ext>
            </a:extLst>
          </p:cNvPr>
          <p:cNvSpPr/>
          <p:nvPr/>
        </p:nvSpPr>
        <p:spPr>
          <a:xfrm>
            <a:off x="66222" y="1451437"/>
            <a:ext cx="230940" cy="230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Arial"/>
              <a:buNone/>
            </a:pPr>
            <a:r>
              <a:rPr lang="en-US" altLang="ko-KR" sz="800" b="1" i="0" u="none" strike="noStrike" cap="none" dirty="0">
                <a:solidFill>
                  <a:srgbClr val="FFFFFF"/>
                </a:solidFill>
                <a:latin typeface="Malgun Gothic"/>
                <a:ea typeface="Malgun Gothic"/>
                <a:cs typeface="Malgun Gothic"/>
                <a:sym typeface="Malgun Gothic"/>
              </a:rPr>
              <a:t>1</a:t>
            </a:r>
            <a:endParaRPr sz="800" b="1" i="0" u="none" strike="noStrike" cap="none" dirty="0">
              <a:solidFill>
                <a:srgbClr val="FFFFFF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  <p:extLst>
      <p:ext uri="{BB962C8B-B14F-4D97-AF65-F5344CB8AC3E}">
        <p14:creationId xmlns:p14="http://schemas.microsoft.com/office/powerpoint/2010/main" val="31062816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Absolute"/>
  <p:tag name="ANCHORRIGHT" val="Absolute"/>
  <p:tag name="ANCHORBOTTOM" val="Absolu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pB7OQZHgnaewXn4YSr5hAa7FaLRw5ANOJuQ+mlcMxMA=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pB7OQZHgnaewXn4YSr5hAa7FaLRw5ANOJuQ+mlcMxMA=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pB7OQZHgnaewXn4YSr5hAa7FaLRw5ANOJuQ+mlcMxMA=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pB7OQZHgnaewXn4YSr5hAa7FaLRw5ANOJuQ+mlcMxMA=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pB7OQZHgnaewXn4YSr5hAa7FaLRw5ANOJuQ+mlcMxMA=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pB7OQZHgnaewXn4YSr5hAa7FaLRw5ANOJuQ+mlcMxMA=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Absolute"/>
  <p:tag name="ANCHORRIGHT" val="Absolute"/>
  <p:tag name="ANCHORBOTTOM" val="Absolu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pB7OQZHgnaewXn4YSr5hAa7FaLRw5ANOJuQ+mlcMxMA=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pB7OQZHgnaewXn4YSr5hAa7FaLRw5ANOJuQ+mlcMxMA=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CHORLEFT" val="Absolute"/>
  <p:tag name="ANCHORTOP" val="Absolute"/>
  <p:tag name="ANCHORRIGHT" val="Absolute"/>
  <p:tag name="ANCHORBOTTOM" val="Absolu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pB7OQZHgnaewXn4YSr5hAa7FaLRw5ANOJuQ+mlcMxMA=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pB7OQZHgnaewXn4YSr5hAa7FaLRw5ANOJuQ+mlcMxMA=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pB7OQZHgnaewXn4YSr5hAa7FaLRw5ANOJuQ+mlcMxMA=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pB7OQZHgnaewXn4YSr5hAa7FaLRw5ANOJuQ+mlcMxMA=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SB3bqgv5ghGJknk/m+/9EdPMDkanH9eNosaoBtCx42Q=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ETTINGSHASH" val="xscEFkRiZvbxLfN1YzQGPp4nKBgtuPrjp3QiTCcMWwM="/>
</p:tagLst>
</file>

<file path=ppt/theme/theme1.xml><?xml version="1.0" encoding="utf-8"?>
<a:theme xmlns:a="http://schemas.openxmlformats.org/drawingml/2006/main" name="1. 표지[KEISG24(3rd)]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. 화면설계서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8088</TotalTime>
  <Words>4189</Words>
  <Application>Microsoft Office PowerPoint</Application>
  <PresentationFormat>A4 용지(210x297mm)</PresentationFormat>
  <Paragraphs>1694</Paragraphs>
  <Slides>39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39</vt:i4>
      </vt:variant>
    </vt:vector>
  </HeadingPairs>
  <TitlesOfParts>
    <vt:vector size="47" baseType="lpstr">
      <vt:lpstr>Arial</vt:lpstr>
      <vt:lpstr>맑은 고딕</vt:lpstr>
      <vt:lpstr>맑은 고딕</vt:lpstr>
      <vt:lpstr>Calibri</vt:lpstr>
      <vt:lpstr>Segoe UI</vt:lpstr>
      <vt:lpstr>Wingdings</vt:lpstr>
      <vt:lpstr>1. 표지[KEISG24(3rd)]</vt:lpstr>
      <vt:lpstr>2. 화면설계서</vt:lpstr>
      <vt:lpstr>화면설계서</vt:lpstr>
      <vt:lpstr>문서 제·개정 이력</vt:lpstr>
      <vt:lpstr>요구사항</vt:lpstr>
      <vt:lpstr>업무사이트 레이아웃(데모)</vt:lpstr>
      <vt:lpstr>업무범위</vt:lpstr>
      <vt:lpstr>진입점</vt:lpstr>
      <vt:lpstr>업무 사이트(데모) Flow</vt:lpstr>
      <vt:lpstr>01. 메인</vt:lpstr>
      <vt:lpstr>DE_00001M</vt:lpstr>
      <vt:lpstr>DE_00002M</vt:lpstr>
      <vt:lpstr>02. 발행 (구매기업)</vt:lpstr>
      <vt:lpstr>TR_00033M</vt:lpstr>
      <vt:lpstr>TR_00055P</vt:lpstr>
      <vt:lpstr>TR_00034M</vt:lpstr>
      <vt:lpstr>TR_00035M</vt:lpstr>
      <vt:lpstr>TR_00036M</vt:lpstr>
      <vt:lpstr>TR_00037M</vt:lpstr>
      <vt:lpstr>AI_00025P</vt:lpstr>
      <vt:lpstr>03. 발행 (판매기업)</vt:lpstr>
      <vt:lpstr>TR_00001M</vt:lpstr>
      <vt:lpstr>TR_00055P</vt:lpstr>
      <vt:lpstr>TR_00003M</vt:lpstr>
      <vt:lpstr>AI_00016P</vt:lpstr>
      <vt:lpstr>TR_00004M</vt:lpstr>
      <vt:lpstr>TR_00005M</vt:lpstr>
      <vt:lpstr>TR_00006M</vt:lpstr>
      <vt:lpstr>TR_00055P</vt:lpstr>
      <vt:lpstr>TR_00007M</vt:lpstr>
      <vt:lpstr>TR_00008M</vt:lpstr>
      <vt:lpstr>TR_00009M</vt:lpstr>
      <vt:lpstr>TR_00014M</vt:lpstr>
      <vt:lpstr>TR_00014M</vt:lpstr>
      <vt:lpstr>AI_00026P</vt:lpstr>
      <vt:lpstr>AI_00016P</vt:lpstr>
      <vt:lpstr>TR_00014M</vt:lpstr>
      <vt:lpstr>AI_00026P</vt:lpstr>
      <vt:lpstr>04. Appendix</vt:lpstr>
      <vt:lpstr>더미데이터 기본 SET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subject/>
  <dc:creator>Keis</dc:creator>
  <cp:keywords/>
  <dc:description/>
  <cp:lastModifiedBy>uniteairbook</cp:lastModifiedBy>
  <cp:revision>1696</cp:revision>
  <cp:lastPrinted>2023-06-08T05:25:17Z</cp:lastPrinted>
  <dcterms:created xsi:type="dcterms:W3CDTF">2023-03-14T02:24:34Z</dcterms:created>
  <dcterms:modified xsi:type="dcterms:W3CDTF">2025-10-14T04:32:21Z</dcterms:modified>
  <cp:category/>
</cp:coreProperties>
</file>